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2" r:id="rId24"/>
    <p:sldId id="283" r:id="rId25"/>
    <p:sldId id="284" r:id="rId26"/>
    <p:sldId id="285" r:id="rId27"/>
  </p:sldIdLst>
  <p:sldSz cx="18288000" cy="10287000"/>
  <p:notesSz cx="6858000" cy="9144000"/>
  <p:embeddedFontLst>
    <p:embeddedFont>
      <p:font typeface="Arial" panose="020B0604020202020204" pitchFamily="34" charset="0"/>
      <p:regular r:id="rId29"/>
    </p:embeddedFont>
    <p:embeddedFont>
      <p:font typeface="Arial Bold" panose="020B0802020202020204" pitchFamily="34" charset="77"/>
      <p:regular r:id="rId30"/>
      <p:bold r:id="rId31"/>
    </p:embeddedFont>
    <p:embeddedFont>
      <p:font typeface="Arial Italics" panose="020B0502020202090204" pitchFamily="34" charset="77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nva Sans" panose="020B0503030501040103" pitchFamily="34" charset="0"/>
      <p:regular r:id="rId40"/>
    </p:embeddedFont>
    <p:embeddedFont>
      <p:font typeface="Canva Sans Bold" panose="020B0803030501040103" pitchFamily="34" charset="0"/>
      <p:regular r:id="rId41"/>
      <p:bold r:id="rId42"/>
    </p:embeddedFont>
    <p:embeddedFont>
      <p:font typeface="Canva Sans Italics" panose="020B0503030501040103" pitchFamily="34" charset="0"/>
      <p:regular r:id="rId43"/>
      <p:italic r:id="rId44"/>
    </p:embeddedFont>
    <p:embeddedFont>
      <p:font typeface="Glacial Indifference" pitchFamily="2" charset="0"/>
      <p:regular r:id="rId45"/>
    </p:embeddedFont>
    <p:embeddedFont>
      <p:font typeface="HK Grotesk" pitchFamily="2" charset="77"/>
      <p:regular r:id="rId46"/>
    </p:embeddedFont>
    <p:embeddedFont>
      <p:font typeface="HK Grotesk Bold" pitchFamily="2" charset="77"/>
      <p:regular r:id="rId47"/>
      <p:bold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Open Sans Bold" panose="020B0806030504020204" pitchFamily="34" charset="0"/>
      <p:regular r:id="rId53"/>
      <p:bold r:id="rId54"/>
    </p:embeddedFont>
    <p:embeddedFont>
      <p:font typeface="Poppins Heavy" pitchFamily="2" charset="77"/>
      <p:regular r:id="rId55"/>
      <p:bold r:id="rId56"/>
    </p:embeddedFont>
    <p:embeddedFont>
      <p:font typeface="Poppins Medium" panose="020B0604020202020204" pitchFamily="34" charset="0"/>
      <p:regular r:id="rId57"/>
      <p:italic r:id="rId58"/>
    </p:embeddedFont>
    <p:embeddedFont>
      <p:font typeface="Poppins Semi-Bold" pitchFamily="2" charset="77"/>
      <p:regular r:id="rId59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5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6626" autoAdjust="0"/>
  </p:normalViewPr>
  <p:slideViewPr>
    <p:cSldViewPr>
      <p:cViewPr varScale="1">
        <p:scale>
          <a:sx n="60" d="100"/>
          <a:sy n="60" d="100"/>
        </p:scale>
        <p:origin x="200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Bonjour ! Je suis Shalini Lal, </a:t>
            </a:r>
            <a:r>
              <a:rPr lang="en-US" dirty="0" err="1"/>
              <a:t>professeure</a:t>
            </a:r>
            <a:r>
              <a:rPr lang="en-US" dirty="0"/>
              <a:t> </a:t>
            </a:r>
            <a:r>
              <a:rPr lang="en-US" dirty="0" err="1"/>
              <a:t>agrégée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l’École</a:t>
            </a:r>
            <a:r>
              <a:rPr lang="en-US" dirty="0"/>
              <a:t> de </a:t>
            </a:r>
            <a:r>
              <a:rPr lang="en-US" dirty="0" err="1"/>
              <a:t>réadaptation</a:t>
            </a:r>
            <a:r>
              <a:rPr lang="en-US" dirty="0"/>
              <a:t> de </a:t>
            </a:r>
            <a:r>
              <a:rPr lang="en-US" dirty="0" err="1"/>
              <a:t>l’Université</a:t>
            </a:r>
            <a:r>
              <a:rPr lang="en-US" dirty="0"/>
              <a:t> de Montréal, </a:t>
            </a:r>
            <a:r>
              <a:rPr lang="en-US" dirty="0" err="1"/>
              <a:t>responsable</a:t>
            </a:r>
            <a:r>
              <a:rPr lang="en-US" dirty="0"/>
              <a:t> du </a:t>
            </a:r>
            <a:r>
              <a:rPr lang="en-US" dirty="0" err="1"/>
              <a:t>projet</a:t>
            </a:r>
            <a:r>
              <a:rPr lang="en-US" dirty="0"/>
              <a:t> « </a:t>
            </a:r>
            <a:r>
              <a:rPr lang="en-US" dirty="0" err="1"/>
              <a:t>Mieux</a:t>
            </a:r>
            <a:r>
              <a:rPr lang="en-US" dirty="0"/>
              <a:t> </a:t>
            </a:r>
            <a:r>
              <a:rPr lang="en-US" dirty="0" err="1"/>
              <a:t>réussir</a:t>
            </a:r>
            <a:r>
              <a:rPr lang="en-US" dirty="0"/>
              <a:t> un examen de la </a:t>
            </a:r>
            <a:r>
              <a:rPr lang="en-US" dirty="0" err="1"/>
              <a:t>portée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sciences de la </a:t>
            </a:r>
            <a:r>
              <a:rPr lang="en-US" dirty="0" err="1"/>
              <a:t>santé</a:t>
            </a:r>
            <a:r>
              <a:rPr lang="en-US" dirty="0"/>
              <a:t> :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boîte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outils</a:t>
            </a:r>
            <a:r>
              <a:rPr lang="en-US" dirty="0"/>
              <a:t>».</a:t>
            </a:r>
          </a:p>
          <a:p>
            <a:r>
              <a:rPr lang="en-US" dirty="0" err="1"/>
              <a:t>J’ai</a:t>
            </a:r>
            <a:r>
              <a:rPr lang="en-US" dirty="0"/>
              <a:t> le </a:t>
            </a:r>
            <a:r>
              <a:rPr lang="en-US" dirty="0" err="1"/>
              <a:t>plaisir</a:t>
            </a:r>
            <a:r>
              <a:rPr lang="en-US" dirty="0"/>
              <a:t> de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présenter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« </a:t>
            </a:r>
            <a:r>
              <a:rPr lang="en-US" dirty="0" err="1"/>
              <a:t>boîte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outils</a:t>
            </a:r>
            <a:r>
              <a:rPr lang="en-US" dirty="0"/>
              <a:t> »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permettant</a:t>
            </a:r>
            <a:r>
              <a:rPr lang="en-US" dirty="0"/>
              <a:t> </a:t>
            </a:r>
            <a:r>
              <a:rPr lang="en-US" dirty="0" err="1"/>
              <a:t>d’en</a:t>
            </a:r>
            <a:r>
              <a:rPr lang="en-US" dirty="0"/>
              <a:t> </a:t>
            </a:r>
            <a:r>
              <a:rPr lang="en-US" dirty="0" err="1"/>
              <a:t>apprendre</a:t>
            </a:r>
            <a:r>
              <a:rPr lang="en-US" dirty="0"/>
              <a:t> </a:t>
            </a:r>
            <a:r>
              <a:rPr lang="en-US" dirty="0" err="1"/>
              <a:t>davantage</a:t>
            </a:r>
            <a:r>
              <a:rPr lang="en-US" dirty="0"/>
              <a:t> sur </a:t>
            </a:r>
            <a:r>
              <a:rPr lang="en-US" dirty="0" err="1"/>
              <a:t>l'examen</a:t>
            </a:r>
            <a:r>
              <a:rPr lang="en-US" dirty="0"/>
              <a:t> de la </a:t>
            </a:r>
            <a:r>
              <a:rPr lang="en-US" dirty="0" err="1"/>
              <a:t>portée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nous nous </a:t>
            </a:r>
            <a:r>
              <a:rPr lang="en-US" dirty="0" err="1"/>
              <a:t>sommes</a:t>
            </a:r>
            <a:r>
              <a:rPr lang="en-US" dirty="0"/>
              <a:t> </a:t>
            </a:r>
            <a:r>
              <a:rPr lang="en-US" dirty="0" err="1"/>
              <a:t>assurés</a:t>
            </a:r>
            <a:r>
              <a:rPr lang="en-US" dirty="0"/>
              <a:t> que </a:t>
            </a:r>
            <a:r>
              <a:rPr lang="en-US" dirty="0" err="1"/>
              <a:t>celui</a:t>
            </a:r>
            <a:r>
              <a:rPr lang="en-US" dirty="0"/>
              <a:t>-ci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conforme</a:t>
            </a:r>
            <a:r>
              <a:rPr lang="en-US" dirty="0"/>
              <a:t> aux </a:t>
            </a:r>
            <a:r>
              <a:rPr lang="en-US" dirty="0" err="1"/>
              <a:t>normes</a:t>
            </a:r>
            <a:r>
              <a:rPr lang="en-US" dirty="0"/>
              <a:t> des </a:t>
            </a:r>
            <a:r>
              <a:rPr lang="en-US" dirty="0" err="1"/>
              <a:t>ressources</a:t>
            </a:r>
            <a:r>
              <a:rPr lang="en-US" dirty="0"/>
              <a:t> </a:t>
            </a:r>
            <a:r>
              <a:rPr lang="en-US" dirty="0" err="1"/>
              <a:t>éducatives</a:t>
            </a:r>
            <a:r>
              <a:rPr lang="en-US" dirty="0"/>
              <a:t> </a:t>
            </a:r>
            <a:r>
              <a:rPr lang="en-US" dirty="0" err="1"/>
              <a:t>libres</a:t>
            </a:r>
            <a:r>
              <a:rPr lang="en-US" dirty="0"/>
              <a:t> (REL).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boîte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outils</a:t>
            </a:r>
            <a:r>
              <a:rPr lang="en-US" dirty="0"/>
              <a:t> </a:t>
            </a:r>
            <a:r>
              <a:rPr lang="en-US" dirty="0" err="1"/>
              <a:t>contient</a:t>
            </a:r>
            <a:r>
              <a:rPr lang="en-US" dirty="0"/>
              <a:t> </a:t>
            </a:r>
            <a:r>
              <a:rPr lang="en-US" dirty="0" err="1"/>
              <a:t>principalement</a:t>
            </a:r>
            <a:r>
              <a:rPr lang="en-US" dirty="0"/>
              <a:t> trois types de </a:t>
            </a:r>
            <a:r>
              <a:rPr lang="en-US" dirty="0" err="1"/>
              <a:t>médias</a:t>
            </a:r>
            <a:r>
              <a:rPr lang="en-US" dirty="0"/>
              <a:t> :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Les capsules </a:t>
            </a:r>
            <a:r>
              <a:rPr lang="en-US" dirty="0" err="1"/>
              <a:t>d’enseignement</a:t>
            </a:r>
            <a:r>
              <a:rPr lang="en-US" dirty="0"/>
              <a:t> </a:t>
            </a:r>
            <a:r>
              <a:rPr lang="en-US" dirty="0" err="1"/>
              <a:t>présentent</a:t>
            </a:r>
            <a:r>
              <a:rPr lang="en-US" dirty="0"/>
              <a:t> les étapes </a:t>
            </a:r>
            <a:r>
              <a:rPr lang="en-US" dirty="0" err="1"/>
              <a:t>essentielles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la production de </a:t>
            </a:r>
            <a:r>
              <a:rPr lang="en-US" dirty="0" err="1"/>
              <a:t>l’examen</a:t>
            </a:r>
            <a:r>
              <a:rPr lang="en-US" dirty="0"/>
              <a:t> de la </a:t>
            </a:r>
            <a:r>
              <a:rPr lang="en-US" dirty="0" err="1"/>
              <a:t>portée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Les </a:t>
            </a:r>
            <a:r>
              <a:rPr lang="en-US" dirty="0" err="1"/>
              <a:t>vidéos</a:t>
            </a:r>
            <a:r>
              <a:rPr lang="en-US" dirty="0"/>
              <a:t> </a:t>
            </a:r>
            <a:r>
              <a:rPr lang="en-US" dirty="0" err="1"/>
              <a:t>expérientielles</a:t>
            </a:r>
            <a:r>
              <a:rPr lang="en-US" dirty="0"/>
              <a:t> </a:t>
            </a:r>
            <a:r>
              <a:rPr lang="en-US" dirty="0" err="1"/>
              <a:t>présentent</a:t>
            </a:r>
            <a:r>
              <a:rPr lang="en-US" dirty="0"/>
              <a:t> les </a:t>
            </a:r>
            <a:r>
              <a:rPr lang="en-US" dirty="0" err="1"/>
              <a:t>expériences</a:t>
            </a:r>
            <a:r>
              <a:rPr lang="en-US" dirty="0"/>
              <a:t> et conseils </a:t>
            </a:r>
            <a:r>
              <a:rPr lang="en-US" dirty="0" err="1"/>
              <a:t>d’étudiantes</a:t>
            </a:r>
            <a:r>
              <a:rPr lang="en-US" dirty="0"/>
              <a:t> et </a:t>
            </a:r>
            <a:r>
              <a:rPr lang="en-US" dirty="0" err="1"/>
              <a:t>d'étudiants</a:t>
            </a:r>
            <a:r>
              <a:rPr lang="en-US" dirty="0"/>
              <a:t>, </a:t>
            </a:r>
            <a:r>
              <a:rPr lang="en-US" dirty="0" err="1"/>
              <a:t>professeurs</a:t>
            </a:r>
            <a:r>
              <a:rPr lang="en-US" dirty="0"/>
              <a:t> et </a:t>
            </a:r>
            <a:r>
              <a:rPr lang="en-US" dirty="0" err="1"/>
              <a:t>bibliothécaires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Les </a:t>
            </a:r>
            <a:r>
              <a:rPr lang="en-US" dirty="0" err="1"/>
              <a:t>ressources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permettront</a:t>
            </a:r>
            <a:r>
              <a:rPr lang="en-US" dirty="0"/>
              <a:t> </a:t>
            </a:r>
            <a:r>
              <a:rPr lang="en-US" dirty="0" err="1"/>
              <a:t>d’enrichir</a:t>
            </a:r>
            <a:r>
              <a:rPr lang="en-US" dirty="0"/>
              <a:t> </a:t>
            </a:r>
            <a:r>
              <a:rPr lang="en-US" dirty="0" err="1"/>
              <a:t>vos</a:t>
            </a:r>
            <a:r>
              <a:rPr lang="en-US" dirty="0"/>
              <a:t> </a:t>
            </a:r>
            <a:r>
              <a:rPr lang="en-US" dirty="0" err="1"/>
              <a:t>connaissances</a:t>
            </a:r>
            <a:r>
              <a:rPr lang="en-US" dirty="0"/>
              <a:t> et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aideront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réaliser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projet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boîte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outils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présentée</a:t>
            </a:r>
            <a:r>
              <a:rPr lang="en-US" dirty="0"/>
              <a:t> sous </a:t>
            </a:r>
            <a:r>
              <a:rPr lang="en-US" dirty="0" err="1"/>
              <a:t>forme</a:t>
            </a:r>
            <a:r>
              <a:rPr lang="en-US" dirty="0"/>
              <a:t> de livre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ligne</a:t>
            </a:r>
            <a:r>
              <a:rPr lang="en-US" dirty="0"/>
              <a:t>, accessible sur la </a:t>
            </a:r>
            <a:r>
              <a:rPr lang="en-US" dirty="0" err="1"/>
              <a:t>plateforme</a:t>
            </a:r>
            <a:r>
              <a:rPr lang="en-US" dirty="0"/>
              <a:t> Pressbooks. Comme dans un livre, la </a:t>
            </a:r>
            <a:r>
              <a:rPr lang="en-US" dirty="0" err="1"/>
              <a:t>boîte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outils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organisée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chapitres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Le premier </a:t>
            </a:r>
            <a:r>
              <a:rPr lang="en-US" dirty="0" err="1"/>
              <a:t>chapitre</a:t>
            </a:r>
            <a:r>
              <a:rPr lang="en-US" dirty="0"/>
              <a:t> </a:t>
            </a:r>
            <a:r>
              <a:rPr lang="en-US" dirty="0" err="1"/>
              <a:t>aborde</a:t>
            </a:r>
            <a:r>
              <a:rPr lang="en-US" dirty="0"/>
              <a:t> les concepts de base </a:t>
            </a:r>
            <a:r>
              <a:rPr lang="en-US" dirty="0" err="1"/>
              <a:t>en</a:t>
            </a:r>
            <a:r>
              <a:rPr lang="en-US" dirty="0"/>
              <a:t> lien avec </a:t>
            </a:r>
            <a:r>
              <a:rPr lang="en-US" dirty="0" err="1"/>
              <a:t>l’examen</a:t>
            </a:r>
            <a:r>
              <a:rPr lang="en-US" dirty="0"/>
              <a:t> de la </a:t>
            </a:r>
            <a:r>
              <a:rPr lang="en-US" dirty="0" err="1"/>
              <a:t>portée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Le </a:t>
            </a:r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chapitre</a:t>
            </a:r>
            <a:r>
              <a:rPr lang="en-US" dirty="0"/>
              <a:t> </a:t>
            </a:r>
            <a:r>
              <a:rPr lang="en-US" dirty="0" err="1"/>
              <a:t>présente</a:t>
            </a:r>
            <a:r>
              <a:rPr lang="en-US" dirty="0"/>
              <a:t> les étapes de </a:t>
            </a:r>
            <a:r>
              <a:rPr lang="en-US" dirty="0" err="1"/>
              <a:t>rédaction</a:t>
            </a:r>
            <a:r>
              <a:rPr lang="en-US" dirty="0"/>
              <a:t> pour le </a:t>
            </a:r>
            <a:r>
              <a:rPr lang="en-US" dirty="0" err="1"/>
              <a:t>protocole</a:t>
            </a:r>
            <a:r>
              <a:rPr lang="en-US" dirty="0"/>
              <a:t> d’un examen de la </a:t>
            </a:r>
            <a:r>
              <a:rPr lang="en-US" dirty="0" err="1"/>
              <a:t>portée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Le </a:t>
            </a:r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chapitre</a:t>
            </a:r>
            <a:r>
              <a:rPr lang="en-US" dirty="0"/>
              <a:t> </a:t>
            </a:r>
            <a:r>
              <a:rPr lang="en-US" dirty="0" err="1"/>
              <a:t>présente</a:t>
            </a:r>
            <a:r>
              <a:rPr lang="en-US" dirty="0"/>
              <a:t> les étapes </a:t>
            </a:r>
            <a:r>
              <a:rPr lang="en-US" dirty="0" err="1"/>
              <a:t>d’implémentation</a:t>
            </a:r>
            <a:r>
              <a:rPr lang="en-US" dirty="0"/>
              <a:t> de </a:t>
            </a:r>
            <a:r>
              <a:rPr lang="en-US" dirty="0" err="1"/>
              <a:t>l'examen</a:t>
            </a:r>
            <a:r>
              <a:rPr lang="en-US" dirty="0"/>
              <a:t> de la </a:t>
            </a:r>
            <a:r>
              <a:rPr lang="en-US" dirty="0" err="1"/>
              <a:t>portée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Dans </a:t>
            </a:r>
            <a:r>
              <a:rPr lang="en-US" dirty="0" err="1"/>
              <a:t>ces</a:t>
            </a:r>
            <a:r>
              <a:rPr lang="en-US" dirty="0"/>
              <a:t> trois </a:t>
            </a:r>
            <a:r>
              <a:rPr lang="en-US" dirty="0" err="1"/>
              <a:t>chapitres</a:t>
            </a:r>
            <a:r>
              <a:rPr lang="en-US" dirty="0"/>
              <a:t>,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trouverez</a:t>
            </a:r>
            <a:r>
              <a:rPr lang="en-US" dirty="0"/>
              <a:t> du </a:t>
            </a:r>
            <a:r>
              <a:rPr lang="en-US" dirty="0" err="1"/>
              <a:t>contenu</a:t>
            </a:r>
            <a:r>
              <a:rPr lang="en-US" dirty="0"/>
              <a:t> sous </a:t>
            </a:r>
            <a:r>
              <a:rPr lang="en-US" dirty="0" err="1"/>
              <a:t>forme</a:t>
            </a:r>
            <a:r>
              <a:rPr lang="en-US" dirty="0"/>
              <a:t> de capsules </a:t>
            </a:r>
            <a:r>
              <a:rPr lang="en-US" dirty="0" err="1"/>
              <a:t>d’enseignement</a:t>
            </a:r>
            <a:r>
              <a:rPr lang="en-US" dirty="0"/>
              <a:t>, </a:t>
            </a:r>
            <a:r>
              <a:rPr lang="en-US" dirty="0" err="1"/>
              <a:t>vidéos</a:t>
            </a:r>
            <a:r>
              <a:rPr lang="en-US" dirty="0"/>
              <a:t> </a:t>
            </a:r>
            <a:r>
              <a:rPr lang="en-US" dirty="0" err="1"/>
              <a:t>expérientielles</a:t>
            </a:r>
            <a:r>
              <a:rPr lang="en-US" dirty="0"/>
              <a:t>, </a:t>
            </a:r>
            <a:r>
              <a:rPr lang="en-US" dirty="0" err="1"/>
              <a:t>ainsi</a:t>
            </a:r>
            <a:r>
              <a:rPr lang="en-US" dirty="0"/>
              <a:t> que </a:t>
            </a:r>
            <a:r>
              <a:rPr lang="en-US" dirty="0" err="1"/>
              <a:t>ressources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Scoping review, mapping review, revue de la </a:t>
            </a:r>
            <a:r>
              <a:rPr lang="en-US" dirty="0" err="1"/>
              <a:t>portée</a:t>
            </a:r>
            <a:r>
              <a:rPr lang="en-US" dirty="0"/>
              <a:t>, étude de la </a:t>
            </a:r>
            <a:r>
              <a:rPr lang="en-US" dirty="0" err="1"/>
              <a:t>portée</a:t>
            </a:r>
            <a:r>
              <a:rPr lang="en-US" dirty="0"/>
              <a:t>, examen de la </a:t>
            </a:r>
            <a:r>
              <a:rPr lang="en-US" dirty="0" err="1"/>
              <a:t>portée</a:t>
            </a:r>
            <a:r>
              <a:rPr lang="en-US" dirty="0"/>
              <a:t>… Comme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pouvez</a:t>
            </a:r>
            <a:r>
              <a:rPr lang="en-US" dirty="0"/>
              <a:t> le </a:t>
            </a:r>
            <a:r>
              <a:rPr lang="en-US" dirty="0" err="1"/>
              <a:t>constater</a:t>
            </a:r>
            <a:r>
              <a:rPr lang="en-US" dirty="0"/>
              <a:t>, il </a:t>
            </a:r>
            <a:r>
              <a:rPr lang="en-US" dirty="0" err="1"/>
              <a:t>existe</a:t>
            </a:r>
            <a:r>
              <a:rPr lang="en-US" dirty="0"/>
              <a:t> </a:t>
            </a:r>
            <a:r>
              <a:rPr lang="en-US" dirty="0" err="1"/>
              <a:t>plusieurs</a:t>
            </a:r>
            <a:r>
              <a:rPr lang="en-US" dirty="0"/>
              <a:t> terminologies pour </a:t>
            </a:r>
            <a:r>
              <a:rPr lang="en-US" dirty="0" err="1"/>
              <a:t>aborder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type de </a:t>
            </a:r>
            <a:r>
              <a:rPr lang="en-US" dirty="0" err="1"/>
              <a:t>méthodologie</a:t>
            </a:r>
            <a:r>
              <a:rPr lang="en-US" dirty="0"/>
              <a:t>. Dans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boîte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outils</a:t>
            </a:r>
            <a:r>
              <a:rPr lang="en-US" dirty="0"/>
              <a:t>, on </a:t>
            </a:r>
            <a:r>
              <a:rPr lang="en-US" dirty="0" err="1"/>
              <a:t>utilise</a:t>
            </a:r>
            <a:r>
              <a:rPr lang="en-US" dirty="0"/>
              <a:t> le </a:t>
            </a:r>
            <a:r>
              <a:rPr lang="en-US" dirty="0" err="1"/>
              <a:t>terme</a:t>
            </a:r>
            <a:r>
              <a:rPr lang="en-US" dirty="0"/>
              <a:t> « examen de la </a:t>
            </a:r>
            <a:r>
              <a:rPr lang="en-US" dirty="0" err="1"/>
              <a:t>portée</a:t>
            </a:r>
            <a:r>
              <a:rPr lang="en-US" dirty="0"/>
              <a:t> ».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Ensuite,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trouverez</a:t>
            </a:r>
            <a:r>
              <a:rPr lang="en-US" dirty="0"/>
              <a:t> la section des </a:t>
            </a:r>
            <a:r>
              <a:rPr lang="en-US" dirty="0" err="1"/>
              <a:t>références</a:t>
            </a:r>
            <a:r>
              <a:rPr lang="en-US" dirty="0"/>
              <a:t> </a:t>
            </a:r>
            <a:r>
              <a:rPr lang="en-US" dirty="0" err="1"/>
              <a:t>incluant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liste</a:t>
            </a:r>
            <a:r>
              <a:rPr lang="en-US" dirty="0"/>
              <a:t> exhaustive de </a:t>
            </a:r>
            <a:r>
              <a:rPr lang="en-US" dirty="0" err="1"/>
              <a:t>toutes</a:t>
            </a:r>
            <a:r>
              <a:rPr lang="en-US" dirty="0"/>
              <a:t> les </a:t>
            </a:r>
            <a:r>
              <a:rPr lang="en-US" dirty="0" err="1"/>
              <a:t>ressources</a:t>
            </a:r>
            <a:r>
              <a:rPr lang="en-US" dirty="0"/>
              <a:t> </a:t>
            </a:r>
            <a:r>
              <a:rPr lang="en-US" dirty="0" err="1"/>
              <a:t>présentées</a:t>
            </a:r>
            <a:r>
              <a:rPr lang="en-US" dirty="0"/>
              <a:t> dans les </a:t>
            </a:r>
            <a:r>
              <a:rPr lang="en-US" dirty="0" err="1"/>
              <a:t>chapitres</a:t>
            </a:r>
            <a:r>
              <a:rPr lang="en-US" dirty="0"/>
              <a:t> </a:t>
            </a:r>
            <a:r>
              <a:rPr lang="en-US" dirty="0" err="1"/>
              <a:t>précédents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 err="1"/>
              <a:t>Enfin</a:t>
            </a:r>
            <a:r>
              <a:rPr lang="en-US" dirty="0"/>
              <a:t>, </a:t>
            </a:r>
            <a:r>
              <a:rPr lang="en-US" dirty="0" err="1"/>
              <a:t>l’annexe</a:t>
            </a:r>
            <a:r>
              <a:rPr lang="en-US" dirty="0"/>
              <a:t> </a:t>
            </a:r>
            <a:r>
              <a:rPr lang="en-US" dirty="0" err="1"/>
              <a:t>contient</a:t>
            </a:r>
            <a:r>
              <a:rPr lang="en-US" dirty="0"/>
              <a:t> les </a:t>
            </a:r>
            <a:r>
              <a:rPr lang="en-US" dirty="0" err="1"/>
              <a:t>informations</a:t>
            </a:r>
            <a:r>
              <a:rPr lang="en-US" dirty="0"/>
              <a:t> </a:t>
            </a:r>
            <a:r>
              <a:rPr lang="en-US" dirty="0" err="1"/>
              <a:t>essentielles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la </a:t>
            </a:r>
            <a:r>
              <a:rPr lang="en-US" dirty="0" err="1"/>
              <a:t>réutilisation</a:t>
            </a:r>
            <a:r>
              <a:rPr lang="en-US" dirty="0"/>
              <a:t> de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boîte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outils</a:t>
            </a:r>
            <a:r>
              <a:rPr lang="en-US" dirty="0"/>
              <a:t> qui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ressource</a:t>
            </a:r>
            <a:r>
              <a:rPr lang="en-US" dirty="0"/>
              <a:t> </a:t>
            </a:r>
            <a:r>
              <a:rPr lang="en-US" dirty="0" err="1"/>
              <a:t>éducative</a:t>
            </a:r>
            <a:r>
              <a:rPr lang="en-US" dirty="0"/>
              <a:t> libre.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terminant</a:t>
            </a:r>
            <a:r>
              <a:rPr lang="en-US" dirty="0"/>
              <a:t>, </a:t>
            </a:r>
            <a:r>
              <a:rPr lang="en-US" dirty="0" err="1"/>
              <a:t>j'espère</a:t>
            </a:r>
            <a:r>
              <a:rPr lang="en-US" dirty="0"/>
              <a:t> </a:t>
            </a:r>
            <a:r>
              <a:rPr lang="en-US" dirty="0" err="1"/>
              <a:t>qu'en</a:t>
            </a:r>
            <a:r>
              <a:rPr lang="en-US" dirty="0"/>
              <a:t> consultant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boîte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outils</a:t>
            </a:r>
            <a:r>
              <a:rPr lang="en-US" dirty="0"/>
              <a:t>, nous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donnerons</a:t>
            </a:r>
            <a:r>
              <a:rPr lang="en-US" dirty="0"/>
              <a:t> </a:t>
            </a:r>
            <a:r>
              <a:rPr lang="en-US" dirty="0" err="1"/>
              <a:t>envie</a:t>
            </a:r>
            <a:r>
              <a:rPr lang="en-US" dirty="0"/>
              <a:t> de </a:t>
            </a:r>
            <a:r>
              <a:rPr lang="en-US" dirty="0" err="1"/>
              <a:t>réaliser</a:t>
            </a:r>
            <a:r>
              <a:rPr lang="en-US" dirty="0"/>
              <a:t> un examen de la </a:t>
            </a:r>
            <a:r>
              <a:rPr lang="en-US" dirty="0" err="1"/>
              <a:t>portée</a:t>
            </a:r>
            <a:r>
              <a:rPr lang="en-US" dirty="0"/>
              <a:t> et que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sentirez</a:t>
            </a:r>
            <a:r>
              <a:rPr lang="en-US" dirty="0"/>
              <a:t> </a:t>
            </a:r>
            <a:r>
              <a:rPr lang="en-US" dirty="0" err="1"/>
              <a:t>outiller</a:t>
            </a:r>
            <a:r>
              <a:rPr lang="en-US" dirty="0"/>
              <a:t> pour le faire!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Mon premier examen de la </a:t>
            </a:r>
            <a:r>
              <a:rPr lang="en-US" dirty="0" err="1"/>
              <a:t>portée</a:t>
            </a:r>
            <a:r>
              <a:rPr lang="en-US" dirty="0"/>
              <a:t> a </a:t>
            </a:r>
            <a:r>
              <a:rPr lang="en-US" dirty="0" err="1"/>
              <a:t>été</a:t>
            </a:r>
            <a:r>
              <a:rPr lang="en-US" dirty="0"/>
              <a:t> </a:t>
            </a:r>
            <a:r>
              <a:rPr lang="en-US" dirty="0" err="1"/>
              <a:t>publié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2012, dans la Revue </a:t>
            </a:r>
            <a:r>
              <a:rPr lang="en-US" dirty="0" err="1"/>
              <a:t>canadienne</a:t>
            </a:r>
            <a:r>
              <a:rPr lang="en-US" dirty="0"/>
              <a:t> </a:t>
            </a:r>
            <a:r>
              <a:rPr lang="en-US" dirty="0" err="1"/>
              <a:t>d’ergothérapie</a:t>
            </a:r>
            <a:r>
              <a:rPr lang="en-US" dirty="0"/>
              <a:t>, </a:t>
            </a:r>
            <a:r>
              <a:rPr lang="en-US" dirty="0" err="1"/>
              <a:t>quand</a:t>
            </a:r>
            <a:r>
              <a:rPr lang="en-US" dirty="0"/>
              <a:t> </a:t>
            </a:r>
            <a:r>
              <a:rPr lang="en-US" dirty="0" err="1"/>
              <a:t>j’étais</a:t>
            </a:r>
            <a:r>
              <a:rPr lang="en-US" dirty="0"/>
              <a:t> </a:t>
            </a:r>
            <a:r>
              <a:rPr lang="en-US" dirty="0" err="1"/>
              <a:t>étudiante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doctorat</a:t>
            </a:r>
            <a:r>
              <a:rPr lang="en-US" dirty="0"/>
              <a:t>. Mon étude </a:t>
            </a:r>
            <a:r>
              <a:rPr lang="en-US" dirty="0" err="1"/>
              <a:t>était</a:t>
            </a:r>
            <a:r>
              <a:rPr lang="en-US" dirty="0"/>
              <a:t> sur la </a:t>
            </a:r>
            <a:r>
              <a:rPr lang="en-US" dirty="0" err="1"/>
              <a:t>méthode</a:t>
            </a:r>
            <a:r>
              <a:rPr lang="en-US" dirty="0"/>
              <a:t> </a:t>
            </a:r>
            <a:r>
              <a:rPr lang="en-US" dirty="0" err="1"/>
              <a:t>photovoix</a:t>
            </a:r>
            <a:r>
              <a:rPr lang="en-US" dirty="0"/>
              <a:t>. </a:t>
            </a:r>
            <a:r>
              <a:rPr lang="en-US" dirty="0" err="1"/>
              <a:t>J'ai</a:t>
            </a:r>
            <a:r>
              <a:rPr lang="en-US" dirty="0"/>
              <a:t> </a:t>
            </a:r>
            <a:r>
              <a:rPr lang="en-US" dirty="0" err="1"/>
              <a:t>initié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2009 et...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l'époque</a:t>
            </a:r>
            <a:r>
              <a:rPr lang="en-US" dirty="0"/>
              <a:t>, il y </a:t>
            </a:r>
            <a:r>
              <a:rPr lang="en-US" dirty="0" err="1"/>
              <a:t>avait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ressource</a:t>
            </a:r>
            <a:r>
              <a:rPr lang="en-US" dirty="0"/>
              <a:t> </a:t>
            </a:r>
            <a:r>
              <a:rPr lang="en-US" dirty="0" err="1"/>
              <a:t>clé</a:t>
            </a:r>
            <a:r>
              <a:rPr lang="en-US" dirty="0"/>
              <a:t>, </a:t>
            </a:r>
            <a:r>
              <a:rPr lang="en-US" dirty="0" err="1"/>
              <a:t>intitulé</a:t>
            </a:r>
            <a:r>
              <a:rPr lang="en-US" dirty="0"/>
              <a:t> « Scoping studies: towards a methodological framework ». </a:t>
            </a:r>
            <a:r>
              <a:rPr lang="en-US" dirty="0" err="1"/>
              <a:t>Depuis</a:t>
            </a:r>
            <a:r>
              <a:rPr lang="en-US" dirty="0"/>
              <a:t>, de </a:t>
            </a:r>
            <a:r>
              <a:rPr lang="en-US" dirty="0" err="1"/>
              <a:t>nombreux</a:t>
            </a:r>
            <a:r>
              <a:rPr lang="en-US" dirty="0"/>
              <a:t> </a:t>
            </a:r>
            <a:r>
              <a:rPr lang="en-US" dirty="0" err="1"/>
              <a:t>progrès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été</a:t>
            </a:r>
            <a:r>
              <a:rPr lang="en-US" dirty="0"/>
              <a:t> faits, et de </a:t>
            </a:r>
            <a:r>
              <a:rPr lang="en-US" dirty="0" err="1"/>
              <a:t>nouvelles</a:t>
            </a:r>
            <a:r>
              <a:rPr lang="en-US" dirty="0"/>
              <a:t> </a:t>
            </a:r>
            <a:r>
              <a:rPr lang="en-US" dirty="0" err="1"/>
              <a:t>ressources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été</a:t>
            </a:r>
            <a:r>
              <a:rPr lang="en-US" dirty="0"/>
              <a:t> </a:t>
            </a:r>
            <a:r>
              <a:rPr lang="en-US" dirty="0" err="1"/>
              <a:t>publiées</a:t>
            </a:r>
            <a:r>
              <a:rPr lang="en-US" dirty="0"/>
              <a:t> pour </a:t>
            </a:r>
            <a:r>
              <a:rPr lang="en-US" dirty="0" err="1"/>
              <a:t>effectuer</a:t>
            </a:r>
            <a:r>
              <a:rPr lang="en-US" dirty="0"/>
              <a:t> un examen de la </a:t>
            </a:r>
            <a:r>
              <a:rPr lang="en-US" dirty="0" err="1"/>
              <a:t>portée</a:t>
            </a:r>
            <a:r>
              <a:rPr lang="en-US" dirty="0"/>
              <a:t> de manière </a:t>
            </a:r>
            <a:r>
              <a:rPr lang="en-US" dirty="0" err="1"/>
              <a:t>rigoureuse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Comment </a:t>
            </a:r>
            <a:r>
              <a:rPr lang="en-US" dirty="0" err="1"/>
              <a:t>avons</a:t>
            </a:r>
            <a:r>
              <a:rPr lang="en-US" dirty="0"/>
              <a:t>-nous </a:t>
            </a:r>
            <a:r>
              <a:rPr lang="en-US" dirty="0" err="1"/>
              <a:t>créé</a:t>
            </a:r>
            <a:r>
              <a:rPr lang="en-US" dirty="0"/>
              <a:t>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boîte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outils</a:t>
            </a:r>
            <a:r>
              <a:rPr lang="en-US" dirty="0"/>
              <a:t> 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Tout </a:t>
            </a:r>
            <a:r>
              <a:rPr lang="en-US" dirty="0" err="1"/>
              <a:t>d’abord</a:t>
            </a:r>
            <a:r>
              <a:rPr lang="en-US" dirty="0"/>
              <a:t>,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rassemblé</a:t>
            </a:r>
            <a:r>
              <a:rPr lang="en-US" dirty="0"/>
              <a:t> le matériel </a:t>
            </a:r>
            <a:r>
              <a:rPr lang="en-US" dirty="0" err="1"/>
              <a:t>pédagogique</a:t>
            </a:r>
            <a:r>
              <a:rPr lang="en-US" dirty="0"/>
              <a:t> que </a:t>
            </a:r>
            <a:r>
              <a:rPr lang="en-US" dirty="0" err="1"/>
              <a:t>j’ai</a:t>
            </a:r>
            <a:r>
              <a:rPr lang="en-US" dirty="0"/>
              <a:t> </a:t>
            </a:r>
            <a:r>
              <a:rPr lang="en-US" dirty="0" err="1"/>
              <a:t>développé</a:t>
            </a:r>
            <a:r>
              <a:rPr lang="en-US" dirty="0"/>
              <a:t> pendant </a:t>
            </a:r>
            <a:r>
              <a:rPr lang="en-US" dirty="0" err="1"/>
              <a:t>mes</a:t>
            </a:r>
            <a:r>
              <a:rPr lang="en-US" dirty="0"/>
              <a:t> </a:t>
            </a:r>
            <a:r>
              <a:rPr lang="en-US" dirty="0" err="1"/>
              <a:t>cours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Ensuite,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effectué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recherche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ligne</a:t>
            </a:r>
            <a:r>
              <a:rPr lang="en-US" dirty="0"/>
              <a:t> pour identifier </a:t>
            </a:r>
            <a:r>
              <a:rPr lang="en-US" dirty="0" err="1"/>
              <a:t>toute</a:t>
            </a:r>
            <a:r>
              <a:rPr lang="en-US" dirty="0"/>
              <a:t> </a:t>
            </a:r>
            <a:r>
              <a:rPr lang="en-US" dirty="0" err="1"/>
              <a:t>autre</a:t>
            </a:r>
            <a:r>
              <a:rPr lang="en-US" dirty="0"/>
              <a:t> </a:t>
            </a:r>
            <a:r>
              <a:rPr lang="en-US" dirty="0" err="1"/>
              <a:t>ressource</a:t>
            </a:r>
            <a:r>
              <a:rPr lang="en-US" dirty="0"/>
              <a:t> </a:t>
            </a:r>
            <a:r>
              <a:rPr lang="en-US" dirty="0" err="1"/>
              <a:t>pertinente</a:t>
            </a:r>
            <a:r>
              <a:rPr lang="en-US" dirty="0"/>
              <a:t> disponible, </a:t>
            </a:r>
            <a:r>
              <a:rPr lang="en-US" dirty="0" err="1"/>
              <a:t>incluant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français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 err="1"/>
              <a:t>Puis</a:t>
            </a:r>
            <a:r>
              <a:rPr lang="en-US" dirty="0"/>
              <a:t>,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impliqué</a:t>
            </a:r>
            <a:r>
              <a:rPr lang="en-US" dirty="0"/>
              <a:t> des </a:t>
            </a:r>
            <a:r>
              <a:rPr lang="en-US" dirty="0" err="1"/>
              <a:t>bibliothécaires</a:t>
            </a:r>
            <a:r>
              <a:rPr lang="en-US" dirty="0"/>
              <a:t>, des </a:t>
            </a:r>
            <a:r>
              <a:rPr lang="en-US" dirty="0" err="1"/>
              <a:t>professeurs</a:t>
            </a:r>
            <a:r>
              <a:rPr lang="en-US" dirty="0"/>
              <a:t>, et des </a:t>
            </a:r>
            <a:r>
              <a:rPr lang="en-US" dirty="0" err="1"/>
              <a:t>étudiants</a:t>
            </a:r>
            <a:r>
              <a:rPr lang="en-US" dirty="0"/>
              <a:t> et </a:t>
            </a:r>
            <a:r>
              <a:rPr lang="en-US" dirty="0" err="1"/>
              <a:t>étudiantes</a:t>
            </a:r>
            <a:r>
              <a:rPr lang="en-US" dirty="0"/>
              <a:t> </a:t>
            </a:r>
            <a:r>
              <a:rPr lang="en-US" dirty="0" err="1"/>
              <a:t>afin</a:t>
            </a:r>
            <a:r>
              <a:rPr lang="en-US" dirty="0"/>
              <a:t> de nous assurer de la pertinence du </a:t>
            </a:r>
            <a:r>
              <a:rPr lang="en-US" dirty="0" err="1"/>
              <a:t>contenu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 mars 2024</a:t>
            </a:r>
          </a:p>
          <a:p>
            <a:endParaRPr lang="en-US" dirty="0"/>
          </a:p>
          <a:p>
            <a:r>
              <a:rPr lang="en-US" dirty="0"/>
              <a:t>Après,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finalisé</a:t>
            </a:r>
            <a:r>
              <a:rPr lang="en-US" dirty="0"/>
              <a:t> le </a:t>
            </a:r>
            <a:r>
              <a:rPr lang="en-US" dirty="0" err="1"/>
              <a:t>contenu</a:t>
            </a:r>
            <a:r>
              <a:rPr lang="en-US" dirty="0"/>
              <a:t> et...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24" Type="http://schemas.openxmlformats.org/officeDocument/2006/relationships/image" Target="../media/image47.sv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8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58.svg"/><Relationship Id="rId15" Type="http://schemas.openxmlformats.org/officeDocument/2006/relationships/image" Target="../media/image60.svg"/><Relationship Id="rId10" Type="http://schemas.openxmlformats.org/officeDocument/2006/relationships/image" Target="../media/image53.png"/><Relationship Id="rId4" Type="http://schemas.openxmlformats.org/officeDocument/2006/relationships/image" Target="../media/image57.png"/><Relationship Id="rId9" Type="http://schemas.openxmlformats.org/officeDocument/2006/relationships/image" Target="../media/image52.sv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6.svg"/><Relationship Id="rId1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2.svg"/><Relationship Id="rId12" Type="http://schemas.openxmlformats.org/officeDocument/2006/relationships/image" Target="../media/image55.png"/><Relationship Id="rId17" Type="http://schemas.openxmlformats.org/officeDocument/2006/relationships/image" Target="../media/image64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svg"/><Relationship Id="rId5" Type="http://schemas.openxmlformats.org/officeDocument/2006/relationships/image" Target="../media/image48.png"/><Relationship Id="rId15" Type="http://schemas.openxmlformats.org/officeDocument/2006/relationships/image" Target="../media/image62.svg"/><Relationship Id="rId10" Type="http://schemas.openxmlformats.org/officeDocument/2006/relationships/image" Target="../media/image53.png"/><Relationship Id="rId19" Type="http://schemas.openxmlformats.org/officeDocument/2006/relationships/image" Target="../media/image60.svg"/><Relationship Id="rId4" Type="http://schemas.openxmlformats.org/officeDocument/2006/relationships/image" Target="../media/image50.svg"/><Relationship Id="rId9" Type="http://schemas.openxmlformats.org/officeDocument/2006/relationships/image" Target="../media/image58.sv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7.png"/><Relationship Id="rId4" Type="http://schemas.openxmlformats.org/officeDocument/2006/relationships/hyperlink" Target="https://pressbooks.etsmtl.ca/reussirexamensciencessante/back-matter/annexe/" TargetMode="External"/><Relationship Id="rId9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pressbooks.etsmtl.ca/reussirexamensciencessante/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59168"/>
            <a:ext cx="16230600" cy="2794001"/>
            <a:chOff x="0" y="0"/>
            <a:chExt cx="21640800" cy="3725335"/>
          </a:xfrm>
        </p:grpSpPr>
        <p:sp>
          <p:nvSpPr>
            <p:cNvPr id="3" name="AutoShape 3"/>
            <p:cNvSpPr/>
            <p:nvPr/>
          </p:nvSpPr>
          <p:spPr>
            <a:xfrm>
              <a:off x="6492240" y="1700955"/>
              <a:ext cx="8656320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2078780"/>
              <a:ext cx="21640800" cy="1646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FFFFFF"/>
                  </a:solidFill>
                  <a:latin typeface="Open Sans"/>
                </a:rPr>
                <a:t>Présenté par Shalini Lal, erg., Ph.D., </a:t>
              </a:r>
            </a:p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Open Sans"/>
                </a:rPr>
                <a:t>professeure agrégée à l’École de réadaptation de l’Université de Montréal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94107" y="-85725"/>
              <a:ext cx="20665881" cy="1075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59"/>
                </a:lnSpc>
                <a:spcBef>
                  <a:spcPct val="0"/>
                </a:spcBef>
              </a:pPr>
              <a:r>
                <a:rPr lang="en-US" sz="4899">
                  <a:solidFill>
                    <a:srgbClr val="FFFFFF"/>
                  </a:solidFill>
                  <a:latin typeface="Open Sans Bold"/>
                </a:rPr>
                <a:t>Introduction : Bienvenue dans la boîte à outils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14892" y="6778836"/>
            <a:ext cx="13858216" cy="729541"/>
            <a:chOff x="0" y="0"/>
            <a:chExt cx="18477621" cy="972721"/>
          </a:xfrm>
        </p:grpSpPr>
        <p:sp>
          <p:nvSpPr>
            <p:cNvPr id="7" name="Freeform 7"/>
            <p:cNvSpPr/>
            <p:nvPr/>
          </p:nvSpPr>
          <p:spPr>
            <a:xfrm>
              <a:off x="0" y="19572"/>
              <a:ext cx="2724249" cy="953149"/>
            </a:xfrm>
            <a:custGeom>
              <a:avLst/>
              <a:gdLst/>
              <a:ahLst/>
              <a:cxnLst/>
              <a:rect l="l" t="t" r="r" b="b"/>
              <a:pathLst>
                <a:path w="2724249" h="953149">
                  <a:moveTo>
                    <a:pt x="0" y="0"/>
                  </a:moveTo>
                  <a:lnTo>
                    <a:pt x="2724249" y="0"/>
                  </a:lnTo>
                  <a:lnTo>
                    <a:pt x="2724249" y="953149"/>
                  </a:lnTo>
                  <a:lnTo>
                    <a:pt x="0" y="953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3154080" y="-38100"/>
              <a:ext cx="15323541" cy="1004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Canva Sans"/>
                </a:rPr>
                <a:t>Cette œuvre est une ressource éducative libre diffusée sur licence CC BY-NC-SA 4.0 (Attribution-NonCommercial-ShareAlike 4.0 International).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8051" y="9110633"/>
            <a:ext cx="16522397" cy="600134"/>
            <a:chOff x="0" y="0"/>
            <a:chExt cx="22029863" cy="8001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07302" cy="800179"/>
            </a:xfrm>
            <a:custGeom>
              <a:avLst/>
              <a:gdLst/>
              <a:ahLst/>
              <a:cxnLst/>
              <a:rect l="l" t="t" r="r" b="b"/>
              <a:pathLst>
                <a:path w="6507302" h="800179">
                  <a:moveTo>
                    <a:pt x="0" y="0"/>
                  </a:moveTo>
                  <a:lnTo>
                    <a:pt x="6507302" y="0"/>
                  </a:lnTo>
                  <a:lnTo>
                    <a:pt x="6507302" y="800179"/>
                  </a:lnTo>
                  <a:lnTo>
                    <a:pt x="0" y="80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5641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409288" y="0"/>
              <a:ext cx="3620575" cy="800179"/>
            </a:xfrm>
            <a:custGeom>
              <a:avLst/>
              <a:gdLst/>
              <a:ahLst/>
              <a:cxnLst/>
              <a:rect l="l" t="t" r="r" b="b"/>
              <a:pathLst>
                <a:path w="3620575" h="800179">
                  <a:moveTo>
                    <a:pt x="0" y="0"/>
                  </a:moveTo>
                  <a:lnTo>
                    <a:pt x="3620575" y="0"/>
                  </a:lnTo>
                  <a:lnTo>
                    <a:pt x="3620575" y="800179"/>
                  </a:lnTo>
                  <a:lnTo>
                    <a:pt x="0" y="800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60857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78543" y="4891716"/>
            <a:ext cx="15930914" cy="1744245"/>
            <a:chOff x="0" y="0"/>
            <a:chExt cx="21241219" cy="2325661"/>
          </a:xfrm>
        </p:grpSpPr>
        <p:sp>
          <p:nvSpPr>
            <p:cNvPr id="13" name="Freeform 13"/>
            <p:cNvSpPr/>
            <p:nvPr/>
          </p:nvSpPr>
          <p:spPr>
            <a:xfrm>
              <a:off x="4157623" y="0"/>
              <a:ext cx="4651321" cy="2325661"/>
            </a:xfrm>
            <a:custGeom>
              <a:avLst/>
              <a:gdLst/>
              <a:ahLst/>
              <a:cxnLst/>
              <a:rect l="l" t="t" r="r" b="b"/>
              <a:pathLst>
                <a:path w="4651321" h="2325661">
                  <a:moveTo>
                    <a:pt x="0" y="0"/>
                  </a:moveTo>
                  <a:lnTo>
                    <a:pt x="4651321" y="0"/>
                  </a:lnTo>
                  <a:lnTo>
                    <a:pt x="4651321" y="2325661"/>
                  </a:lnTo>
                  <a:lnTo>
                    <a:pt x="0" y="2325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3204561" y="620515"/>
              <a:ext cx="3681425" cy="1288833"/>
            </a:xfrm>
            <a:custGeom>
              <a:avLst/>
              <a:gdLst/>
              <a:ahLst/>
              <a:cxnLst/>
              <a:rect l="l" t="t" r="r" b="b"/>
              <a:pathLst>
                <a:path w="3681425" h="1288833">
                  <a:moveTo>
                    <a:pt x="0" y="0"/>
                  </a:moveTo>
                  <a:lnTo>
                    <a:pt x="3681425" y="0"/>
                  </a:lnTo>
                  <a:lnTo>
                    <a:pt x="3681425" y="1288833"/>
                  </a:lnTo>
                  <a:lnTo>
                    <a:pt x="0" y="1288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647986" y="508080"/>
              <a:ext cx="1513705" cy="1513705"/>
            </a:xfrm>
            <a:custGeom>
              <a:avLst/>
              <a:gdLst/>
              <a:ahLst/>
              <a:cxnLst/>
              <a:rect l="l" t="t" r="r" b="b"/>
              <a:pathLst>
                <a:path w="1513705" h="1513705">
                  <a:moveTo>
                    <a:pt x="0" y="0"/>
                  </a:moveTo>
                  <a:lnTo>
                    <a:pt x="1513704" y="0"/>
                  </a:lnTo>
                  <a:lnTo>
                    <a:pt x="1513704" y="1513704"/>
                  </a:lnTo>
                  <a:lnTo>
                    <a:pt x="0" y="1513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9037" b="-39037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9012802" y="826813"/>
              <a:ext cx="2228417" cy="809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5"/>
                </a:lnSpc>
              </a:pPr>
              <a:r>
                <a:rPr lang="en-US" sz="3697">
                  <a:solidFill>
                    <a:srgbClr val="EFAC42"/>
                  </a:solidFill>
                  <a:latin typeface="Canva Sans Bold"/>
                </a:rPr>
                <a:t>vis</a:t>
              </a:r>
              <a:r>
                <a:rPr lang="en-US" sz="3697">
                  <a:solidFill>
                    <a:srgbClr val="B73531"/>
                  </a:solidFill>
                  <a:latin typeface="Canva Sans Bold"/>
                </a:rPr>
                <a:t>er</a:t>
              </a:r>
              <a:r>
                <a:rPr lang="en-US" sz="3697">
                  <a:solidFill>
                    <a:srgbClr val="E85532"/>
                  </a:solidFill>
                  <a:latin typeface="Canva Sans Bold"/>
                </a:rPr>
                <a:t>go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9086647" y="351269"/>
              <a:ext cx="3355914" cy="1623122"/>
            </a:xfrm>
            <a:custGeom>
              <a:avLst/>
              <a:gdLst/>
              <a:ahLst/>
              <a:cxnLst/>
              <a:rect l="l" t="t" r="r" b="b"/>
              <a:pathLst>
                <a:path w="3355914" h="1623122">
                  <a:moveTo>
                    <a:pt x="0" y="0"/>
                  </a:moveTo>
                  <a:lnTo>
                    <a:pt x="3355914" y="0"/>
                  </a:lnTo>
                  <a:lnTo>
                    <a:pt x="3355914" y="1623122"/>
                  </a:lnTo>
                  <a:lnTo>
                    <a:pt x="0" y="162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351269"/>
              <a:ext cx="3389298" cy="1309501"/>
            </a:xfrm>
            <a:custGeom>
              <a:avLst/>
              <a:gdLst/>
              <a:ahLst/>
              <a:cxnLst/>
              <a:rect l="l" t="t" r="r" b="b"/>
              <a:pathLst>
                <a:path w="3389298" h="1309501">
                  <a:moveTo>
                    <a:pt x="0" y="0"/>
                  </a:moveTo>
                  <a:lnTo>
                    <a:pt x="3389298" y="0"/>
                  </a:lnTo>
                  <a:lnTo>
                    <a:pt x="3389298" y="1309502"/>
                  </a:lnTo>
                  <a:lnTo>
                    <a:pt x="0" y="1309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997090" y="7812830"/>
            <a:ext cx="16503358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Canva Sans Bold"/>
              </a:rPr>
              <a:t>Pour citer ce projet </a:t>
            </a:r>
            <a:r>
              <a:rPr lang="en-US" sz="2199">
                <a:solidFill>
                  <a:srgbClr val="FFFFFF"/>
                </a:solidFill>
                <a:latin typeface="Canva Sans"/>
              </a:rPr>
              <a:t>: 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Canva Sans"/>
              </a:rPr>
              <a:t>Lal, S., Sabatino, T. et Jazi, S. (2024). </a:t>
            </a:r>
            <a:r>
              <a:rPr lang="en-US" sz="2199">
                <a:solidFill>
                  <a:srgbClr val="FFFFFF"/>
                </a:solidFill>
                <a:latin typeface="Canva Sans Italics"/>
              </a:rPr>
              <a:t>Mieux réussir un examen de la portée en sciences de la santé : Une boîte à outils.</a:t>
            </a:r>
            <a:r>
              <a:rPr lang="en-US" sz="2199">
                <a:solidFill>
                  <a:srgbClr val="FFFFFF"/>
                </a:solidFill>
                <a:latin typeface="Canva Sans"/>
              </a:rPr>
              <a:t> Université de Montréal. Licence CC BY-NC-SA 4.0 International.</a:t>
            </a:r>
          </a:p>
        </p:txBody>
      </p:sp>
      <p:pic>
        <p:nvPicPr>
          <p:cNvPr id="20" name="Picture 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709.247" end="278873.128"/>
                </p14:media>
              </p:ext>
            </p:ext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20"/>
                </p:tgtEl>
              </p:cBhvr>
            </p:cmd>
            <p:audio>
              <p:cMediaNode vol="100000" showWhenStopped="0">
                <p:cTn id="3"/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01408" y="4480571"/>
            <a:ext cx="2431427" cy="24314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51513" y="5035024"/>
            <a:ext cx="1908526" cy="1268567"/>
          </a:xfrm>
          <a:custGeom>
            <a:avLst/>
            <a:gdLst/>
            <a:ahLst/>
            <a:cxnLst/>
            <a:rect l="l" t="t" r="r" b="b"/>
            <a:pathLst>
              <a:path w="1908526" h="1268567">
                <a:moveTo>
                  <a:pt x="0" y="0"/>
                </a:moveTo>
                <a:lnTo>
                  <a:pt x="1908526" y="0"/>
                </a:lnTo>
                <a:lnTo>
                  <a:pt x="1908526" y="1268567"/>
                </a:lnTo>
                <a:lnTo>
                  <a:pt x="0" y="1268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185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13751" y="5805847"/>
            <a:ext cx="2355227" cy="235522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139998" y="6176147"/>
            <a:ext cx="1285824" cy="1341941"/>
          </a:xfrm>
          <a:custGeom>
            <a:avLst/>
            <a:gdLst/>
            <a:ahLst/>
            <a:cxnLst/>
            <a:rect l="l" t="t" r="r" b="b"/>
            <a:pathLst>
              <a:path w="1285824" h="1341941">
                <a:moveTo>
                  <a:pt x="0" y="0"/>
                </a:moveTo>
                <a:lnTo>
                  <a:pt x="1285824" y="0"/>
                </a:lnTo>
                <a:lnTo>
                  <a:pt x="1285824" y="1341942"/>
                </a:lnTo>
                <a:lnTo>
                  <a:pt x="0" y="1341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18798" y="6206207"/>
            <a:ext cx="928696" cy="721006"/>
          </a:xfrm>
          <a:custGeom>
            <a:avLst/>
            <a:gdLst/>
            <a:ahLst/>
            <a:cxnLst/>
            <a:rect l="l" t="t" r="r" b="b"/>
            <a:pathLst>
              <a:path w="928696" h="721006">
                <a:moveTo>
                  <a:pt x="0" y="0"/>
                </a:moveTo>
                <a:lnTo>
                  <a:pt x="928696" y="0"/>
                </a:lnTo>
                <a:lnTo>
                  <a:pt x="928696" y="721006"/>
                </a:lnTo>
                <a:lnTo>
                  <a:pt x="0" y="721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57134" y="7140431"/>
            <a:ext cx="1052023" cy="650342"/>
          </a:xfrm>
          <a:custGeom>
            <a:avLst/>
            <a:gdLst/>
            <a:ahLst/>
            <a:cxnLst/>
            <a:rect l="l" t="t" r="r" b="b"/>
            <a:pathLst>
              <a:path w="1052023" h="650342">
                <a:moveTo>
                  <a:pt x="0" y="0"/>
                </a:moveTo>
                <a:lnTo>
                  <a:pt x="1052023" y="0"/>
                </a:lnTo>
                <a:lnTo>
                  <a:pt x="1052023" y="650342"/>
                </a:lnTo>
                <a:lnTo>
                  <a:pt x="0" y="6503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840830" y="4385597"/>
            <a:ext cx="2526402" cy="252640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8413487" y="4520719"/>
            <a:ext cx="1381088" cy="981828"/>
          </a:xfrm>
          <a:custGeom>
            <a:avLst/>
            <a:gdLst/>
            <a:ahLst/>
            <a:cxnLst/>
            <a:rect l="l" t="t" r="r" b="b"/>
            <a:pathLst>
              <a:path w="1381088" h="981828">
                <a:moveTo>
                  <a:pt x="0" y="0"/>
                </a:moveTo>
                <a:lnTo>
                  <a:pt x="1381087" y="0"/>
                </a:lnTo>
                <a:lnTo>
                  <a:pt x="1381087" y="981827"/>
                </a:lnTo>
                <a:lnTo>
                  <a:pt x="0" y="981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04730" y="5384264"/>
            <a:ext cx="591071" cy="895562"/>
          </a:xfrm>
          <a:custGeom>
            <a:avLst/>
            <a:gdLst/>
            <a:ahLst/>
            <a:cxnLst/>
            <a:rect l="l" t="t" r="r" b="b"/>
            <a:pathLst>
              <a:path w="591071" h="895562">
                <a:moveTo>
                  <a:pt x="0" y="0"/>
                </a:moveTo>
                <a:lnTo>
                  <a:pt x="591071" y="0"/>
                </a:lnTo>
                <a:lnTo>
                  <a:pt x="591071" y="895562"/>
                </a:lnTo>
                <a:lnTo>
                  <a:pt x="0" y="895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715915" y="5134787"/>
            <a:ext cx="883742" cy="1252726"/>
          </a:xfrm>
          <a:custGeom>
            <a:avLst/>
            <a:gdLst/>
            <a:ahLst/>
            <a:cxnLst/>
            <a:rect l="l" t="t" r="r" b="b"/>
            <a:pathLst>
              <a:path w="883742" h="1252726">
                <a:moveTo>
                  <a:pt x="0" y="0"/>
                </a:moveTo>
                <a:lnTo>
                  <a:pt x="883741" y="0"/>
                </a:lnTo>
                <a:lnTo>
                  <a:pt x="883741" y="1252727"/>
                </a:lnTo>
                <a:lnTo>
                  <a:pt x="0" y="12527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922295" y="5146165"/>
            <a:ext cx="793620" cy="1252726"/>
          </a:xfrm>
          <a:custGeom>
            <a:avLst/>
            <a:gdLst/>
            <a:ahLst/>
            <a:cxnLst/>
            <a:rect l="l" t="t" r="r" b="b"/>
            <a:pathLst>
              <a:path w="793620" h="1252726">
                <a:moveTo>
                  <a:pt x="0" y="0"/>
                </a:moveTo>
                <a:lnTo>
                  <a:pt x="793620" y="0"/>
                </a:lnTo>
                <a:lnTo>
                  <a:pt x="793620" y="1252726"/>
                </a:lnTo>
                <a:lnTo>
                  <a:pt x="0" y="12527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b="-54858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28366" y="3886115"/>
            <a:ext cx="1735685" cy="43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  <a:spcBef>
                <a:spcPct val="0"/>
              </a:spcBef>
            </a:pPr>
            <a:r>
              <a:rPr lang="en-US" sz="2616" spc="78">
                <a:solidFill>
                  <a:srgbClr val="2E59A7"/>
                </a:solidFill>
                <a:latin typeface="Poppins Heavy"/>
              </a:rPr>
              <a:t>ÉTAPE 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69972" y="8279303"/>
            <a:ext cx="1453164" cy="43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2"/>
              </a:lnSpc>
              <a:spcBef>
                <a:spcPct val="0"/>
              </a:spcBef>
            </a:pPr>
            <a:r>
              <a:rPr lang="en-US" sz="2619" spc="78">
                <a:solidFill>
                  <a:srgbClr val="3B429F"/>
                </a:solidFill>
                <a:latin typeface="Poppins Heavy"/>
              </a:rPr>
              <a:t>ÉTAPE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18108" y="3871464"/>
            <a:ext cx="1410189" cy="43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32"/>
              </a:lnSpc>
              <a:spcBef>
                <a:spcPct val="0"/>
              </a:spcBef>
            </a:pPr>
            <a:r>
              <a:rPr lang="en-US" sz="2619" spc="78">
                <a:solidFill>
                  <a:srgbClr val="2C92D5"/>
                </a:solidFill>
                <a:latin typeface="Poppins Heavy"/>
              </a:rPr>
              <a:t>ÉTAPE 3</a:t>
            </a:r>
          </a:p>
        </p:txBody>
      </p:sp>
      <p:sp>
        <p:nvSpPr>
          <p:cNvPr id="21" name="AutoShape 21"/>
          <p:cNvSpPr/>
          <p:nvPr/>
        </p:nvSpPr>
        <p:spPr>
          <a:xfrm>
            <a:off x="3871718" y="8522939"/>
            <a:ext cx="998255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flipV="1">
            <a:off x="7311866" y="4096071"/>
            <a:ext cx="9525" cy="4413624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flipV="1">
            <a:off x="6323136" y="8513414"/>
            <a:ext cx="1007779" cy="9525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3871718" y="4115101"/>
            <a:ext cx="9525" cy="4398314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11300286" y="5805847"/>
            <a:ext cx="2381426" cy="238142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4660116" y="4325809"/>
            <a:ext cx="2521309" cy="2521309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29" name="AutoShape 29"/>
          <p:cNvSpPr/>
          <p:nvPr/>
        </p:nvSpPr>
        <p:spPr>
          <a:xfrm>
            <a:off x="14198153" y="4075240"/>
            <a:ext cx="1643725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flipV="1">
            <a:off x="2280063" y="4102231"/>
            <a:ext cx="1582130" cy="3345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7331006" y="4102231"/>
            <a:ext cx="998255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flipV="1">
            <a:off x="9728296" y="4110725"/>
            <a:ext cx="1084069" cy="4376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3" name="AutoShape 33"/>
          <p:cNvSpPr/>
          <p:nvPr/>
        </p:nvSpPr>
        <p:spPr>
          <a:xfrm flipV="1">
            <a:off x="10821981" y="4096779"/>
            <a:ext cx="9525" cy="4413624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4" name="TextBox 34"/>
          <p:cNvSpPr txBox="1"/>
          <p:nvPr/>
        </p:nvSpPr>
        <p:spPr>
          <a:xfrm>
            <a:off x="11751317" y="8260253"/>
            <a:ext cx="1453164" cy="43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2"/>
              </a:lnSpc>
              <a:spcBef>
                <a:spcPct val="0"/>
              </a:spcBef>
            </a:pPr>
            <a:r>
              <a:rPr lang="en-US" sz="2619" spc="78">
                <a:solidFill>
                  <a:srgbClr val="2E59A7"/>
                </a:solidFill>
                <a:latin typeface="Poppins Heavy"/>
              </a:rPr>
              <a:t>ÉTAPE 4</a:t>
            </a:r>
          </a:p>
        </p:txBody>
      </p:sp>
      <p:sp>
        <p:nvSpPr>
          <p:cNvPr id="35" name="AutoShape 35"/>
          <p:cNvSpPr/>
          <p:nvPr/>
        </p:nvSpPr>
        <p:spPr>
          <a:xfrm>
            <a:off x="10812456" y="8494365"/>
            <a:ext cx="998255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 flipV="1">
            <a:off x="13204571" y="8456265"/>
            <a:ext cx="979295" cy="1905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 flipV="1">
            <a:off x="14193391" y="4042620"/>
            <a:ext cx="9525" cy="4413624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8" name="Freeform 38"/>
          <p:cNvSpPr/>
          <p:nvPr/>
        </p:nvSpPr>
        <p:spPr>
          <a:xfrm>
            <a:off x="11641131" y="6267406"/>
            <a:ext cx="1640596" cy="1458307"/>
          </a:xfrm>
          <a:custGeom>
            <a:avLst/>
            <a:gdLst/>
            <a:ahLst/>
            <a:cxnLst/>
            <a:rect l="l" t="t" r="r" b="b"/>
            <a:pathLst>
              <a:path w="1640596" h="1458307">
                <a:moveTo>
                  <a:pt x="0" y="0"/>
                </a:moveTo>
                <a:lnTo>
                  <a:pt x="1640595" y="0"/>
                </a:lnTo>
                <a:lnTo>
                  <a:pt x="1640595" y="1458307"/>
                </a:lnTo>
                <a:lnTo>
                  <a:pt x="0" y="14583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4998969" y="4926647"/>
            <a:ext cx="1843603" cy="1322785"/>
          </a:xfrm>
          <a:custGeom>
            <a:avLst/>
            <a:gdLst/>
            <a:ahLst/>
            <a:cxnLst/>
            <a:rect l="l" t="t" r="r" b="b"/>
            <a:pathLst>
              <a:path w="1843603" h="1322785">
                <a:moveTo>
                  <a:pt x="0" y="0"/>
                </a:moveTo>
                <a:lnTo>
                  <a:pt x="1843603" y="0"/>
                </a:lnTo>
                <a:lnTo>
                  <a:pt x="1843603" y="1322786"/>
                </a:lnTo>
                <a:lnTo>
                  <a:pt x="0" y="13227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5659975" y="5071083"/>
            <a:ext cx="521590" cy="626363"/>
          </a:xfrm>
          <a:custGeom>
            <a:avLst/>
            <a:gdLst/>
            <a:ahLst/>
            <a:cxnLst/>
            <a:rect l="l" t="t" r="r" b="b"/>
            <a:pathLst>
              <a:path w="521590" h="626363">
                <a:moveTo>
                  <a:pt x="0" y="0"/>
                </a:moveTo>
                <a:lnTo>
                  <a:pt x="521590" y="0"/>
                </a:lnTo>
                <a:lnTo>
                  <a:pt x="521590" y="626363"/>
                </a:lnTo>
                <a:lnTo>
                  <a:pt x="0" y="6263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3785" y="654246"/>
            <a:ext cx="18288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F7F7F7"/>
                </a:solidFill>
                <a:latin typeface="Poppins Semi-Bold"/>
              </a:rPr>
              <a:t>Le processus de création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33327" y="7054706"/>
            <a:ext cx="2471666" cy="1146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7"/>
              </a:lnSpc>
            </a:pPr>
            <a:r>
              <a:rPr lang="en-US" sz="2126">
                <a:solidFill>
                  <a:srgbClr val="000000"/>
                </a:solidFill>
                <a:latin typeface="Arial"/>
              </a:rPr>
              <a:t>Consultation du contenu du cours de la prof. Shalini Lal.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089803" y="4045081"/>
            <a:ext cx="3013503" cy="1315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1829">
                <a:solidFill>
                  <a:srgbClr val="000000"/>
                </a:solidFill>
                <a:latin typeface="Arial"/>
              </a:rPr>
              <a:t>Scan des ressources dans la littérature pour identifier d’autres ressources pertinentes.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552812" y="7178772"/>
            <a:ext cx="3037748" cy="1315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  <a:spcBef>
                <a:spcPct val="0"/>
              </a:spcBef>
            </a:pPr>
            <a:r>
              <a:rPr lang="en-US" sz="1829">
                <a:solidFill>
                  <a:srgbClr val="000000"/>
                </a:solidFill>
                <a:latin typeface="Arial"/>
              </a:rPr>
              <a:t>Consultation de bibliothécaires, professeur·e·s et étudiant·e·s afin d’affiner le contenu.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185867" y="4052104"/>
            <a:ext cx="2653163" cy="99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1829">
                <a:solidFill>
                  <a:srgbClr val="000000"/>
                </a:solidFill>
                <a:latin typeface="Arial"/>
              </a:rPr>
              <a:t>Finalisation du contenu et révision du matériel produit.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669641" y="7159722"/>
            <a:ext cx="2748438" cy="151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Arial Bold"/>
              </a:rPr>
              <a:t>Adaptation du contenu selon les principes REL et mise en ligne.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841878" y="3886115"/>
            <a:ext cx="1735685" cy="43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  <a:spcBef>
                <a:spcPct val="0"/>
              </a:spcBef>
            </a:pPr>
            <a:r>
              <a:rPr lang="en-US" sz="2616" spc="78">
                <a:solidFill>
                  <a:srgbClr val="3B429F"/>
                </a:solidFill>
                <a:latin typeface="Poppins Heavy"/>
              </a:rPr>
              <a:t>ÉTAPE 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81633" y="4987722"/>
            <a:ext cx="7924734" cy="5018998"/>
          </a:xfrm>
          <a:custGeom>
            <a:avLst/>
            <a:gdLst/>
            <a:ahLst/>
            <a:cxnLst/>
            <a:rect l="l" t="t" r="r" b="b"/>
            <a:pathLst>
              <a:path w="7924734" h="5018998">
                <a:moveTo>
                  <a:pt x="0" y="0"/>
                </a:moveTo>
                <a:lnTo>
                  <a:pt x="7924734" y="0"/>
                </a:lnTo>
                <a:lnTo>
                  <a:pt x="7924734" y="5018998"/>
                </a:lnTo>
                <a:lnTo>
                  <a:pt x="0" y="5018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786819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FFFFF"/>
                </a:solidFill>
                <a:latin typeface="Poppins Semi-Bold"/>
              </a:rPr>
              <a:t>La boîte à outils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81633" y="4987722"/>
            <a:ext cx="7924734" cy="5018998"/>
          </a:xfrm>
          <a:custGeom>
            <a:avLst/>
            <a:gdLst/>
            <a:ahLst/>
            <a:cxnLst/>
            <a:rect l="l" t="t" r="r" b="b"/>
            <a:pathLst>
              <a:path w="7924734" h="5018998">
                <a:moveTo>
                  <a:pt x="0" y="0"/>
                </a:moveTo>
                <a:lnTo>
                  <a:pt x="7924734" y="0"/>
                </a:lnTo>
                <a:lnTo>
                  <a:pt x="7924734" y="5018998"/>
                </a:lnTo>
                <a:lnTo>
                  <a:pt x="0" y="5018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786819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FFFFF"/>
                </a:solidFill>
                <a:latin typeface="Poppins Semi-Bold"/>
              </a:rPr>
              <a:t>La boîte à outils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647125" y="3863484"/>
            <a:ext cx="4689479" cy="4689479"/>
            <a:chOff x="0" y="0"/>
            <a:chExt cx="6252639" cy="62526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52639" cy="6252639"/>
            </a:xfrm>
            <a:custGeom>
              <a:avLst/>
              <a:gdLst/>
              <a:ahLst/>
              <a:cxnLst/>
              <a:rect l="l" t="t" r="r" b="b"/>
              <a:pathLst>
                <a:path w="6252639" h="6252639">
                  <a:moveTo>
                    <a:pt x="0" y="0"/>
                  </a:moveTo>
                  <a:lnTo>
                    <a:pt x="6252639" y="0"/>
                  </a:lnTo>
                  <a:lnTo>
                    <a:pt x="6252639" y="6252639"/>
                  </a:lnTo>
                  <a:lnTo>
                    <a:pt x="0" y="6252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14950" y="595956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4"/>
                  </a:lnTo>
                  <a:lnTo>
                    <a:pt x="0" y="414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14950" y="580609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4"/>
                  </a:lnTo>
                  <a:lnTo>
                    <a:pt x="0" y="414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795165" y="2260143"/>
              <a:ext cx="2330493" cy="1549042"/>
            </a:xfrm>
            <a:custGeom>
              <a:avLst/>
              <a:gdLst/>
              <a:ahLst/>
              <a:cxnLst/>
              <a:rect l="l" t="t" r="r" b="b"/>
              <a:pathLst>
                <a:path w="2330493" h="1549042">
                  <a:moveTo>
                    <a:pt x="0" y="0"/>
                  </a:moveTo>
                  <a:lnTo>
                    <a:pt x="2330492" y="0"/>
                  </a:lnTo>
                  <a:lnTo>
                    <a:pt x="2330492" y="1549043"/>
                  </a:lnTo>
                  <a:lnTo>
                    <a:pt x="0" y="154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b="-81859"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366741" y="1216976"/>
              <a:ext cx="3187339" cy="783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7"/>
                </a:lnSpc>
              </a:pPr>
              <a:r>
                <a:rPr lang="en-US" sz="1877" spc="27">
                  <a:solidFill>
                    <a:srgbClr val="000000"/>
                  </a:solidFill>
                  <a:latin typeface="Poppins Semi-Bold"/>
                </a:rPr>
                <a:t>Capsules d’enseignements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81633" y="4987722"/>
            <a:ext cx="7924734" cy="5018998"/>
          </a:xfrm>
          <a:custGeom>
            <a:avLst/>
            <a:gdLst/>
            <a:ahLst/>
            <a:cxnLst/>
            <a:rect l="l" t="t" r="r" b="b"/>
            <a:pathLst>
              <a:path w="7924734" h="5018998">
                <a:moveTo>
                  <a:pt x="0" y="0"/>
                </a:moveTo>
                <a:lnTo>
                  <a:pt x="7924734" y="0"/>
                </a:lnTo>
                <a:lnTo>
                  <a:pt x="7924734" y="5018998"/>
                </a:lnTo>
                <a:lnTo>
                  <a:pt x="0" y="5018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92551">
            <a:off x="8420278" y="5825421"/>
            <a:ext cx="312694" cy="102905"/>
          </a:xfrm>
          <a:custGeom>
            <a:avLst/>
            <a:gdLst/>
            <a:ahLst/>
            <a:cxnLst/>
            <a:rect l="l" t="t" r="r" b="b"/>
            <a:pathLst>
              <a:path w="312694" h="102905">
                <a:moveTo>
                  <a:pt x="0" y="0"/>
                </a:moveTo>
                <a:lnTo>
                  <a:pt x="312693" y="0"/>
                </a:lnTo>
                <a:lnTo>
                  <a:pt x="312693" y="102905"/>
                </a:lnTo>
                <a:lnTo>
                  <a:pt x="0" y="102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786819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FFFFF"/>
                </a:solidFill>
                <a:latin typeface="Poppins Semi-Bold"/>
              </a:rPr>
              <a:t>La boîte à outils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272446" y="2807742"/>
            <a:ext cx="4689479" cy="4689479"/>
            <a:chOff x="0" y="0"/>
            <a:chExt cx="6252639" cy="62526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52639" cy="6252639"/>
            </a:xfrm>
            <a:custGeom>
              <a:avLst/>
              <a:gdLst/>
              <a:ahLst/>
              <a:cxnLst/>
              <a:rect l="l" t="t" r="r" b="b"/>
              <a:pathLst>
                <a:path w="6252639" h="6252639">
                  <a:moveTo>
                    <a:pt x="0" y="0"/>
                  </a:moveTo>
                  <a:lnTo>
                    <a:pt x="6252639" y="0"/>
                  </a:lnTo>
                  <a:lnTo>
                    <a:pt x="6252639" y="6252639"/>
                  </a:lnTo>
                  <a:lnTo>
                    <a:pt x="0" y="6252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14950" y="595956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4"/>
                  </a:lnTo>
                  <a:lnTo>
                    <a:pt x="0" y="414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814950" y="580609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4"/>
                  </a:lnTo>
                  <a:lnTo>
                    <a:pt x="0" y="414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95165" y="2260143"/>
              <a:ext cx="2330493" cy="1549042"/>
            </a:xfrm>
            <a:custGeom>
              <a:avLst/>
              <a:gdLst/>
              <a:ahLst/>
              <a:cxnLst/>
              <a:rect l="l" t="t" r="r" b="b"/>
              <a:pathLst>
                <a:path w="2330493" h="1549042">
                  <a:moveTo>
                    <a:pt x="0" y="0"/>
                  </a:moveTo>
                  <a:lnTo>
                    <a:pt x="2330492" y="0"/>
                  </a:lnTo>
                  <a:lnTo>
                    <a:pt x="2330492" y="1549043"/>
                  </a:lnTo>
                  <a:lnTo>
                    <a:pt x="0" y="154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b="-81859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366741" y="1216976"/>
              <a:ext cx="3187339" cy="783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7"/>
                </a:lnSpc>
              </a:pPr>
              <a:r>
                <a:rPr lang="en-US" sz="1877" spc="27">
                  <a:solidFill>
                    <a:srgbClr val="000000"/>
                  </a:solidFill>
                  <a:latin typeface="Poppins Semi-Bold"/>
                </a:rPr>
                <a:t>Capsules d’enseignements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47125" y="4006665"/>
            <a:ext cx="4689479" cy="4689479"/>
            <a:chOff x="0" y="0"/>
            <a:chExt cx="6252639" cy="62526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52639" cy="6252639"/>
            </a:xfrm>
            <a:custGeom>
              <a:avLst/>
              <a:gdLst/>
              <a:ahLst/>
              <a:cxnLst/>
              <a:rect l="l" t="t" r="r" b="b"/>
              <a:pathLst>
                <a:path w="6252639" h="6252639">
                  <a:moveTo>
                    <a:pt x="0" y="0"/>
                  </a:moveTo>
                  <a:lnTo>
                    <a:pt x="6252639" y="0"/>
                  </a:lnTo>
                  <a:lnTo>
                    <a:pt x="6252639" y="6252639"/>
                  </a:lnTo>
                  <a:lnTo>
                    <a:pt x="0" y="6252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318814" y="1168505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4"/>
                  </a:lnTo>
                  <a:lnTo>
                    <a:pt x="0" y="414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151964">
              <a:off x="1318814" y="1168505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4"/>
                  </a:lnTo>
                  <a:lnTo>
                    <a:pt x="0" y="414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-167795">
              <a:off x="2487694" y="2741632"/>
              <a:ext cx="1953399" cy="1704785"/>
            </a:xfrm>
            <a:custGeom>
              <a:avLst/>
              <a:gdLst/>
              <a:ahLst/>
              <a:cxnLst/>
              <a:rect l="l" t="t" r="r" b="b"/>
              <a:pathLst>
                <a:path w="1953399" h="1704785">
                  <a:moveTo>
                    <a:pt x="0" y="0"/>
                  </a:moveTo>
                  <a:lnTo>
                    <a:pt x="1953399" y="0"/>
                  </a:lnTo>
                  <a:lnTo>
                    <a:pt x="1953399" y="1704785"/>
                  </a:lnTo>
                  <a:lnTo>
                    <a:pt x="0" y="17047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972478" y="1809328"/>
              <a:ext cx="2836947" cy="665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7"/>
                </a:lnSpc>
              </a:pPr>
              <a:r>
                <a:rPr lang="en-US" sz="1859" spc="27">
                  <a:solidFill>
                    <a:srgbClr val="000000"/>
                  </a:solidFill>
                  <a:latin typeface="Poppins Semi-Bold"/>
                </a:rPr>
                <a:t>Vidéos expérientielles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786819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FFFFF"/>
                </a:solidFill>
                <a:latin typeface="Poppins Semi-Bold"/>
              </a:rPr>
              <a:t>La boîte à outils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181633" y="2278811"/>
            <a:ext cx="7924734" cy="7727909"/>
            <a:chOff x="0" y="0"/>
            <a:chExt cx="10566311" cy="10303879"/>
          </a:xfrm>
        </p:grpSpPr>
        <p:sp>
          <p:nvSpPr>
            <p:cNvPr id="6" name="Freeform 6"/>
            <p:cNvSpPr/>
            <p:nvPr/>
          </p:nvSpPr>
          <p:spPr>
            <a:xfrm>
              <a:off x="121084" y="705241"/>
              <a:ext cx="6252639" cy="6252639"/>
            </a:xfrm>
            <a:custGeom>
              <a:avLst/>
              <a:gdLst/>
              <a:ahLst/>
              <a:cxnLst/>
              <a:rect l="l" t="t" r="r" b="b"/>
              <a:pathLst>
                <a:path w="6252639" h="6252639">
                  <a:moveTo>
                    <a:pt x="0" y="0"/>
                  </a:moveTo>
                  <a:lnTo>
                    <a:pt x="6252638" y="0"/>
                  </a:lnTo>
                  <a:lnTo>
                    <a:pt x="6252638" y="6252639"/>
                  </a:lnTo>
                  <a:lnTo>
                    <a:pt x="0" y="6252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3611881"/>
              <a:ext cx="10566311" cy="6691997"/>
            </a:xfrm>
            <a:custGeom>
              <a:avLst/>
              <a:gdLst/>
              <a:ahLst/>
              <a:cxnLst/>
              <a:rect l="l" t="t" r="r" b="b"/>
              <a:pathLst>
                <a:path w="10566311" h="6691997">
                  <a:moveTo>
                    <a:pt x="0" y="0"/>
                  </a:moveTo>
                  <a:lnTo>
                    <a:pt x="10566311" y="0"/>
                  </a:lnTo>
                  <a:lnTo>
                    <a:pt x="10566311" y="6691998"/>
                  </a:lnTo>
                  <a:lnTo>
                    <a:pt x="0" y="6691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36034" y="1301197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5"/>
                  </a:lnTo>
                  <a:lnTo>
                    <a:pt x="0" y="4144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392551">
              <a:off x="4318193" y="4728813"/>
              <a:ext cx="416925" cy="137206"/>
            </a:xfrm>
            <a:custGeom>
              <a:avLst/>
              <a:gdLst/>
              <a:ahLst/>
              <a:cxnLst/>
              <a:rect l="l" t="t" r="r" b="b"/>
              <a:pathLst>
                <a:path w="416925" h="137206">
                  <a:moveTo>
                    <a:pt x="0" y="0"/>
                  </a:moveTo>
                  <a:lnTo>
                    <a:pt x="416924" y="0"/>
                  </a:lnTo>
                  <a:lnTo>
                    <a:pt x="416924" y="137207"/>
                  </a:lnTo>
                  <a:lnTo>
                    <a:pt x="0" y="13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36034" y="1285850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4"/>
                  </a:lnTo>
                  <a:lnTo>
                    <a:pt x="0" y="414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916248" y="2965385"/>
              <a:ext cx="2330493" cy="1549042"/>
            </a:xfrm>
            <a:custGeom>
              <a:avLst/>
              <a:gdLst/>
              <a:ahLst/>
              <a:cxnLst/>
              <a:rect l="l" t="t" r="r" b="b"/>
              <a:pathLst>
                <a:path w="2330493" h="1549042">
                  <a:moveTo>
                    <a:pt x="0" y="0"/>
                  </a:moveTo>
                  <a:lnTo>
                    <a:pt x="2330493" y="0"/>
                  </a:lnTo>
                  <a:lnTo>
                    <a:pt x="2330493" y="1549042"/>
                  </a:lnTo>
                  <a:lnTo>
                    <a:pt x="0" y="154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b="-81859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487825" y="1922217"/>
              <a:ext cx="3187339" cy="783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7"/>
                </a:lnSpc>
              </a:pPr>
              <a:r>
                <a:rPr lang="en-US" sz="1877" spc="27">
                  <a:solidFill>
                    <a:srgbClr val="000000"/>
                  </a:solidFill>
                  <a:latin typeface="Poppins Semi-Bold"/>
                </a:rPr>
                <a:t>Capsules d’enseignements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4675164" y="0"/>
              <a:ext cx="4656511" cy="4656511"/>
            </a:xfrm>
            <a:custGeom>
              <a:avLst/>
              <a:gdLst/>
              <a:ahLst/>
              <a:cxnLst/>
              <a:rect l="l" t="t" r="r" b="b"/>
              <a:pathLst>
                <a:path w="4656511" h="4656511">
                  <a:moveTo>
                    <a:pt x="0" y="0"/>
                  </a:moveTo>
                  <a:lnTo>
                    <a:pt x="4656511" y="0"/>
                  </a:lnTo>
                  <a:lnTo>
                    <a:pt x="4656511" y="4656511"/>
                  </a:lnTo>
                  <a:lnTo>
                    <a:pt x="0" y="4656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5080308" y="370153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4"/>
                  </a:lnTo>
                  <a:lnTo>
                    <a:pt x="0" y="414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5080308" y="370153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4"/>
                  </a:lnTo>
                  <a:lnTo>
                    <a:pt x="0" y="414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5933580" y="1829011"/>
              <a:ext cx="2017998" cy="1614398"/>
            </a:xfrm>
            <a:custGeom>
              <a:avLst/>
              <a:gdLst/>
              <a:ahLst/>
              <a:cxnLst/>
              <a:rect l="l" t="t" r="r" b="b"/>
              <a:pathLst>
                <a:path w="2017998" h="1614398">
                  <a:moveTo>
                    <a:pt x="0" y="0"/>
                  </a:moveTo>
                  <a:lnTo>
                    <a:pt x="2017998" y="0"/>
                  </a:lnTo>
                  <a:lnTo>
                    <a:pt x="2017998" y="1614398"/>
                  </a:lnTo>
                  <a:lnTo>
                    <a:pt x="0" y="161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942579" y="2324698"/>
              <a:ext cx="1601699" cy="1287183"/>
            </a:xfrm>
            <a:custGeom>
              <a:avLst/>
              <a:gdLst/>
              <a:ahLst/>
              <a:cxnLst/>
              <a:rect l="l" t="t" r="r" b="b"/>
              <a:pathLst>
                <a:path w="1601699" h="1287183">
                  <a:moveTo>
                    <a:pt x="0" y="0"/>
                  </a:moveTo>
                  <a:lnTo>
                    <a:pt x="1601698" y="0"/>
                  </a:lnTo>
                  <a:lnTo>
                    <a:pt x="1601698" y="1287183"/>
                  </a:lnTo>
                  <a:lnTo>
                    <a:pt x="0" y="128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5204458" y="929882"/>
              <a:ext cx="4059233" cy="535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2"/>
                </a:lnSpc>
                <a:spcBef>
                  <a:spcPct val="0"/>
                </a:spcBef>
              </a:pPr>
              <a:r>
                <a:rPr lang="en-US" sz="1909" spc="28">
                  <a:solidFill>
                    <a:srgbClr val="000000"/>
                  </a:solidFill>
                  <a:latin typeface="Poppins Semi-Bold"/>
                </a:rPr>
                <a:t>Ressources 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953989" y="2303805"/>
              <a:ext cx="6252639" cy="6252639"/>
            </a:xfrm>
            <a:custGeom>
              <a:avLst/>
              <a:gdLst/>
              <a:ahLst/>
              <a:cxnLst/>
              <a:rect l="l" t="t" r="r" b="b"/>
              <a:pathLst>
                <a:path w="6252639" h="6252639">
                  <a:moveTo>
                    <a:pt x="0" y="0"/>
                  </a:moveTo>
                  <a:lnTo>
                    <a:pt x="6252638" y="0"/>
                  </a:lnTo>
                  <a:lnTo>
                    <a:pt x="6252638" y="6252639"/>
                  </a:lnTo>
                  <a:lnTo>
                    <a:pt x="0" y="6252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272803" y="3472310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4"/>
                  </a:lnTo>
                  <a:lnTo>
                    <a:pt x="0" y="414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151964">
              <a:off x="3272803" y="3472310"/>
              <a:ext cx="4144274" cy="4144274"/>
            </a:xfrm>
            <a:custGeom>
              <a:avLst/>
              <a:gdLst/>
              <a:ahLst/>
              <a:cxnLst/>
              <a:rect l="l" t="t" r="r" b="b"/>
              <a:pathLst>
                <a:path w="4144274" h="4144274">
                  <a:moveTo>
                    <a:pt x="0" y="0"/>
                  </a:moveTo>
                  <a:lnTo>
                    <a:pt x="4144274" y="0"/>
                  </a:lnTo>
                  <a:lnTo>
                    <a:pt x="4144274" y="4144274"/>
                  </a:lnTo>
                  <a:lnTo>
                    <a:pt x="0" y="414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67795">
              <a:off x="4441682" y="5045437"/>
              <a:ext cx="1953399" cy="1704785"/>
            </a:xfrm>
            <a:custGeom>
              <a:avLst/>
              <a:gdLst/>
              <a:ahLst/>
              <a:cxnLst/>
              <a:rect l="l" t="t" r="r" b="b"/>
              <a:pathLst>
                <a:path w="1953399" h="1704785">
                  <a:moveTo>
                    <a:pt x="0" y="0"/>
                  </a:moveTo>
                  <a:lnTo>
                    <a:pt x="1953399" y="0"/>
                  </a:lnTo>
                  <a:lnTo>
                    <a:pt x="1953399" y="1704785"/>
                  </a:lnTo>
                  <a:lnTo>
                    <a:pt x="0" y="17047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3926467" y="4113133"/>
              <a:ext cx="2836947" cy="665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7"/>
                </a:lnSpc>
              </a:pPr>
              <a:r>
                <a:rPr lang="en-US" sz="1859" spc="27">
                  <a:solidFill>
                    <a:srgbClr val="000000"/>
                  </a:solidFill>
                  <a:latin typeface="Poppins Semi-Bold"/>
                </a:rPr>
                <a:t>Vidéos expérientielles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0719" y="3525954"/>
            <a:ext cx="2638974" cy="4845791"/>
          </a:xfrm>
          <a:prstGeom prst="rect">
            <a:avLst/>
          </a:prstGeom>
          <a:solidFill>
            <a:srgbClr val="5AEBBB"/>
          </a:solidFill>
        </p:spPr>
      </p:sp>
      <p:sp>
        <p:nvSpPr>
          <p:cNvPr id="3" name="AutoShape 3"/>
          <p:cNvSpPr/>
          <p:nvPr/>
        </p:nvSpPr>
        <p:spPr>
          <a:xfrm>
            <a:off x="11739297" y="3525954"/>
            <a:ext cx="2638974" cy="4845791"/>
          </a:xfrm>
          <a:prstGeom prst="rect">
            <a:avLst/>
          </a:prstGeom>
          <a:solidFill>
            <a:srgbClr val="289DD2"/>
          </a:solidFill>
        </p:spPr>
      </p:sp>
      <p:sp>
        <p:nvSpPr>
          <p:cNvPr id="4" name="AutoShape 4"/>
          <p:cNvSpPr/>
          <p:nvPr/>
        </p:nvSpPr>
        <p:spPr>
          <a:xfrm>
            <a:off x="9047152" y="3525954"/>
            <a:ext cx="2638974" cy="4845791"/>
          </a:xfrm>
          <a:prstGeom prst="rect">
            <a:avLst/>
          </a:prstGeom>
          <a:solidFill>
            <a:srgbClr val="4FB8EE"/>
          </a:solidFill>
        </p:spPr>
      </p:sp>
      <p:sp>
        <p:nvSpPr>
          <p:cNvPr id="5" name="AutoShape 5"/>
          <p:cNvSpPr/>
          <p:nvPr/>
        </p:nvSpPr>
        <p:spPr>
          <a:xfrm>
            <a:off x="6355008" y="3525954"/>
            <a:ext cx="2638974" cy="4845791"/>
          </a:xfrm>
          <a:prstGeom prst="rect">
            <a:avLst/>
          </a:prstGeom>
          <a:solidFill>
            <a:srgbClr val="41C1BA"/>
          </a:solidFill>
        </p:spPr>
      </p:sp>
      <p:sp>
        <p:nvSpPr>
          <p:cNvPr id="6" name="AutoShape 6"/>
          <p:cNvSpPr/>
          <p:nvPr/>
        </p:nvSpPr>
        <p:spPr>
          <a:xfrm>
            <a:off x="3662863" y="3525954"/>
            <a:ext cx="2638974" cy="4845791"/>
          </a:xfrm>
          <a:prstGeom prst="rect">
            <a:avLst/>
          </a:prstGeom>
          <a:solidFill>
            <a:srgbClr val="62DDD6"/>
          </a:solidFill>
        </p:spPr>
      </p:sp>
      <p:sp>
        <p:nvSpPr>
          <p:cNvPr id="7" name="AutoShape 7"/>
          <p:cNvSpPr/>
          <p:nvPr/>
        </p:nvSpPr>
        <p:spPr>
          <a:xfrm>
            <a:off x="970719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8" name="Group 8"/>
          <p:cNvGrpSpPr/>
          <p:nvPr/>
        </p:nvGrpSpPr>
        <p:grpSpPr>
          <a:xfrm rot="-2700000">
            <a:off x="2084215" y="4766986"/>
            <a:ext cx="411982" cy="411323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EBBB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3662863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1" name="Group 11"/>
          <p:cNvGrpSpPr/>
          <p:nvPr/>
        </p:nvGrpSpPr>
        <p:grpSpPr>
          <a:xfrm rot="-2700000">
            <a:off x="4776359" y="4766986"/>
            <a:ext cx="411982" cy="41132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DDD6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6355008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4" name="Group 14"/>
          <p:cNvGrpSpPr/>
          <p:nvPr/>
        </p:nvGrpSpPr>
        <p:grpSpPr>
          <a:xfrm rot="-2700000">
            <a:off x="7468504" y="4766986"/>
            <a:ext cx="411982" cy="411323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C1BA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9047152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7" name="Group 17"/>
          <p:cNvGrpSpPr/>
          <p:nvPr/>
        </p:nvGrpSpPr>
        <p:grpSpPr>
          <a:xfrm rot="-2700000">
            <a:off x="10160648" y="4766986"/>
            <a:ext cx="411982" cy="411323"/>
            <a:chOff x="0" y="0"/>
            <a:chExt cx="6350000" cy="6339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8EE"/>
            </a:solidFill>
          </p:spPr>
        </p:sp>
      </p:grpSp>
      <p:sp>
        <p:nvSpPr>
          <p:cNvPr id="19" name="AutoShape 19"/>
          <p:cNvSpPr/>
          <p:nvPr/>
        </p:nvSpPr>
        <p:spPr>
          <a:xfrm>
            <a:off x="11739297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20" name="Group 20"/>
          <p:cNvGrpSpPr/>
          <p:nvPr/>
        </p:nvGrpSpPr>
        <p:grpSpPr>
          <a:xfrm rot="-2700000">
            <a:off x="12852793" y="4766986"/>
            <a:ext cx="411982" cy="41132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9DD2"/>
            </a:solidFill>
          </p:spPr>
        </p:sp>
      </p:grpSp>
      <p:sp>
        <p:nvSpPr>
          <p:cNvPr id="22" name="Freeform 22"/>
          <p:cNvSpPr/>
          <p:nvPr/>
        </p:nvSpPr>
        <p:spPr>
          <a:xfrm rot="-2392551">
            <a:off x="683456" y="3575375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234602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PRÉFACE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9411" y="5616155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Bienvenue dans la boîte à outils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26747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91124" y="5641546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Introduction à l’examen de la portée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18891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583515" y="5641546"/>
            <a:ext cx="2206462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Protocole de l’examen de la portée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311036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184220" y="5641546"/>
            <a:ext cx="2364837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Implémentation de l’examen de la portée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06617" y="5641546"/>
            <a:ext cx="2508312" cy="76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Liste de toutes les ressources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34" name="TextBox 34"/>
          <p:cNvSpPr txBox="1"/>
          <p:nvPr/>
        </p:nvSpPr>
        <p:spPr>
          <a:xfrm>
            <a:off x="3938955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7F7F7"/>
                </a:solidFill>
                <a:latin typeface="Poppins Semi-Bold"/>
              </a:rPr>
              <a:t>Organisation de la boîte à outils</a:t>
            </a:r>
          </a:p>
        </p:txBody>
      </p:sp>
      <p:sp>
        <p:nvSpPr>
          <p:cNvPr id="35" name="AutoShape 35"/>
          <p:cNvSpPr/>
          <p:nvPr/>
        </p:nvSpPr>
        <p:spPr>
          <a:xfrm>
            <a:off x="14435420" y="3525954"/>
            <a:ext cx="2638974" cy="4845791"/>
          </a:xfrm>
          <a:prstGeom prst="rect">
            <a:avLst/>
          </a:prstGeom>
          <a:solidFill>
            <a:srgbClr val="3D73D6"/>
          </a:solidFill>
        </p:spPr>
      </p:sp>
      <p:sp>
        <p:nvSpPr>
          <p:cNvPr id="36" name="AutoShape 36"/>
          <p:cNvSpPr/>
          <p:nvPr/>
        </p:nvSpPr>
        <p:spPr>
          <a:xfrm>
            <a:off x="14435420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37" name="Group 37"/>
          <p:cNvGrpSpPr/>
          <p:nvPr/>
        </p:nvGrpSpPr>
        <p:grpSpPr>
          <a:xfrm rot="-2700000">
            <a:off x="15548916" y="4766986"/>
            <a:ext cx="411982" cy="411323"/>
            <a:chOff x="0" y="0"/>
            <a:chExt cx="6350000" cy="633984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73D6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14699304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ANNEXE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500751" y="5641546"/>
            <a:ext cx="2508312" cy="153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Utilisation de la ressource éducative libre (REL)</a:t>
            </a:r>
          </a:p>
        </p:txBody>
      </p:sp>
      <p:sp>
        <p:nvSpPr>
          <p:cNvPr id="41" name="Freeform 41"/>
          <p:cNvSpPr/>
          <p:nvPr/>
        </p:nvSpPr>
        <p:spPr>
          <a:xfrm rot="-2392551">
            <a:off x="16259365" y="7995626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12005170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RÉFÉRENCES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0719" y="3525954"/>
            <a:ext cx="2638974" cy="4845791"/>
          </a:xfrm>
          <a:prstGeom prst="rect">
            <a:avLst/>
          </a:prstGeom>
          <a:solidFill>
            <a:srgbClr val="5AEBBB"/>
          </a:solidFill>
        </p:spPr>
      </p:sp>
      <p:sp>
        <p:nvSpPr>
          <p:cNvPr id="3" name="AutoShape 3"/>
          <p:cNvSpPr/>
          <p:nvPr/>
        </p:nvSpPr>
        <p:spPr>
          <a:xfrm>
            <a:off x="11739297" y="3525954"/>
            <a:ext cx="2638974" cy="4845791"/>
          </a:xfrm>
          <a:prstGeom prst="rect">
            <a:avLst/>
          </a:prstGeom>
          <a:solidFill>
            <a:srgbClr val="289DD2"/>
          </a:solidFill>
        </p:spPr>
      </p:sp>
      <p:sp>
        <p:nvSpPr>
          <p:cNvPr id="4" name="AutoShape 4"/>
          <p:cNvSpPr/>
          <p:nvPr/>
        </p:nvSpPr>
        <p:spPr>
          <a:xfrm>
            <a:off x="9047152" y="3525954"/>
            <a:ext cx="2638974" cy="4845791"/>
          </a:xfrm>
          <a:prstGeom prst="rect">
            <a:avLst/>
          </a:prstGeom>
          <a:solidFill>
            <a:srgbClr val="4FB8EE"/>
          </a:solidFill>
        </p:spPr>
      </p:sp>
      <p:sp>
        <p:nvSpPr>
          <p:cNvPr id="5" name="AutoShape 5"/>
          <p:cNvSpPr/>
          <p:nvPr/>
        </p:nvSpPr>
        <p:spPr>
          <a:xfrm>
            <a:off x="6355008" y="3525954"/>
            <a:ext cx="2638974" cy="4845791"/>
          </a:xfrm>
          <a:prstGeom prst="rect">
            <a:avLst/>
          </a:prstGeom>
          <a:solidFill>
            <a:srgbClr val="41C1BA"/>
          </a:solidFill>
        </p:spPr>
      </p:sp>
      <p:sp>
        <p:nvSpPr>
          <p:cNvPr id="6" name="AutoShape 6"/>
          <p:cNvSpPr/>
          <p:nvPr/>
        </p:nvSpPr>
        <p:spPr>
          <a:xfrm>
            <a:off x="3662863" y="3525954"/>
            <a:ext cx="2638974" cy="4845791"/>
          </a:xfrm>
          <a:prstGeom prst="rect">
            <a:avLst/>
          </a:prstGeom>
          <a:solidFill>
            <a:srgbClr val="E06666"/>
          </a:solidFill>
        </p:spPr>
      </p:sp>
      <p:sp>
        <p:nvSpPr>
          <p:cNvPr id="7" name="AutoShape 7"/>
          <p:cNvSpPr/>
          <p:nvPr/>
        </p:nvSpPr>
        <p:spPr>
          <a:xfrm>
            <a:off x="970719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8" name="Group 8"/>
          <p:cNvGrpSpPr/>
          <p:nvPr/>
        </p:nvGrpSpPr>
        <p:grpSpPr>
          <a:xfrm rot="-2700000">
            <a:off x="2084215" y="4766986"/>
            <a:ext cx="411982" cy="411323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EBBB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3662863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1" name="Group 11"/>
          <p:cNvGrpSpPr/>
          <p:nvPr/>
        </p:nvGrpSpPr>
        <p:grpSpPr>
          <a:xfrm rot="-2700000">
            <a:off x="4776359" y="4766986"/>
            <a:ext cx="411982" cy="41132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6666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6355008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4" name="Group 14"/>
          <p:cNvGrpSpPr/>
          <p:nvPr/>
        </p:nvGrpSpPr>
        <p:grpSpPr>
          <a:xfrm rot="-2700000">
            <a:off x="7468504" y="4766986"/>
            <a:ext cx="411982" cy="411323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C1BA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9047152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7" name="Group 17"/>
          <p:cNvGrpSpPr/>
          <p:nvPr/>
        </p:nvGrpSpPr>
        <p:grpSpPr>
          <a:xfrm rot="-2700000">
            <a:off x="10160648" y="4766986"/>
            <a:ext cx="411982" cy="411323"/>
            <a:chOff x="0" y="0"/>
            <a:chExt cx="6350000" cy="6339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8EE"/>
            </a:solidFill>
          </p:spPr>
        </p:sp>
      </p:grpSp>
      <p:sp>
        <p:nvSpPr>
          <p:cNvPr id="19" name="AutoShape 19"/>
          <p:cNvSpPr/>
          <p:nvPr/>
        </p:nvSpPr>
        <p:spPr>
          <a:xfrm>
            <a:off x="11739297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20" name="Group 20"/>
          <p:cNvGrpSpPr/>
          <p:nvPr/>
        </p:nvGrpSpPr>
        <p:grpSpPr>
          <a:xfrm rot="-2700000">
            <a:off x="12852793" y="4766986"/>
            <a:ext cx="411982" cy="41132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9DD2"/>
            </a:solidFill>
          </p:spPr>
        </p:sp>
      </p:grpSp>
      <p:sp>
        <p:nvSpPr>
          <p:cNvPr id="22" name="Freeform 22"/>
          <p:cNvSpPr/>
          <p:nvPr/>
        </p:nvSpPr>
        <p:spPr>
          <a:xfrm rot="-2392551">
            <a:off x="683456" y="3575375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234602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PRÉFACE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9411" y="5616155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Bienvenue dans la boîte à outils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26747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91124" y="5641546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Introduction à l’examen de la portée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18891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11036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84220" y="5641546"/>
            <a:ext cx="2364837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Implémentation de l’examen de la portée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06617" y="5641546"/>
            <a:ext cx="2508312" cy="76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Liste de toutes les ressources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3938955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7F7F7"/>
                </a:solidFill>
                <a:latin typeface="Poppins Semi-Bold"/>
              </a:rPr>
              <a:t>Organisation de la boîte à outils</a:t>
            </a:r>
          </a:p>
        </p:txBody>
      </p:sp>
      <p:sp>
        <p:nvSpPr>
          <p:cNvPr id="34" name="AutoShape 34"/>
          <p:cNvSpPr/>
          <p:nvPr/>
        </p:nvSpPr>
        <p:spPr>
          <a:xfrm>
            <a:off x="14435420" y="3525954"/>
            <a:ext cx="2638974" cy="4845791"/>
          </a:xfrm>
          <a:prstGeom prst="rect">
            <a:avLst/>
          </a:prstGeom>
          <a:solidFill>
            <a:srgbClr val="3D73D6"/>
          </a:solidFill>
        </p:spPr>
      </p:sp>
      <p:sp>
        <p:nvSpPr>
          <p:cNvPr id="35" name="AutoShape 35"/>
          <p:cNvSpPr/>
          <p:nvPr/>
        </p:nvSpPr>
        <p:spPr>
          <a:xfrm>
            <a:off x="14435420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36" name="Group 36"/>
          <p:cNvGrpSpPr/>
          <p:nvPr/>
        </p:nvGrpSpPr>
        <p:grpSpPr>
          <a:xfrm rot="-2700000">
            <a:off x="15548916" y="4766986"/>
            <a:ext cx="411982" cy="411323"/>
            <a:chOff x="0" y="0"/>
            <a:chExt cx="6350000" cy="633984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73D6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14699304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ANNEXE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500751" y="5641546"/>
            <a:ext cx="2508312" cy="153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Utilisation de la ressource éducative libre (REL)</a:t>
            </a:r>
          </a:p>
        </p:txBody>
      </p:sp>
      <p:sp>
        <p:nvSpPr>
          <p:cNvPr id="40" name="Freeform 40"/>
          <p:cNvSpPr/>
          <p:nvPr/>
        </p:nvSpPr>
        <p:spPr>
          <a:xfrm rot="-2392551">
            <a:off x="16259365" y="7995626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2005170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RÉFÉRENCES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583515" y="5641546"/>
            <a:ext cx="2206462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Protocole de l’examen de la portée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0719" y="3525954"/>
            <a:ext cx="2638974" cy="4845791"/>
          </a:xfrm>
          <a:prstGeom prst="rect">
            <a:avLst/>
          </a:prstGeom>
          <a:solidFill>
            <a:srgbClr val="5AEBBB"/>
          </a:solidFill>
        </p:spPr>
      </p:sp>
      <p:sp>
        <p:nvSpPr>
          <p:cNvPr id="3" name="AutoShape 3"/>
          <p:cNvSpPr/>
          <p:nvPr/>
        </p:nvSpPr>
        <p:spPr>
          <a:xfrm>
            <a:off x="11739297" y="3525954"/>
            <a:ext cx="2638974" cy="4845791"/>
          </a:xfrm>
          <a:prstGeom prst="rect">
            <a:avLst/>
          </a:prstGeom>
          <a:solidFill>
            <a:srgbClr val="289DD2"/>
          </a:solidFill>
        </p:spPr>
      </p:sp>
      <p:sp>
        <p:nvSpPr>
          <p:cNvPr id="4" name="AutoShape 4"/>
          <p:cNvSpPr/>
          <p:nvPr/>
        </p:nvSpPr>
        <p:spPr>
          <a:xfrm>
            <a:off x="9047152" y="3525954"/>
            <a:ext cx="2638974" cy="4845791"/>
          </a:xfrm>
          <a:prstGeom prst="rect">
            <a:avLst/>
          </a:prstGeom>
          <a:solidFill>
            <a:srgbClr val="4FB8EE"/>
          </a:solidFill>
        </p:spPr>
      </p:sp>
      <p:sp>
        <p:nvSpPr>
          <p:cNvPr id="5" name="AutoShape 5"/>
          <p:cNvSpPr/>
          <p:nvPr/>
        </p:nvSpPr>
        <p:spPr>
          <a:xfrm>
            <a:off x="6355008" y="3525954"/>
            <a:ext cx="2638974" cy="4845791"/>
          </a:xfrm>
          <a:prstGeom prst="rect">
            <a:avLst/>
          </a:prstGeom>
          <a:solidFill>
            <a:srgbClr val="E06666"/>
          </a:solidFill>
        </p:spPr>
      </p:sp>
      <p:sp>
        <p:nvSpPr>
          <p:cNvPr id="6" name="AutoShape 6"/>
          <p:cNvSpPr/>
          <p:nvPr/>
        </p:nvSpPr>
        <p:spPr>
          <a:xfrm>
            <a:off x="3662863" y="3525954"/>
            <a:ext cx="2638974" cy="4845791"/>
          </a:xfrm>
          <a:prstGeom prst="rect">
            <a:avLst/>
          </a:prstGeom>
          <a:solidFill>
            <a:srgbClr val="62DDD6"/>
          </a:solidFill>
        </p:spPr>
      </p:sp>
      <p:sp>
        <p:nvSpPr>
          <p:cNvPr id="7" name="AutoShape 7"/>
          <p:cNvSpPr/>
          <p:nvPr/>
        </p:nvSpPr>
        <p:spPr>
          <a:xfrm>
            <a:off x="970719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8" name="Group 8"/>
          <p:cNvGrpSpPr/>
          <p:nvPr/>
        </p:nvGrpSpPr>
        <p:grpSpPr>
          <a:xfrm rot="-2700000">
            <a:off x="2084215" y="4766986"/>
            <a:ext cx="411982" cy="411323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EBBB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3662863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1" name="Group 11"/>
          <p:cNvGrpSpPr/>
          <p:nvPr/>
        </p:nvGrpSpPr>
        <p:grpSpPr>
          <a:xfrm rot="-2700000">
            <a:off x="4776359" y="4766986"/>
            <a:ext cx="411982" cy="41132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DDD6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6355008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4" name="Group 14"/>
          <p:cNvGrpSpPr/>
          <p:nvPr/>
        </p:nvGrpSpPr>
        <p:grpSpPr>
          <a:xfrm rot="-2700000">
            <a:off x="7468504" y="4766986"/>
            <a:ext cx="411982" cy="411323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6666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9047152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7" name="Group 17"/>
          <p:cNvGrpSpPr/>
          <p:nvPr/>
        </p:nvGrpSpPr>
        <p:grpSpPr>
          <a:xfrm rot="-2700000">
            <a:off x="10160648" y="4766986"/>
            <a:ext cx="411982" cy="411323"/>
            <a:chOff x="0" y="0"/>
            <a:chExt cx="6350000" cy="6339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8EE"/>
            </a:solidFill>
          </p:spPr>
        </p:sp>
      </p:grpSp>
      <p:sp>
        <p:nvSpPr>
          <p:cNvPr id="19" name="AutoShape 19"/>
          <p:cNvSpPr/>
          <p:nvPr/>
        </p:nvSpPr>
        <p:spPr>
          <a:xfrm>
            <a:off x="11739297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20" name="Group 20"/>
          <p:cNvGrpSpPr/>
          <p:nvPr/>
        </p:nvGrpSpPr>
        <p:grpSpPr>
          <a:xfrm rot="-2700000">
            <a:off x="12852793" y="4766986"/>
            <a:ext cx="411982" cy="41132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9DD2"/>
            </a:solidFill>
          </p:spPr>
        </p:sp>
      </p:grpSp>
      <p:sp>
        <p:nvSpPr>
          <p:cNvPr id="22" name="Freeform 22"/>
          <p:cNvSpPr/>
          <p:nvPr/>
        </p:nvSpPr>
        <p:spPr>
          <a:xfrm rot="-2392551">
            <a:off x="683456" y="3575375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234602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PRÉFACE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9411" y="5616155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Bienvenue dans la boîte à outils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26747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91124" y="5641546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Introduction à l’examen de la portée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18891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11036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84220" y="5641546"/>
            <a:ext cx="2364837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Implémentation de l’examen de la portée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06617" y="5641546"/>
            <a:ext cx="2508312" cy="76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Liste de toutes les ressources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3938955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7F7F7"/>
                </a:solidFill>
                <a:latin typeface="Poppins Semi-Bold"/>
              </a:rPr>
              <a:t>Organisation de la boîte à outils</a:t>
            </a:r>
          </a:p>
        </p:txBody>
      </p:sp>
      <p:sp>
        <p:nvSpPr>
          <p:cNvPr id="34" name="AutoShape 34"/>
          <p:cNvSpPr/>
          <p:nvPr/>
        </p:nvSpPr>
        <p:spPr>
          <a:xfrm>
            <a:off x="14435420" y="3525954"/>
            <a:ext cx="2638974" cy="4845791"/>
          </a:xfrm>
          <a:prstGeom prst="rect">
            <a:avLst/>
          </a:prstGeom>
          <a:solidFill>
            <a:srgbClr val="3D73D6"/>
          </a:solidFill>
        </p:spPr>
      </p:sp>
      <p:sp>
        <p:nvSpPr>
          <p:cNvPr id="35" name="AutoShape 35"/>
          <p:cNvSpPr/>
          <p:nvPr/>
        </p:nvSpPr>
        <p:spPr>
          <a:xfrm>
            <a:off x="14435420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36" name="Group 36"/>
          <p:cNvGrpSpPr/>
          <p:nvPr/>
        </p:nvGrpSpPr>
        <p:grpSpPr>
          <a:xfrm rot="-2700000">
            <a:off x="15548916" y="4766986"/>
            <a:ext cx="411982" cy="411323"/>
            <a:chOff x="0" y="0"/>
            <a:chExt cx="6350000" cy="633984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73D6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14699304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ANNEXE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500751" y="5641546"/>
            <a:ext cx="2508312" cy="153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Utilisation de la ressource éducative libre (REL)</a:t>
            </a:r>
          </a:p>
        </p:txBody>
      </p:sp>
      <p:sp>
        <p:nvSpPr>
          <p:cNvPr id="40" name="Freeform 40"/>
          <p:cNvSpPr/>
          <p:nvPr/>
        </p:nvSpPr>
        <p:spPr>
          <a:xfrm rot="-2392551">
            <a:off x="16259365" y="7995626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2005170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RÉFÉRENCES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583515" y="5641546"/>
            <a:ext cx="2206462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Protocole de l’examen de la portée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0719" y="3525954"/>
            <a:ext cx="2638974" cy="4845791"/>
          </a:xfrm>
          <a:prstGeom prst="rect">
            <a:avLst/>
          </a:prstGeom>
          <a:solidFill>
            <a:srgbClr val="5AEBBB"/>
          </a:solidFill>
        </p:spPr>
      </p:sp>
      <p:sp>
        <p:nvSpPr>
          <p:cNvPr id="3" name="AutoShape 3"/>
          <p:cNvSpPr/>
          <p:nvPr/>
        </p:nvSpPr>
        <p:spPr>
          <a:xfrm>
            <a:off x="11739297" y="3525954"/>
            <a:ext cx="2638974" cy="4845791"/>
          </a:xfrm>
          <a:prstGeom prst="rect">
            <a:avLst/>
          </a:prstGeom>
          <a:solidFill>
            <a:srgbClr val="289DD2"/>
          </a:solidFill>
        </p:spPr>
      </p:sp>
      <p:sp>
        <p:nvSpPr>
          <p:cNvPr id="4" name="AutoShape 4"/>
          <p:cNvSpPr/>
          <p:nvPr/>
        </p:nvSpPr>
        <p:spPr>
          <a:xfrm>
            <a:off x="9047152" y="3525954"/>
            <a:ext cx="2638974" cy="4845791"/>
          </a:xfrm>
          <a:prstGeom prst="rect">
            <a:avLst/>
          </a:prstGeom>
          <a:solidFill>
            <a:srgbClr val="E06666"/>
          </a:solidFill>
        </p:spPr>
      </p:sp>
      <p:sp>
        <p:nvSpPr>
          <p:cNvPr id="5" name="AutoShape 5"/>
          <p:cNvSpPr/>
          <p:nvPr/>
        </p:nvSpPr>
        <p:spPr>
          <a:xfrm>
            <a:off x="6355008" y="3525954"/>
            <a:ext cx="2638974" cy="4845791"/>
          </a:xfrm>
          <a:prstGeom prst="rect">
            <a:avLst/>
          </a:prstGeom>
          <a:solidFill>
            <a:srgbClr val="41C1BA"/>
          </a:solidFill>
        </p:spPr>
      </p:sp>
      <p:sp>
        <p:nvSpPr>
          <p:cNvPr id="6" name="AutoShape 6"/>
          <p:cNvSpPr/>
          <p:nvPr/>
        </p:nvSpPr>
        <p:spPr>
          <a:xfrm>
            <a:off x="3662863" y="3525954"/>
            <a:ext cx="2638974" cy="4845791"/>
          </a:xfrm>
          <a:prstGeom prst="rect">
            <a:avLst/>
          </a:prstGeom>
          <a:solidFill>
            <a:srgbClr val="62DDD6"/>
          </a:solidFill>
        </p:spPr>
      </p:sp>
      <p:sp>
        <p:nvSpPr>
          <p:cNvPr id="7" name="AutoShape 7"/>
          <p:cNvSpPr/>
          <p:nvPr/>
        </p:nvSpPr>
        <p:spPr>
          <a:xfrm>
            <a:off x="970719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8" name="Group 8"/>
          <p:cNvGrpSpPr/>
          <p:nvPr/>
        </p:nvGrpSpPr>
        <p:grpSpPr>
          <a:xfrm rot="-2700000">
            <a:off x="2084215" y="4766986"/>
            <a:ext cx="411982" cy="411323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EBBB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3662863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1" name="Group 11"/>
          <p:cNvGrpSpPr/>
          <p:nvPr/>
        </p:nvGrpSpPr>
        <p:grpSpPr>
          <a:xfrm rot="-2700000">
            <a:off x="4776359" y="4766986"/>
            <a:ext cx="411982" cy="41132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DDD6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6355008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4" name="Group 14"/>
          <p:cNvGrpSpPr/>
          <p:nvPr/>
        </p:nvGrpSpPr>
        <p:grpSpPr>
          <a:xfrm rot="-2700000">
            <a:off x="7468504" y="4766986"/>
            <a:ext cx="411982" cy="411323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C1BA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9047152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7" name="Group 17"/>
          <p:cNvGrpSpPr/>
          <p:nvPr/>
        </p:nvGrpSpPr>
        <p:grpSpPr>
          <a:xfrm rot="-2700000">
            <a:off x="10160648" y="4766986"/>
            <a:ext cx="411982" cy="411323"/>
            <a:chOff x="0" y="0"/>
            <a:chExt cx="6350000" cy="6339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6666"/>
            </a:solidFill>
          </p:spPr>
        </p:sp>
      </p:grpSp>
      <p:sp>
        <p:nvSpPr>
          <p:cNvPr id="19" name="AutoShape 19"/>
          <p:cNvSpPr/>
          <p:nvPr/>
        </p:nvSpPr>
        <p:spPr>
          <a:xfrm>
            <a:off x="11739297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20" name="Group 20"/>
          <p:cNvGrpSpPr/>
          <p:nvPr/>
        </p:nvGrpSpPr>
        <p:grpSpPr>
          <a:xfrm rot="-2700000">
            <a:off x="12852793" y="4766986"/>
            <a:ext cx="411982" cy="41132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9DD2"/>
            </a:solidFill>
          </p:spPr>
        </p:sp>
      </p:grpSp>
      <p:sp>
        <p:nvSpPr>
          <p:cNvPr id="22" name="Freeform 22"/>
          <p:cNvSpPr/>
          <p:nvPr/>
        </p:nvSpPr>
        <p:spPr>
          <a:xfrm rot="-2392551">
            <a:off x="683456" y="3575375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234602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PRÉFACE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9411" y="5616155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Bienvenue dans la boîte à outils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26747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91124" y="5641546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Introduction à l’examen de la portée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18891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11036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84220" y="5641546"/>
            <a:ext cx="2364837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Implémentation de l’examen de la portée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06617" y="5641546"/>
            <a:ext cx="2508312" cy="76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Liste de toutes les ressources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3938955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7F7F7"/>
                </a:solidFill>
                <a:latin typeface="Poppins Semi-Bold"/>
              </a:rPr>
              <a:t>Organisation de la boîte à outils</a:t>
            </a:r>
          </a:p>
        </p:txBody>
      </p:sp>
      <p:sp>
        <p:nvSpPr>
          <p:cNvPr id="34" name="AutoShape 34"/>
          <p:cNvSpPr/>
          <p:nvPr/>
        </p:nvSpPr>
        <p:spPr>
          <a:xfrm>
            <a:off x="14435420" y="3525954"/>
            <a:ext cx="2638974" cy="4845791"/>
          </a:xfrm>
          <a:prstGeom prst="rect">
            <a:avLst/>
          </a:prstGeom>
          <a:solidFill>
            <a:srgbClr val="3D73D6"/>
          </a:solidFill>
        </p:spPr>
      </p:sp>
      <p:sp>
        <p:nvSpPr>
          <p:cNvPr id="35" name="AutoShape 35"/>
          <p:cNvSpPr/>
          <p:nvPr/>
        </p:nvSpPr>
        <p:spPr>
          <a:xfrm>
            <a:off x="14435420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36" name="Group 36"/>
          <p:cNvGrpSpPr/>
          <p:nvPr/>
        </p:nvGrpSpPr>
        <p:grpSpPr>
          <a:xfrm rot="-2700000">
            <a:off x="15548916" y="4766986"/>
            <a:ext cx="411982" cy="411323"/>
            <a:chOff x="0" y="0"/>
            <a:chExt cx="6350000" cy="633984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73D6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14699304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ANNEXE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500751" y="5641546"/>
            <a:ext cx="2508312" cy="153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Utilisation de la ressource éducative libre (REL)</a:t>
            </a:r>
          </a:p>
        </p:txBody>
      </p:sp>
      <p:sp>
        <p:nvSpPr>
          <p:cNvPr id="40" name="Freeform 40"/>
          <p:cNvSpPr/>
          <p:nvPr/>
        </p:nvSpPr>
        <p:spPr>
          <a:xfrm rot="-2392551">
            <a:off x="16259365" y="7995626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2005170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RÉFÉRENCES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583515" y="5641546"/>
            <a:ext cx="2206462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Protocole de l’examen de la portée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0719" y="3525954"/>
            <a:ext cx="2638974" cy="4845791"/>
          </a:xfrm>
          <a:prstGeom prst="rect">
            <a:avLst/>
          </a:prstGeom>
          <a:solidFill>
            <a:srgbClr val="5AEBBB"/>
          </a:solidFill>
        </p:spPr>
      </p:sp>
      <p:sp>
        <p:nvSpPr>
          <p:cNvPr id="3" name="AutoShape 3"/>
          <p:cNvSpPr/>
          <p:nvPr/>
        </p:nvSpPr>
        <p:spPr>
          <a:xfrm>
            <a:off x="11739297" y="3525954"/>
            <a:ext cx="2638974" cy="4845791"/>
          </a:xfrm>
          <a:prstGeom prst="rect">
            <a:avLst/>
          </a:prstGeom>
          <a:solidFill>
            <a:srgbClr val="289DD2"/>
          </a:solidFill>
        </p:spPr>
      </p:sp>
      <p:sp>
        <p:nvSpPr>
          <p:cNvPr id="4" name="AutoShape 4"/>
          <p:cNvSpPr/>
          <p:nvPr/>
        </p:nvSpPr>
        <p:spPr>
          <a:xfrm>
            <a:off x="9047152" y="3525954"/>
            <a:ext cx="2638974" cy="4845791"/>
          </a:xfrm>
          <a:prstGeom prst="rect">
            <a:avLst/>
          </a:prstGeom>
          <a:solidFill>
            <a:srgbClr val="E06666"/>
          </a:solidFill>
        </p:spPr>
      </p:sp>
      <p:sp>
        <p:nvSpPr>
          <p:cNvPr id="5" name="AutoShape 5"/>
          <p:cNvSpPr/>
          <p:nvPr/>
        </p:nvSpPr>
        <p:spPr>
          <a:xfrm>
            <a:off x="6355008" y="3525954"/>
            <a:ext cx="2638974" cy="4845791"/>
          </a:xfrm>
          <a:prstGeom prst="rect">
            <a:avLst/>
          </a:prstGeom>
          <a:solidFill>
            <a:srgbClr val="E06666"/>
          </a:solidFill>
        </p:spPr>
      </p:sp>
      <p:sp>
        <p:nvSpPr>
          <p:cNvPr id="6" name="AutoShape 6"/>
          <p:cNvSpPr/>
          <p:nvPr/>
        </p:nvSpPr>
        <p:spPr>
          <a:xfrm>
            <a:off x="3662863" y="3525954"/>
            <a:ext cx="2638974" cy="4845791"/>
          </a:xfrm>
          <a:prstGeom prst="rect">
            <a:avLst/>
          </a:prstGeom>
          <a:solidFill>
            <a:srgbClr val="E06666"/>
          </a:solidFill>
        </p:spPr>
      </p:sp>
      <p:sp>
        <p:nvSpPr>
          <p:cNvPr id="7" name="AutoShape 7"/>
          <p:cNvSpPr/>
          <p:nvPr/>
        </p:nvSpPr>
        <p:spPr>
          <a:xfrm>
            <a:off x="970719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3662863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9" name="Group 9"/>
          <p:cNvGrpSpPr/>
          <p:nvPr/>
        </p:nvGrpSpPr>
        <p:grpSpPr>
          <a:xfrm rot="-2700000">
            <a:off x="4776359" y="4766986"/>
            <a:ext cx="411982" cy="411323"/>
            <a:chOff x="0" y="0"/>
            <a:chExt cx="6350000" cy="63398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6666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6355008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2" name="Group 12"/>
          <p:cNvGrpSpPr/>
          <p:nvPr/>
        </p:nvGrpSpPr>
        <p:grpSpPr>
          <a:xfrm rot="-2700000">
            <a:off x="7468504" y="4766986"/>
            <a:ext cx="411982" cy="411323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6666"/>
            </a:solidFill>
          </p:spPr>
        </p:sp>
      </p:grpSp>
      <p:sp>
        <p:nvSpPr>
          <p:cNvPr id="14" name="AutoShape 14"/>
          <p:cNvSpPr/>
          <p:nvPr/>
        </p:nvSpPr>
        <p:spPr>
          <a:xfrm>
            <a:off x="9047152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5" name="Group 15"/>
          <p:cNvGrpSpPr/>
          <p:nvPr/>
        </p:nvGrpSpPr>
        <p:grpSpPr>
          <a:xfrm rot="-2700000">
            <a:off x="10160648" y="4766986"/>
            <a:ext cx="411982" cy="411323"/>
            <a:chOff x="0" y="0"/>
            <a:chExt cx="6350000" cy="63398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6666"/>
            </a:solidFill>
          </p:spPr>
        </p:sp>
      </p:grpSp>
      <p:sp>
        <p:nvSpPr>
          <p:cNvPr id="17" name="AutoShape 17"/>
          <p:cNvSpPr/>
          <p:nvPr/>
        </p:nvSpPr>
        <p:spPr>
          <a:xfrm>
            <a:off x="11739297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8" name="Group 18"/>
          <p:cNvGrpSpPr/>
          <p:nvPr/>
        </p:nvGrpSpPr>
        <p:grpSpPr>
          <a:xfrm rot="-2700000">
            <a:off x="12852793" y="4766986"/>
            <a:ext cx="411982" cy="411323"/>
            <a:chOff x="0" y="0"/>
            <a:chExt cx="6350000" cy="63398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9DD2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234602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PRÉFACE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9411" y="5616155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Bienvenue dans la boîte à outils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26747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91124" y="5641546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Introduction à l’examen de la portée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18891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11036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84220" y="5641546"/>
            <a:ext cx="2364837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Implémentation de l’examen de la portée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06617" y="5641546"/>
            <a:ext cx="2508312" cy="76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Liste de toutes les ressources 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3938955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7F7F7"/>
                </a:solidFill>
                <a:latin typeface="Poppins Semi-Bold"/>
              </a:rPr>
              <a:t>Organisation de la boîte à outils</a:t>
            </a:r>
          </a:p>
        </p:txBody>
      </p:sp>
      <p:sp>
        <p:nvSpPr>
          <p:cNvPr id="31" name="AutoShape 31"/>
          <p:cNvSpPr/>
          <p:nvPr/>
        </p:nvSpPr>
        <p:spPr>
          <a:xfrm>
            <a:off x="14435420" y="3525954"/>
            <a:ext cx="2638974" cy="4845791"/>
          </a:xfrm>
          <a:prstGeom prst="rect">
            <a:avLst/>
          </a:prstGeom>
          <a:solidFill>
            <a:srgbClr val="3D73D6"/>
          </a:solidFill>
        </p:spPr>
      </p:sp>
      <p:sp>
        <p:nvSpPr>
          <p:cNvPr id="32" name="AutoShape 32"/>
          <p:cNvSpPr/>
          <p:nvPr/>
        </p:nvSpPr>
        <p:spPr>
          <a:xfrm>
            <a:off x="14435420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33" name="Group 33"/>
          <p:cNvGrpSpPr/>
          <p:nvPr/>
        </p:nvGrpSpPr>
        <p:grpSpPr>
          <a:xfrm rot="-2700000">
            <a:off x="15548916" y="4766986"/>
            <a:ext cx="411982" cy="411323"/>
            <a:chOff x="0" y="0"/>
            <a:chExt cx="6350000" cy="633984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73D6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14699304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ANNEXE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500751" y="5641546"/>
            <a:ext cx="2508312" cy="153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Utilisation de la ressource éducative libre (REL)</a:t>
            </a:r>
          </a:p>
        </p:txBody>
      </p:sp>
      <p:sp>
        <p:nvSpPr>
          <p:cNvPr id="37" name="Freeform 37"/>
          <p:cNvSpPr/>
          <p:nvPr/>
        </p:nvSpPr>
        <p:spPr>
          <a:xfrm rot="-2392551">
            <a:off x="16259365" y="7995626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2005170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RÉFÉRENCES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583515" y="5641546"/>
            <a:ext cx="2206462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Protocole de l’examen de la portée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67325" y="3601746"/>
            <a:ext cx="6490007" cy="3740604"/>
          </a:xfrm>
          <a:custGeom>
            <a:avLst/>
            <a:gdLst/>
            <a:ahLst/>
            <a:cxnLst/>
            <a:rect l="l" t="t" r="r" b="b"/>
            <a:pathLst>
              <a:path w="6490007" h="3740604">
                <a:moveTo>
                  <a:pt x="0" y="0"/>
                </a:moveTo>
                <a:lnTo>
                  <a:pt x="6490007" y="0"/>
                </a:lnTo>
                <a:lnTo>
                  <a:pt x="6490007" y="3740604"/>
                </a:lnTo>
                <a:lnTo>
                  <a:pt x="0" y="3740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665357">
            <a:off x="10563107" y="7051837"/>
            <a:ext cx="1088682" cy="223675"/>
          </a:xfrm>
          <a:custGeom>
            <a:avLst/>
            <a:gdLst/>
            <a:ahLst/>
            <a:cxnLst/>
            <a:rect l="l" t="t" r="r" b="b"/>
            <a:pathLst>
              <a:path w="1088682" h="223675">
                <a:moveTo>
                  <a:pt x="0" y="0"/>
                </a:moveTo>
                <a:lnTo>
                  <a:pt x="1088682" y="0"/>
                </a:lnTo>
                <a:lnTo>
                  <a:pt x="1088682" y="223674"/>
                </a:lnTo>
                <a:lnTo>
                  <a:pt x="0" y="223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700000" flipV="1">
            <a:off x="12327772" y="3888345"/>
            <a:ext cx="1088682" cy="223675"/>
          </a:xfrm>
          <a:custGeom>
            <a:avLst/>
            <a:gdLst/>
            <a:ahLst/>
            <a:cxnLst/>
            <a:rect l="l" t="t" r="r" b="b"/>
            <a:pathLst>
              <a:path w="1088682" h="223675">
                <a:moveTo>
                  <a:pt x="0" y="223675"/>
                </a:moveTo>
                <a:lnTo>
                  <a:pt x="1088682" y="223675"/>
                </a:lnTo>
                <a:lnTo>
                  <a:pt x="1088682" y="0"/>
                </a:lnTo>
                <a:lnTo>
                  <a:pt x="0" y="0"/>
                </a:lnTo>
                <a:lnTo>
                  <a:pt x="0" y="22367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211114" flipH="1">
            <a:off x="6036216" y="2894030"/>
            <a:ext cx="1088682" cy="223675"/>
          </a:xfrm>
          <a:custGeom>
            <a:avLst/>
            <a:gdLst/>
            <a:ahLst/>
            <a:cxnLst/>
            <a:rect l="l" t="t" r="r" b="b"/>
            <a:pathLst>
              <a:path w="1088682" h="223675">
                <a:moveTo>
                  <a:pt x="1088682" y="0"/>
                </a:moveTo>
                <a:lnTo>
                  <a:pt x="0" y="0"/>
                </a:lnTo>
                <a:lnTo>
                  <a:pt x="0" y="223674"/>
                </a:lnTo>
                <a:lnTo>
                  <a:pt x="1088682" y="223674"/>
                </a:lnTo>
                <a:lnTo>
                  <a:pt x="108868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138373" flipH="1">
            <a:off x="5122984" y="7051837"/>
            <a:ext cx="1088682" cy="223675"/>
          </a:xfrm>
          <a:custGeom>
            <a:avLst/>
            <a:gdLst/>
            <a:ahLst/>
            <a:cxnLst/>
            <a:rect l="l" t="t" r="r" b="b"/>
            <a:pathLst>
              <a:path w="1088682" h="223675">
                <a:moveTo>
                  <a:pt x="1088682" y="0"/>
                </a:moveTo>
                <a:lnTo>
                  <a:pt x="0" y="0"/>
                </a:lnTo>
                <a:lnTo>
                  <a:pt x="0" y="223674"/>
                </a:lnTo>
                <a:lnTo>
                  <a:pt x="1088682" y="223674"/>
                </a:lnTo>
                <a:lnTo>
                  <a:pt x="108868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11025" y="3783407"/>
            <a:ext cx="7258725" cy="2074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37"/>
              </a:lnSpc>
            </a:pPr>
            <a:r>
              <a:rPr lang="en-US" sz="5558">
                <a:solidFill>
                  <a:srgbClr val="F7F7F7"/>
                </a:solidFill>
                <a:latin typeface="Glacial Indifference"/>
              </a:rPr>
              <a:t>PLUSIEURS TERMINOLOGIE</a:t>
            </a:r>
          </a:p>
        </p:txBody>
      </p:sp>
      <p:sp>
        <p:nvSpPr>
          <p:cNvPr id="8" name="Freeform 8"/>
          <p:cNvSpPr/>
          <p:nvPr/>
        </p:nvSpPr>
        <p:spPr>
          <a:xfrm rot="-2044934" flipH="1">
            <a:off x="12876325" y="5244112"/>
            <a:ext cx="724371" cy="985539"/>
          </a:xfrm>
          <a:custGeom>
            <a:avLst/>
            <a:gdLst/>
            <a:ahLst/>
            <a:cxnLst/>
            <a:rect l="l" t="t" r="r" b="b"/>
            <a:pathLst>
              <a:path w="724371" h="985539">
                <a:moveTo>
                  <a:pt x="724372" y="0"/>
                </a:moveTo>
                <a:lnTo>
                  <a:pt x="0" y="0"/>
                </a:lnTo>
                <a:lnTo>
                  <a:pt x="0" y="985540"/>
                </a:lnTo>
                <a:lnTo>
                  <a:pt x="724372" y="985540"/>
                </a:lnTo>
                <a:lnTo>
                  <a:pt x="72437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789531">
            <a:off x="7910363" y="7176496"/>
            <a:ext cx="1079526" cy="331709"/>
          </a:xfrm>
          <a:custGeom>
            <a:avLst/>
            <a:gdLst/>
            <a:ahLst/>
            <a:cxnLst/>
            <a:rect l="l" t="t" r="r" b="b"/>
            <a:pathLst>
              <a:path w="1079526" h="331709">
                <a:moveTo>
                  <a:pt x="0" y="0"/>
                </a:moveTo>
                <a:lnTo>
                  <a:pt x="1079527" y="0"/>
                </a:lnTo>
                <a:lnTo>
                  <a:pt x="1079527" y="331709"/>
                </a:lnTo>
                <a:lnTo>
                  <a:pt x="0" y="331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398552">
            <a:off x="8824953" y="2549549"/>
            <a:ext cx="1079526" cy="331709"/>
          </a:xfrm>
          <a:custGeom>
            <a:avLst/>
            <a:gdLst/>
            <a:ahLst/>
            <a:cxnLst/>
            <a:rect l="l" t="t" r="r" b="b"/>
            <a:pathLst>
              <a:path w="1079526" h="331709">
                <a:moveTo>
                  <a:pt x="0" y="0"/>
                </a:moveTo>
                <a:lnTo>
                  <a:pt x="1079527" y="0"/>
                </a:lnTo>
                <a:lnTo>
                  <a:pt x="1079527" y="331709"/>
                </a:lnTo>
                <a:lnTo>
                  <a:pt x="0" y="331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571702" flipV="1">
            <a:off x="4273714" y="4990534"/>
            <a:ext cx="1079526" cy="331709"/>
          </a:xfrm>
          <a:custGeom>
            <a:avLst/>
            <a:gdLst/>
            <a:ahLst/>
            <a:cxnLst/>
            <a:rect l="l" t="t" r="r" b="b"/>
            <a:pathLst>
              <a:path w="1079526" h="331709">
                <a:moveTo>
                  <a:pt x="0" y="331709"/>
                </a:moveTo>
                <a:lnTo>
                  <a:pt x="1079526" y="331709"/>
                </a:lnTo>
                <a:lnTo>
                  <a:pt x="1079526" y="0"/>
                </a:lnTo>
                <a:lnTo>
                  <a:pt x="0" y="0"/>
                </a:lnTo>
                <a:lnTo>
                  <a:pt x="0" y="33170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448101">
            <a:off x="3796486" y="1119331"/>
            <a:ext cx="1860286" cy="2189204"/>
            <a:chOff x="0" y="0"/>
            <a:chExt cx="3180080" cy="3742350"/>
          </a:xfrm>
        </p:grpSpPr>
        <p:sp>
          <p:nvSpPr>
            <p:cNvPr id="13" name="Freeform 13"/>
            <p:cNvSpPr/>
            <p:nvPr/>
          </p:nvSpPr>
          <p:spPr>
            <a:xfrm>
              <a:off x="0" y="218440"/>
              <a:ext cx="3178810" cy="3523910"/>
            </a:xfrm>
            <a:custGeom>
              <a:avLst/>
              <a:gdLst/>
              <a:ahLst/>
              <a:cxnLst/>
              <a:rect l="l" t="t" r="r" b="b"/>
              <a:pathLst>
                <a:path w="3178810" h="3523910">
                  <a:moveTo>
                    <a:pt x="0" y="16510"/>
                  </a:moveTo>
                  <a:cubicBezTo>
                    <a:pt x="0" y="16510"/>
                    <a:pt x="2540" y="345440"/>
                    <a:pt x="2540" y="859855"/>
                  </a:cubicBezTo>
                  <a:cubicBezTo>
                    <a:pt x="2540" y="1656355"/>
                    <a:pt x="7620" y="2342810"/>
                    <a:pt x="7620" y="2603160"/>
                  </a:cubicBezTo>
                  <a:cubicBezTo>
                    <a:pt x="7620" y="2797470"/>
                    <a:pt x="16510" y="3196250"/>
                    <a:pt x="21590" y="3388020"/>
                  </a:cubicBezTo>
                  <a:lnTo>
                    <a:pt x="130810" y="3502320"/>
                  </a:lnTo>
                  <a:cubicBezTo>
                    <a:pt x="275590" y="3509940"/>
                    <a:pt x="543560" y="3523910"/>
                    <a:pt x="793750" y="3523910"/>
                  </a:cubicBezTo>
                  <a:lnTo>
                    <a:pt x="3178810" y="3523910"/>
                  </a:lnTo>
                  <a:lnTo>
                    <a:pt x="3178810" y="751016"/>
                  </a:lnTo>
                  <a:cubicBezTo>
                    <a:pt x="3178810" y="323850"/>
                    <a:pt x="3169920" y="46990"/>
                    <a:pt x="3169920" y="46990"/>
                  </a:cubicBezTo>
                  <a:cubicBezTo>
                    <a:pt x="3014980" y="26670"/>
                    <a:pt x="2858770" y="16510"/>
                    <a:pt x="2701290" y="17780"/>
                  </a:cubicBezTo>
                  <a:cubicBezTo>
                    <a:pt x="2428240" y="17780"/>
                    <a:pt x="944880" y="22860"/>
                    <a:pt x="694690" y="13970"/>
                  </a:cubicBezTo>
                  <a:cubicBezTo>
                    <a:pt x="360680" y="0"/>
                    <a:pt x="0" y="16510"/>
                    <a:pt x="0" y="16510"/>
                  </a:cubicBez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1590" y="0"/>
              <a:ext cx="2689860" cy="3722030"/>
            </a:xfrm>
            <a:custGeom>
              <a:avLst/>
              <a:gdLst/>
              <a:ahLst/>
              <a:cxnLst/>
              <a:rect l="l" t="t" r="r" b="b"/>
              <a:pathLst>
                <a:path w="2689860" h="3722030">
                  <a:moveTo>
                    <a:pt x="0" y="3607730"/>
                  </a:moveTo>
                  <a:lnTo>
                    <a:pt x="109220" y="3722030"/>
                  </a:lnTo>
                  <a:lnTo>
                    <a:pt x="123190" y="3588680"/>
                  </a:lnTo>
                  <a:lnTo>
                    <a:pt x="0" y="3607730"/>
                  </a:lnTo>
                  <a:close/>
                  <a:moveTo>
                    <a:pt x="1490980" y="106680"/>
                  </a:moveTo>
                  <a:cubicBezTo>
                    <a:pt x="1490980" y="106680"/>
                    <a:pt x="1908810" y="64770"/>
                    <a:pt x="2045970" y="55880"/>
                  </a:cubicBezTo>
                  <a:cubicBezTo>
                    <a:pt x="2183130" y="46990"/>
                    <a:pt x="2663190" y="0"/>
                    <a:pt x="2663190" y="0"/>
                  </a:cubicBezTo>
                  <a:cubicBezTo>
                    <a:pt x="2656840" y="41910"/>
                    <a:pt x="2655570" y="86360"/>
                    <a:pt x="2660650" y="128270"/>
                  </a:cubicBezTo>
                  <a:cubicBezTo>
                    <a:pt x="2667000" y="167640"/>
                    <a:pt x="2669540" y="208280"/>
                    <a:pt x="2668270" y="248920"/>
                  </a:cubicBezTo>
                  <a:lnTo>
                    <a:pt x="2689860" y="318770"/>
                  </a:lnTo>
                  <a:lnTo>
                    <a:pt x="2679700" y="419100"/>
                  </a:lnTo>
                  <a:cubicBezTo>
                    <a:pt x="2679700" y="419100"/>
                    <a:pt x="1929130" y="454660"/>
                    <a:pt x="1791970" y="471170"/>
                  </a:cubicBezTo>
                  <a:cubicBezTo>
                    <a:pt x="1654810" y="487680"/>
                    <a:pt x="1450340" y="486410"/>
                    <a:pt x="1450340" y="486410"/>
                  </a:cubicBezTo>
                  <a:cubicBezTo>
                    <a:pt x="1450340" y="486410"/>
                    <a:pt x="1442720" y="365760"/>
                    <a:pt x="1455420" y="322580"/>
                  </a:cubicBezTo>
                  <a:cubicBezTo>
                    <a:pt x="1465580" y="288290"/>
                    <a:pt x="1469390" y="251460"/>
                    <a:pt x="1464310" y="214630"/>
                  </a:cubicBezTo>
                  <a:cubicBezTo>
                    <a:pt x="1464310" y="186690"/>
                    <a:pt x="1490980" y="106680"/>
                    <a:pt x="1490980" y="10668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15" name="TextBox 15"/>
          <p:cNvSpPr txBox="1"/>
          <p:nvPr/>
        </p:nvSpPr>
        <p:spPr>
          <a:xfrm rot="448101">
            <a:off x="4062028" y="1810233"/>
            <a:ext cx="1302597" cy="101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000000"/>
                </a:solidFill>
                <a:latin typeface="HK Grotesk Bold"/>
              </a:rPr>
              <a:t>EXAMEN DE LA PORTÉE </a:t>
            </a:r>
          </a:p>
        </p:txBody>
      </p:sp>
      <p:grpSp>
        <p:nvGrpSpPr>
          <p:cNvPr id="16" name="Group 16"/>
          <p:cNvGrpSpPr/>
          <p:nvPr/>
        </p:nvGrpSpPr>
        <p:grpSpPr>
          <a:xfrm rot="136808">
            <a:off x="8160534" y="461743"/>
            <a:ext cx="2046808" cy="1684936"/>
            <a:chOff x="0" y="0"/>
            <a:chExt cx="2729077" cy="224658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729077" cy="2246581"/>
              <a:chOff x="0" y="0"/>
              <a:chExt cx="3770713" cy="310405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218440"/>
                <a:ext cx="3769444" cy="2885618"/>
              </a:xfrm>
              <a:custGeom>
                <a:avLst/>
                <a:gdLst/>
                <a:ahLst/>
                <a:cxnLst/>
                <a:rect l="l" t="t" r="r" b="b"/>
                <a:pathLst>
                  <a:path w="3769444" h="2885618">
                    <a:moveTo>
                      <a:pt x="0" y="16510"/>
                    </a:moveTo>
                    <a:cubicBezTo>
                      <a:pt x="0" y="16510"/>
                      <a:pt x="2540" y="345440"/>
                      <a:pt x="2540" y="745541"/>
                    </a:cubicBezTo>
                    <a:cubicBezTo>
                      <a:pt x="2540" y="1122005"/>
                      <a:pt x="7620" y="1704518"/>
                      <a:pt x="7620" y="1964868"/>
                    </a:cubicBezTo>
                    <a:cubicBezTo>
                      <a:pt x="7620" y="2159178"/>
                      <a:pt x="16510" y="2557958"/>
                      <a:pt x="21590" y="2749728"/>
                    </a:cubicBezTo>
                    <a:lnTo>
                      <a:pt x="130810" y="2864028"/>
                    </a:lnTo>
                    <a:cubicBezTo>
                      <a:pt x="275590" y="2871648"/>
                      <a:pt x="543560" y="2885618"/>
                      <a:pt x="793750" y="2885618"/>
                    </a:cubicBezTo>
                    <a:lnTo>
                      <a:pt x="3769444" y="2885618"/>
                    </a:lnTo>
                    <a:lnTo>
                      <a:pt x="3769444" y="694099"/>
                    </a:lnTo>
                    <a:cubicBezTo>
                      <a:pt x="3769444" y="323850"/>
                      <a:pt x="3760553" y="46990"/>
                      <a:pt x="3760553" y="46990"/>
                    </a:cubicBezTo>
                    <a:cubicBezTo>
                      <a:pt x="3605614" y="26670"/>
                      <a:pt x="3449403" y="16510"/>
                      <a:pt x="3291923" y="17780"/>
                    </a:cubicBezTo>
                    <a:cubicBezTo>
                      <a:pt x="3018873" y="17780"/>
                      <a:pt x="944880" y="22860"/>
                      <a:pt x="694690" y="13970"/>
                    </a:cubicBezTo>
                    <a:cubicBezTo>
                      <a:pt x="360680" y="0"/>
                      <a:pt x="0" y="16510"/>
                      <a:pt x="0" y="16510"/>
                    </a:cubicBezTo>
                    <a:close/>
                  </a:path>
                </a:pathLst>
              </a:custGeom>
              <a:solidFill>
                <a:srgbClr val="5AEBBB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21590" y="0"/>
                <a:ext cx="3280493" cy="3083738"/>
              </a:xfrm>
              <a:custGeom>
                <a:avLst/>
                <a:gdLst/>
                <a:ahLst/>
                <a:cxnLst/>
                <a:rect l="l" t="t" r="r" b="b"/>
                <a:pathLst>
                  <a:path w="3280493" h="3083738">
                    <a:moveTo>
                      <a:pt x="0" y="2969438"/>
                    </a:moveTo>
                    <a:lnTo>
                      <a:pt x="109220" y="3083738"/>
                    </a:lnTo>
                    <a:lnTo>
                      <a:pt x="123190" y="2950388"/>
                    </a:lnTo>
                    <a:lnTo>
                      <a:pt x="0" y="2969438"/>
                    </a:lnTo>
                    <a:close/>
                    <a:moveTo>
                      <a:pt x="2081613" y="106680"/>
                    </a:moveTo>
                    <a:cubicBezTo>
                      <a:pt x="2081613" y="106680"/>
                      <a:pt x="2499443" y="64770"/>
                      <a:pt x="2636603" y="55880"/>
                    </a:cubicBezTo>
                    <a:cubicBezTo>
                      <a:pt x="2773763" y="46990"/>
                      <a:pt x="3253823" y="0"/>
                      <a:pt x="3253823" y="0"/>
                    </a:cubicBezTo>
                    <a:cubicBezTo>
                      <a:pt x="3247473" y="41910"/>
                      <a:pt x="3246203" y="86360"/>
                      <a:pt x="3251283" y="128270"/>
                    </a:cubicBezTo>
                    <a:cubicBezTo>
                      <a:pt x="3257633" y="167640"/>
                      <a:pt x="3260173" y="208280"/>
                      <a:pt x="3258903" y="248920"/>
                    </a:cubicBezTo>
                    <a:lnTo>
                      <a:pt x="3280493" y="318770"/>
                    </a:lnTo>
                    <a:lnTo>
                      <a:pt x="3270333" y="419100"/>
                    </a:lnTo>
                    <a:cubicBezTo>
                      <a:pt x="3270333" y="419100"/>
                      <a:pt x="2519763" y="454660"/>
                      <a:pt x="2382603" y="471170"/>
                    </a:cubicBezTo>
                    <a:cubicBezTo>
                      <a:pt x="2245443" y="487680"/>
                      <a:pt x="2040973" y="486410"/>
                      <a:pt x="2040973" y="486410"/>
                    </a:cubicBezTo>
                    <a:cubicBezTo>
                      <a:pt x="2040973" y="486410"/>
                      <a:pt x="2033353" y="365760"/>
                      <a:pt x="2046053" y="322580"/>
                    </a:cubicBezTo>
                    <a:cubicBezTo>
                      <a:pt x="2056213" y="288290"/>
                      <a:pt x="2060023" y="251460"/>
                      <a:pt x="2054943" y="214630"/>
                    </a:cubicBezTo>
                    <a:cubicBezTo>
                      <a:pt x="2054943" y="186690"/>
                      <a:pt x="2081613" y="106680"/>
                      <a:pt x="2081613" y="106680"/>
                    </a:cubicBezTo>
                    <a:close/>
                  </a:path>
                </a:pathLst>
              </a:custGeom>
              <a:solidFill>
                <a:srgbClr val="075579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409071" y="823366"/>
              <a:ext cx="1910935" cy="840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sz="2199">
                  <a:solidFill>
                    <a:srgbClr val="000000"/>
                  </a:solidFill>
                  <a:latin typeface="HK Grotesk"/>
                </a:rPr>
                <a:t>Scoping review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 rot="-355661">
            <a:off x="3386695" y="7242872"/>
            <a:ext cx="1726202" cy="1978005"/>
            <a:chOff x="0" y="0"/>
            <a:chExt cx="2301602" cy="263734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301602" cy="2637340"/>
              <a:chOff x="0" y="0"/>
              <a:chExt cx="3180080" cy="364396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218440"/>
                <a:ext cx="3178810" cy="3425522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3425522">
                    <a:moveTo>
                      <a:pt x="0" y="16510"/>
                    </a:moveTo>
                    <a:cubicBezTo>
                      <a:pt x="0" y="16510"/>
                      <a:pt x="2540" y="345440"/>
                      <a:pt x="2540" y="842234"/>
                    </a:cubicBezTo>
                    <a:cubicBezTo>
                      <a:pt x="2540" y="1573989"/>
                      <a:pt x="7620" y="2244422"/>
                      <a:pt x="7620" y="2504772"/>
                    </a:cubicBezTo>
                    <a:cubicBezTo>
                      <a:pt x="7620" y="2699082"/>
                      <a:pt x="16510" y="3097862"/>
                      <a:pt x="21590" y="3289632"/>
                    </a:cubicBezTo>
                    <a:lnTo>
                      <a:pt x="130810" y="3403932"/>
                    </a:lnTo>
                    <a:cubicBezTo>
                      <a:pt x="275590" y="3411552"/>
                      <a:pt x="543560" y="3425522"/>
                      <a:pt x="793750" y="3425522"/>
                    </a:cubicBezTo>
                    <a:lnTo>
                      <a:pt x="3178810" y="3425522"/>
                    </a:lnTo>
                    <a:lnTo>
                      <a:pt x="3178810" y="742243"/>
                    </a:lnTo>
                    <a:cubicBezTo>
                      <a:pt x="3178810" y="323850"/>
                      <a:pt x="3169920" y="46990"/>
                      <a:pt x="3169920" y="46990"/>
                    </a:cubicBezTo>
                    <a:cubicBezTo>
                      <a:pt x="3014980" y="26670"/>
                      <a:pt x="2858770" y="16510"/>
                      <a:pt x="2701290" y="17780"/>
                    </a:cubicBezTo>
                    <a:cubicBezTo>
                      <a:pt x="2428240" y="17780"/>
                      <a:pt x="944880" y="22860"/>
                      <a:pt x="694690" y="13970"/>
                    </a:cubicBezTo>
                    <a:cubicBezTo>
                      <a:pt x="360680" y="0"/>
                      <a:pt x="0" y="16510"/>
                      <a:pt x="0" y="16510"/>
                    </a:cubicBezTo>
                    <a:close/>
                  </a:path>
                </a:pathLst>
              </a:custGeom>
              <a:solidFill>
                <a:srgbClr val="BDE5FF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21590" y="0"/>
                <a:ext cx="2689860" cy="3623642"/>
              </a:xfrm>
              <a:custGeom>
                <a:avLst/>
                <a:gdLst/>
                <a:ahLst/>
                <a:cxnLst/>
                <a:rect l="l" t="t" r="r" b="b"/>
                <a:pathLst>
                  <a:path w="2689860" h="3623642">
                    <a:moveTo>
                      <a:pt x="0" y="3509342"/>
                    </a:moveTo>
                    <a:lnTo>
                      <a:pt x="109220" y="3623642"/>
                    </a:lnTo>
                    <a:lnTo>
                      <a:pt x="123190" y="3490292"/>
                    </a:lnTo>
                    <a:lnTo>
                      <a:pt x="0" y="3509342"/>
                    </a:lnTo>
                    <a:close/>
                    <a:moveTo>
                      <a:pt x="1490980" y="106680"/>
                    </a:moveTo>
                    <a:cubicBezTo>
                      <a:pt x="1490980" y="106680"/>
                      <a:pt x="1908810" y="64770"/>
                      <a:pt x="2045970" y="55880"/>
                    </a:cubicBezTo>
                    <a:cubicBezTo>
                      <a:pt x="2183130" y="46990"/>
                      <a:pt x="2663190" y="0"/>
                      <a:pt x="2663190" y="0"/>
                    </a:cubicBezTo>
                    <a:cubicBezTo>
                      <a:pt x="2656840" y="41910"/>
                      <a:pt x="2655570" y="86360"/>
                      <a:pt x="2660650" y="128270"/>
                    </a:cubicBezTo>
                    <a:cubicBezTo>
                      <a:pt x="2667000" y="167640"/>
                      <a:pt x="2669540" y="208280"/>
                      <a:pt x="2668270" y="248920"/>
                    </a:cubicBezTo>
                    <a:lnTo>
                      <a:pt x="2689860" y="318770"/>
                    </a:lnTo>
                    <a:lnTo>
                      <a:pt x="2679700" y="419100"/>
                    </a:lnTo>
                    <a:cubicBezTo>
                      <a:pt x="2679700" y="419100"/>
                      <a:pt x="1929130" y="454660"/>
                      <a:pt x="1791970" y="471170"/>
                    </a:cubicBezTo>
                    <a:cubicBezTo>
                      <a:pt x="1654810" y="487680"/>
                      <a:pt x="1450340" y="486410"/>
                      <a:pt x="1450340" y="486410"/>
                    </a:cubicBezTo>
                    <a:cubicBezTo>
                      <a:pt x="1450340" y="486410"/>
                      <a:pt x="1442720" y="365760"/>
                      <a:pt x="1455420" y="322580"/>
                    </a:cubicBezTo>
                    <a:cubicBezTo>
                      <a:pt x="1465580" y="288290"/>
                      <a:pt x="1469390" y="251460"/>
                      <a:pt x="1464310" y="214630"/>
                    </a:cubicBezTo>
                    <a:cubicBezTo>
                      <a:pt x="1464310" y="186690"/>
                      <a:pt x="1490980" y="106680"/>
                      <a:pt x="1490980" y="106680"/>
                    </a:cubicBezTo>
                    <a:close/>
                  </a:path>
                </a:pathLst>
              </a:custGeom>
              <a:solidFill>
                <a:srgbClr val="075579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344995" y="823366"/>
              <a:ext cx="1611612" cy="1231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sz="2199">
                  <a:solidFill>
                    <a:srgbClr val="000000"/>
                  </a:solidFill>
                  <a:latin typeface="HK Grotesk"/>
                </a:rPr>
                <a:t>Examen de cadrage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 rot="294863">
            <a:off x="13307175" y="1876846"/>
            <a:ext cx="1726202" cy="1677115"/>
            <a:chOff x="0" y="0"/>
            <a:chExt cx="2301602" cy="2236154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2301602" cy="2236154"/>
              <a:chOff x="0" y="0"/>
              <a:chExt cx="3180080" cy="308965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218440"/>
                <a:ext cx="3178810" cy="2871210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871210">
                    <a:moveTo>
                      <a:pt x="0" y="16510"/>
                    </a:moveTo>
                    <a:cubicBezTo>
                      <a:pt x="0" y="16510"/>
                      <a:pt x="2540" y="345440"/>
                      <a:pt x="2540" y="742961"/>
                    </a:cubicBezTo>
                    <a:cubicBezTo>
                      <a:pt x="2540" y="1109943"/>
                      <a:pt x="7620" y="1690111"/>
                      <a:pt x="7620" y="1950461"/>
                    </a:cubicBezTo>
                    <a:cubicBezTo>
                      <a:pt x="7620" y="2144770"/>
                      <a:pt x="16510" y="2543551"/>
                      <a:pt x="21590" y="2735320"/>
                    </a:cubicBezTo>
                    <a:lnTo>
                      <a:pt x="130810" y="2849620"/>
                    </a:lnTo>
                    <a:cubicBezTo>
                      <a:pt x="275590" y="2857240"/>
                      <a:pt x="543560" y="2871210"/>
                      <a:pt x="793750" y="2871210"/>
                    </a:cubicBezTo>
                    <a:lnTo>
                      <a:pt x="3178810" y="2871210"/>
                    </a:lnTo>
                    <a:lnTo>
                      <a:pt x="3178810" y="692815"/>
                    </a:lnTo>
                    <a:cubicBezTo>
                      <a:pt x="3178810" y="323850"/>
                      <a:pt x="3169920" y="46990"/>
                      <a:pt x="3169920" y="46990"/>
                    </a:cubicBezTo>
                    <a:cubicBezTo>
                      <a:pt x="3014980" y="26670"/>
                      <a:pt x="2858770" y="16510"/>
                      <a:pt x="2701290" y="17780"/>
                    </a:cubicBezTo>
                    <a:cubicBezTo>
                      <a:pt x="2428240" y="17780"/>
                      <a:pt x="944880" y="22860"/>
                      <a:pt x="694690" y="13970"/>
                    </a:cubicBezTo>
                    <a:cubicBezTo>
                      <a:pt x="360680" y="0"/>
                      <a:pt x="0" y="16510"/>
                      <a:pt x="0" y="16510"/>
                    </a:cubicBezTo>
                    <a:close/>
                  </a:path>
                </a:pathLst>
              </a:custGeom>
              <a:solidFill>
                <a:srgbClr val="BDE5FF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21590" y="0"/>
                <a:ext cx="2689860" cy="3069330"/>
              </a:xfrm>
              <a:custGeom>
                <a:avLst/>
                <a:gdLst/>
                <a:ahLst/>
                <a:cxnLst/>
                <a:rect l="l" t="t" r="r" b="b"/>
                <a:pathLst>
                  <a:path w="2689860" h="3069330">
                    <a:moveTo>
                      <a:pt x="0" y="2955030"/>
                    </a:moveTo>
                    <a:lnTo>
                      <a:pt x="109220" y="3069330"/>
                    </a:lnTo>
                    <a:lnTo>
                      <a:pt x="123190" y="2935980"/>
                    </a:lnTo>
                    <a:lnTo>
                      <a:pt x="0" y="2955030"/>
                    </a:lnTo>
                    <a:close/>
                    <a:moveTo>
                      <a:pt x="1490980" y="106680"/>
                    </a:moveTo>
                    <a:cubicBezTo>
                      <a:pt x="1490980" y="106680"/>
                      <a:pt x="1908810" y="64770"/>
                      <a:pt x="2045970" y="55880"/>
                    </a:cubicBezTo>
                    <a:cubicBezTo>
                      <a:pt x="2183130" y="46990"/>
                      <a:pt x="2663190" y="0"/>
                      <a:pt x="2663190" y="0"/>
                    </a:cubicBezTo>
                    <a:cubicBezTo>
                      <a:pt x="2656840" y="41910"/>
                      <a:pt x="2655570" y="86360"/>
                      <a:pt x="2660650" y="128270"/>
                    </a:cubicBezTo>
                    <a:cubicBezTo>
                      <a:pt x="2667000" y="167640"/>
                      <a:pt x="2669540" y="208280"/>
                      <a:pt x="2668270" y="248920"/>
                    </a:cubicBezTo>
                    <a:lnTo>
                      <a:pt x="2689860" y="318770"/>
                    </a:lnTo>
                    <a:lnTo>
                      <a:pt x="2679700" y="419100"/>
                    </a:lnTo>
                    <a:cubicBezTo>
                      <a:pt x="2679700" y="419100"/>
                      <a:pt x="1929130" y="454660"/>
                      <a:pt x="1791970" y="471170"/>
                    </a:cubicBezTo>
                    <a:cubicBezTo>
                      <a:pt x="1654810" y="487680"/>
                      <a:pt x="1450340" y="486410"/>
                      <a:pt x="1450340" y="486410"/>
                    </a:cubicBezTo>
                    <a:cubicBezTo>
                      <a:pt x="1450340" y="486410"/>
                      <a:pt x="1442720" y="365760"/>
                      <a:pt x="1455420" y="322580"/>
                    </a:cubicBezTo>
                    <a:cubicBezTo>
                      <a:pt x="1465580" y="288290"/>
                      <a:pt x="1469390" y="251460"/>
                      <a:pt x="1464310" y="214630"/>
                    </a:cubicBezTo>
                    <a:cubicBezTo>
                      <a:pt x="1464310" y="186690"/>
                      <a:pt x="1490980" y="106680"/>
                      <a:pt x="1490980" y="106680"/>
                    </a:cubicBezTo>
                    <a:close/>
                  </a:path>
                </a:pathLst>
              </a:custGeom>
              <a:solidFill>
                <a:srgbClr val="075579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344995" y="823366"/>
              <a:ext cx="1611612" cy="830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sz="2199">
                  <a:solidFill>
                    <a:srgbClr val="000000"/>
                  </a:solidFill>
                  <a:latin typeface="HK Grotesk"/>
                </a:rPr>
                <a:t>Mapping review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 rot="294863">
            <a:off x="14328812" y="5942297"/>
            <a:ext cx="1726202" cy="1677115"/>
            <a:chOff x="0" y="0"/>
            <a:chExt cx="2301602" cy="2236154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2301602" cy="2236154"/>
              <a:chOff x="0" y="0"/>
              <a:chExt cx="3180080" cy="308965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218440"/>
                <a:ext cx="3178810" cy="2871210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871210">
                    <a:moveTo>
                      <a:pt x="0" y="16510"/>
                    </a:moveTo>
                    <a:cubicBezTo>
                      <a:pt x="0" y="16510"/>
                      <a:pt x="2540" y="345440"/>
                      <a:pt x="2540" y="742961"/>
                    </a:cubicBezTo>
                    <a:cubicBezTo>
                      <a:pt x="2540" y="1109943"/>
                      <a:pt x="7620" y="1690111"/>
                      <a:pt x="7620" y="1950461"/>
                    </a:cubicBezTo>
                    <a:cubicBezTo>
                      <a:pt x="7620" y="2144770"/>
                      <a:pt x="16510" y="2543551"/>
                      <a:pt x="21590" y="2735320"/>
                    </a:cubicBezTo>
                    <a:lnTo>
                      <a:pt x="130810" y="2849620"/>
                    </a:lnTo>
                    <a:cubicBezTo>
                      <a:pt x="275590" y="2857240"/>
                      <a:pt x="543560" y="2871210"/>
                      <a:pt x="793750" y="2871210"/>
                    </a:cubicBezTo>
                    <a:lnTo>
                      <a:pt x="3178810" y="2871210"/>
                    </a:lnTo>
                    <a:lnTo>
                      <a:pt x="3178810" y="692815"/>
                    </a:lnTo>
                    <a:cubicBezTo>
                      <a:pt x="3178810" y="323850"/>
                      <a:pt x="3169920" y="46990"/>
                      <a:pt x="3169920" y="46990"/>
                    </a:cubicBezTo>
                    <a:cubicBezTo>
                      <a:pt x="3014980" y="26670"/>
                      <a:pt x="2858770" y="16510"/>
                      <a:pt x="2701290" y="17780"/>
                    </a:cubicBezTo>
                    <a:cubicBezTo>
                      <a:pt x="2428240" y="17780"/>
                      <a:pt x="944880" y="22860"/>
                      <a:pt x="694690" y="13970"/>
                    </a:cubicBezTo>
                    <a:cubicBezTo>
                      <a:pt x="360680" y="0"/>
                      <a:pt x="0" y="16510"/>
                      <a:pt x="0" y="16510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21590" y="0"/>
                <a:ext cx="2689860" cy="3069330"/>
              </a:xfrm>
              <a:custGeom>
                <a:avLst/>
                <a:gdLst/>
                <a:ahLst/>
                <a:cxnLst/>
                <a:rect l="l" t="t" r="r" b="b"/>
                <a:pathLst>
                  <a:path w="2689860" h="3069330">
                    <a:moveTo>
                      <a:pt x="0" y="2955030"/>
                    </a:moveTo>
                    <a:lnTo>
                      <a:pt x="109220" y="3069330"/>
                    </a:lnTo>
                    <a:lnTo>
                      <a:pt x="123190" y="2935980"/>
                    </a:lnTo>
                    <a:lnTo>
                      <a:pt x="0" y="2955030"/>
                    </a:lnTo>
                    <a:close/>
                    <a:moveTo>
                      <a:pt x="1490980" y="106680"/>
                    </a:moveTo>
                    <a:cubicBezTo>
                      <a:pt x="1490980" y="106680"/>
                      <a:pt x="1908810" y="64770"/>
                      <a:pt x="2045970" y="55880"/>
                    </a:cubicBezTo>
                    <a:cubicBezTo>
                      <a:pt x="2183130" y="46990"/>
                      <a:pt x="2663190" y="0"/>
                      <a:pt x="2663190" y="0"/>
                    </a:cubicBezTo>
                    <a:cubicBezTo>
                      <a:pt x="2656840" y="41910"/>
                      <a:pt x="2655570" y="86360"/>
                      <a:pt x="2660650" y="128270"/>
                    </a:cubicBezTo>
                    <a:cubicBezTo>
                      <a:pt x="2667000" y="167640"/>
                      <a:pt x="2669540" y="208280"/>
                      <a:pt x="2668270" y="248920"/>
                    </a:cubicBezTo>
                    <a:lnTo>
                      <a:pt x="2689860" y="318770"/>
                    </a:lnTo>
                    <a:lnTo>
                      <a:pt x="2679700" y="419100"/>
                    </a:lnTo>
                    <a:cubicBezTo>
                      <a:pt x="2679700" y="419100"/>
                      <a:pt x="1929130" y="454660"/>
                      <a:pt x="1791970" y="471170"/>
                    </a:cubicBezTo>
                    <a:cubicBezTo>
                      <a:pt x="1654810" y="487680"/>
                      <a:pt x="1450340" y="486410"/>
                      <a:pt x="1450340" y="486410"/>
                    </a:cubicBezTo>
                    <a:cubicBezTo>
                      <a:pt x="1450340" y="486410"/>
                      <a:pt x="1442720" y="365760"/>
                      <a:pt x="1455420" y="322580"/>
                    </a:cubicBezTo>
                    <a:cubicBezTo>
                      <a:pt x="1465580" y="288290"/>
                      <a:pt x="1469390" y="251460"/>
                      <a:pt x="1464310" y="214630"/>
                    </a:cubicBezTo>
                    <a:cubicBezTo>
                      <a:pt x="1464310" y="186690"/>
                      <a:pt x="1490980" y="106680"/>
                      <a:pt x="1490980" y="106680"/>
                    </a:cubicBezTo>
                    <a:close/>
                  </a:path>
                </a:pathLst>
              </a:custGeom>
              <a:solidFill>
                <a:srgbClr val="075579"/>
              </a:solidFill>
            </p:spPr>
          </p:sp>
        </p:grpSp>
        <p:sp>
          <p:nvSpPr>
            <p:cNvPr id="35" name="TextBox 35"/>
            <p:cNvSpPr txBox="1"/>
            <p:nvPr/>
          </p:nvSpPr>
          <p:spPr>
            <a:xfrm>
              <a:off x="344995" y="823366"/>
              <a:ext cx="1611612" cy="830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sz="2199">
                  <a:solidFill>
                    <a:srgbClr val="000000"/>
                  </a:solidFill>
                  <a:latin typeface="HK Grotesk"/>
                </a:rPr>
                <a:t>Revue de la portée 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-271432">
            <a:off x="10816459" y="7843352"/>
            <a:ext cx="1726202" cy="1677115"/>
            <a:chOff x="0" y="0"/>
            <a:chExt cx="2301602" cy="2236154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2301602" cy="2236154"/>
              <a:chOff x="0" y="0"/>
              <a:chExt cx="3180080" cy="308965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218440"/>
                <a:ext cx="3178810" cy="2871210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871210">
                    <a:moveTo>
                      <a:pt x="0" y="16510"/>
                    </a:moveTo>
                    <a:cubicBezTo>
                      <a:pt x="0" y="16510"/>
                      <a:pt x="2540" y="345440"/>
                      <a:pt x="2540" y="742961"/>
                    </a:cubicBezTo>
                    <a:cubicBezTo>
                      <a:pt x="2540" y="1109943"/>
                      <a:pt x="7620" y="1690111"/>
                      <a:pt x="7620" y="1950461"/>
                    </a:cubicBezTo>
                    <a:cubicBezTo>
                      <a:pt x="7620" y="2144770"/>
                      <a:pt x="16510" y="2543551"/>
                      <a:pt x="21590" y="2735320"/>
                    </a:cubicBezTo>
                    <a:lnTo>
                      <a:pt x="130810" y="2849620"/>
                    </a:lnTo>
                    <a:cubicBezTo>
                      <a:pt x="275590" y="2857240"/>
                      <a:pt x="543560" y="2871210"/>
                      <a:pt x="793750" y="2871210"/>
                    </a:cubicBezTo>
                    <a:lnTo>
                      <a:pt x="3178810" y="2871210"/>
                    </a:lnTo>
                    <a:lnTo>
                      <a:pt x="3178810" y="692815"/>
                    </a:lnTo>
                    <a:cubicBezTo>
                      <a:pt x="3178810" y="323850"/>
                      <a:pt x="3169920" y="46990"/>
                      <a:pt x="3169920" y="46990"/>
                    </a:cubicBezTo>
                    <a:cubicBezTo>
                      <a:pt x="3014980" y="26670"/>
                      <a:pt x="2858770" y="16510"/>
                      <a:pt x="2701290" y="17780"/>
                    </a:cubicBezTo>
                    <a:cubicBezTo>
                      <a:pt x="2428240" y="17780"/>
                      <a:pt x="944880" y="22860"/>
                      <a:pt x="694690" y="13970"/>
                    </a:cubicBezTo>
                    <a:cubicBezTo>
                      <a:pt x="360680" y="0"/>
                      <a:pt x="0" y="16510"/>
                      <a:pt x="0" y="16510"/>
                    </a:cubicBezTo>
                    <a:close/>
                  </a:path>
                </a:pathLst>
              </a:custGeom>
              <a:solidFill>
                <a:srgbClr val="41C1BA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21590" y="0"/>
                <a:ext cx="2689860" cy="3069330"/>
              </a:xfrm>
              <a:custGeom>
                <a:avLst/>
                <a:gdLst/>
                <a:ahLst/>
                <a:cxnLst/>
                <a:rect l="l" t="t" r="r" b="b"/>
                <a:pathLst>
                  <a:path w="2689860" h="3069330">
                    <a:moveTo>
                      <a:pt x="0" y="2955030"/>
                    </a:moveTo>
                    <a:lnTo>
                      <a:pt x="109220" y="3069330"/>
                    </a:lnTo>
                    <a:lnTo>
                      <a:pt x="123190" y="2935980"/>
                    </a:lnTo>
                    <a:lnTo>
                      <a:pt x="0" y="2955030"/>
                    </a:lnTo>
                    <a:close/>
                    <a:moveTo>
                      <a:pt x="1490980" y="106680"/>
                    </a:moveTo>
                    <a:cubicBezTo>
                      <a:pt x="1490980" y="106680"/>
                      <a:pt x="1908810" y="64770"/>
                      <a:pt x="2045970" y="55880"/>
                    </a:cubicBezTo>
                    <a:cubicBezTo>
                      <a:pt x="2183130" y="46990"/>
                      <a:pt x="2663190" y="0"/>
                      <a:pt x="2663190" y="0"/>
                    </a:cubicBezTo>
                    <a:cubicBezTo>
                      <a:pt x="2656840" y="41910"/>
                      <a:pt x="2655570" y="86360"/>
                      <a:pt x="2660650" y="128270"/>
                    </a:cubicBezTo>
                    <a:cubicBezTo>
                      <a:pt x="2667000" y="167640"/>
                      <a:pt x="2669540" y="208280"/>
                      <a:pt x="2668270" y="248920"/>
                    </a:cubicBezTo>
                    <a:lnTo>
                      <a:pt x="2689860" y="318770"/>
                    </a:lnTo>
                    <a:lnTo>
                      <a:pt x="2679700" y="419100"/>
                    </a:lnTo>
                    <a:cubicBezTo>
                      <a:pt x="2679700" y="419100"/>
                      <a:pt x="1929130" y="454660"/>
                      <a:pt x="1791970" y="471170"/>
                    </a:cubicBezTo>
                    <a:cubicBezTo>
                      <a:pt x="1654810" y="487680"/>
                      <a:pt x="1450340" y="486410"/>
                      <a:pt x="1450340" y="486410"/>
                    </a:cubicBezTo>
                    <a:cubicBezTo>
                      <a:pt x="1450340" y="486410"/>
                      <a:pt x="1442720" y="365760"/>
                      <a:pt x="1455420" y="322580"/>
                    </a:cubicBezTo>
                    <a:cubicBezTo>
                      <a:pt x="1465580" y="288290"/>
                      <a:pt x="1469390" y="251460"/>
                      <a:pt x="1464310" y="214630"/>
                    </a:cubicBezTo>
                    <a:cubicBezTo>
                      <a:pt x="1464310" y="186690"/>
                      <a:pt x="1490980" y="106680"/>
                      <a:pt x="1490980" y="106680"/>
                    </a:cubicBezTo>
                    <a:close/>
                  </a:path>
                </a:pathLst>
              </a:custGeom>
              <a:solidFill>
                <a:srgbClr val="075579"/>
              </a:solidFill>
            </p:spPr>
          </p:sp>
        </p:grpSp>
        <p:sp>
          <p:nvSpPr>
            <p:cNvPr id="40" name="TextBox 40"/>
            <p:cNvSpPr txBox="1"/>
            <p:nvPr/>
          </p:nvSpPr>
          <p:spPr>
            <a:xfrm>
              <a:off x="344995" y="823366"/>
              <a:ext cx="1611612" cy="830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sz="2199">
                  <a:solidFill>
                    <a:srgbClr val="000000"/>
                  </a:solidFill>
                  <a:latin typeface="HK Grotesk"/>
                </a:rPr>
                <a:t>Étude de la portée 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 rot="-271432">
            <a:off x="2212740" y="4521865"/>
            <a:ext cx="1726202" cy="1677115"/>
            <a:chOff x="0" y="0"/>
            <a:chExt cx="2301602" cy="2236154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2301602" cy="2236154"/>
              <a:chOff x="0" y="0"/>
              <a:chExt cx="3180080" cy="3089651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218440"/>
                <a:ext cx="3178810" cy="2871210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871210">
                    <a:moveTo>
                      <a:pt x="0" y="16510"/>
                    </a:moveTo>
                    <a:cubicBezTo>
                      <a:pt x="0" y="16510"/>
                      <a:pt x="2540" y="345440"/>
                      <a:pt x="2540" y="742961"/>
                    </a:cubicBezTo>
                    <a:cubicBezTo>
                      <a:pt x="2540" y="1109943"/>
                      <a:pt x="7620" y="1690111"/>
                      <a:pt x="7620" y="1950461"/>
                    </a:cubicBezTo>
                    <a:cubicBezTo>
                      <a:pt x="7620" y="2144770"/>
                      <a:pt x="16510" y="2543551"/>
                      <a:pt x="21590" y="2735320"/>
                    </a:cubicBezTo>
                    <a:lnTo>
                      <a:pt x="130810" y="2849620"/>
                    </a:lnTo>
                    <a:cubicBezTo>
                      <a:pt x="275590" y="2857240"/>
                      <a:pt x="543560" y="2871210"/>
                      <a:pt x="793750" y="2871210"/>
                    </a:cubicBezTo>
                    <a:lnTo>
                      <a:pt x="3178810" y="2871210"/>
                    </a:lnTo>
                    <a:lnTo>
                      <a:pt x="3178810" y="692815"/>
                    </a:lnTo>
                    <a:cubicBezTo>
                      <a:pt x="3178810" y="323850"/>
                      <a:pt x="3169920" y="46990"/>
                      <a:pt x="3169920" y="46990"/>
                    </a:cubicBezTo>
                    <a:cubicBezTo>
                      <a:pt x="3014980" y="26670"/>
                      <a:pt x="2858770" y="16510"/>
                      <a:pt x="2701290" y="17780"/>
                    </a:cubicBezTo>
                    <a:cubicBezTo>
                      <a:pt x="2428240" y="17780"/>
                      <a:pt x="944880" y="22860"/>
                      <a:pt x="694690" y="13970"/>
                    </a:cubicBezTo>
                    <a:cubicBezTo>
                      <a:pt x="360680" y="0"/>
                      <a:pt x="0" y="16510"/>
                      <a:pt x="0" y="16510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44" name="Freeform 44"/>
              <p:cNvSpPr/>
              <p:nvPr/>
            </p:nvSpPr>
            <p:spPr>
              <a:xfrm>
                <a:off x="21590" y="0"/>
                <a:ext cx="2689860" cy="3069330"/>
              </a:xfrm>
              <a:custGeom>
                <a:avLst/>
                <a:gdLst/>
                <a:ahLst/>
                <a:cxnLst/>
                <a:rect l="l" t="t" r="r" b="b"/>
                <a:pathLst>
                  <a:path w="2689860" h="3069330">
                    <a:moveTo>
                      <a:pt x="0" y="2955030"/>
                    </a:moveTo>
                    <a:lnTo>
                      <a:pt x="109220" y="3069330"/>
                    </a:lnTo>
                    <a:lnTo>
                      <a:pt x="123190" y="2935980"/>
                    </a:lnTo>
                    <a:lnTo>
                      <a:pt x="0" y="2955030"/>
                    </a:lnTo>
                    <a:close/>
                    <a:moveTo>
                      <a:pt x="1490980" y="106680"/>
                    </a:moveTo>
                    <a:cubicBezTo>
                      <a:pt x="1490980" y="106680"/>
                      <a:pt x="1908810" y="64770"/>
                      <a:pt x="2045970" y="55880"/>
                    </a:cubicBezTo>
                    <a:cubicBezTo>
                      <a:pt x="2183130" y="46990"/>
                      <a:pt x="2663190" y="0"/>
                      <a:pt x="2663190" y="0"/>
                    </a:cubicBezTo>
                    <a:cubicBezTo>
                      <a:pt x="2656840" y="41910"/>
                      <a:pt x="2655570" y="86360"/>
                      <a:pt x="2660650" y="128270"/>
                    </a:cubicBezTo>
                    <a:cubicBezTo>
                      <a:pt x="2667000" y="167640"/>
                      <a:pt x="2669540" y="208280"/>
                      <a:pt x="2668270" y="248920"/>
                    </a:cubicBezTo>
                    <a:lnTo>
                      <a:pt x="2689860" y="318770"/>
                    </a:lnTo>
                    <a:lnTo>
                      <a:pt x="2679700" y="419100"/>
                    </a:lnTo>
                    <a:cubicBezTo>
                      <a:pt x="2679700" y="419100"/>
                      <a:pt x="1929130" y="454660"/>
                      <a:pt x="1791970" y="471170"/>
                    </a:cubicBezTo>
                    <a:cubicBezTo>
                      <a:pt x="1654810" y="487680"/>
                      <a:pt x="1450340" y="486410"/>
                      <a:pt x="1450340" y="486410"/>
                    </a:cubicBezTo>
                    <a:cubicBezTo>
                      <a:pt x="1450340" y="486410"/>
                      <a:pt x="1442720" y="365760"/>
                      <a:pt x="1455420" y="322580"/>
                    </a:cubicBezTo>
                    <a:cubicBezTo>
                      <a:pt x="1465580" y="288290"/>
                      <a:pt x="1469390" y="251460"/>
                      <a:pt x="1464310" y="214630"/>
                    </a:cubicBezTo>
                    <a:cubicBezTo>
                      <a:pt x="1464310" y="186690"/>
                      <a:pt x="1490980" y="106680"/>
                      <a:pt x="1490980" y="106680"/>
                    </a:cubicBezTo>
                    <a:close/>
                  </a:path>
                </a:pathLst>
              </a:custGeom>
              <a:solidFill>
                <a:srgbClr val="075579"/>
              </a:solidFill>
            </p:spPr>
          </p:sp>
        </p:grpSp>
        <p:sp>
          <p:nvSpPr>
            <p:cNvPr id="45" name="TextBox 45"/>
            <p:cNvSpPr txBox="1"/>
            <p:nvPr/>
          </p:nvSpPr>
          <p:spPr>
            <a:xfrm>
              <a:off x="344995" y="823366"/>
              <a:ext cx="1611612" cy="830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sz="2199">
                  <a:solidFill>
                    <a:srgbClr val="000000"/>
                  </a:solidFill>
                  <a:latin typeface="HK Grotesk"/>
                </a:rPr>
                <a:t>Scoping study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 rot="-271432">
            <a:off x="7264726" y="8106169"/>
            <a:ext cx="1726202" cy="1677115"/>
            <a:chOff x="0" y="0"/>
            <a:chExt cx="2301602" cy="2236154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2301602" cy="2236154"/>
              <a:chOff x="0" y="0"/>
              <a:chExt cx="3180080" cy="3089651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218440"/>
                <a:ext cx="3178810" cy="2871210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871210">
                    <a:moveTo>
                      <a:pt x="0" y="16510"/>
                    </a:moveTo>
                    <a:cubicBezTo>
                      <a:pt x="0" y="16510"/>
                      <a:pt x="2540" y="345440"/>
                      <a:pt x="2540" y="742961"/>
                    </a:cubicBezTo>
                    <a:cubicBezTo>
                      <a:pt x="2540" y="1109943"/>
                      <a:pt x="7620" y="1690111"/>
                      <a:pt x="7620" y="1950461"/>
                    </a:cubicBezTo>
                    <a:cubicBezTo>
                      <a:pt x="7620" y="2144770"/>
                      <a:pt x="16510" y="2543551"/>
                      <a:pt x="21590" y="2735320"/>
                    </a:cubicBezTo>
                    <a:lnTo>
                      <a:pt x="130810" y="2849620"/>
                    </a:lnTo>
                    <a:cubicBezTo>
                      <a:pt x="275590" y="2857240"/>
                      <a:pt x="543560" y="2871210"/>
                      <a:pt x="793750" y="2871210"/>
                    </a:cubicBezTo>
                    <a:lnTo>
                      <a:pt x="3178810" y="2871210"/>
                    </a:lnTo>
                    <a:lnTo>
                      <a:pt x="3178810" y="692815"/>
                    </a:lnTo>
                    <a:cubicBezTo>
                      <a:pt x="3178810" y="323850"/>
                      <a:pt x="3169920" y="46990"/>
                      <a:pt x="3169920" y="46990"/>
                    </a:cubicBezTo>
                    <a:cubicBezTo>
                      <a:pt x="3014980" y="26670"/>
                      <a:pt x="2858770" y="16510"/>
                      <a:pt x="2701290" y="17780"/>
                    </a:cubicBezTo>
                    <a:cubicBezTo>
                      <a:pt x="2428240" y="17780"/>
                      <a:pt x="944880" y="22860"/>
                      <a:pt x="694690" y="13970"/>
                    </a:cubicBezTo>
                    <a:cubicBezTo>
                      <a:pt x="360680" y="0"/>
                      <a:pt x="0" y="16510"/>
                      <a:pt x="0" y="16510"/>
                    </a:cubicBezTo>
                    <a:close/>
                  </a:path>
                </a:pathLst>
              </a:custGeom>
              <a:solidFill>
                <a:srgbClr val="5AEBBB"/>
              </a:solidFill>
            </p:spPr>
          </p:sp>
          <p:sp>
            <p:nvSpPr>
              <p:cNvPr id="49" name="Freeform 49"/>
              <p:cNvSpPr/>
              <p:nvPr/>
            </p:nvSpPr>
            <p:spPr>
              <a:xfrm>
                <a:off x="21590" y="0"/>
                <a:ext cx="2689860" cy="3069330"/>
              </a:xfrm>
              <a:custGeom>
                <a:avLst/>
                <a:gdLst/>
                <a:ahLst/>
                <a:cxnLst/>
                <a:rect l="l" t="t" r="r" b="b"/>
                <a:pathLst>
                  <a:path w="2689860" h="3069330">
                    <a:moveTo>
                      <a:pt x="0" y="2955030"/>
                    </a:moveTo>
                    <a:lnTo>
                      <a:pt x="109220" y="3069330"/>
                    </a:lnTo>
                    <a:lnTo>
                      <a:pt x="123190" y="2935980"/>
                    </a:lnTo>
                    <a:lnTo>
                      <a:pt x="0" y="2955030"/>
                    </a:lnTo>
                    <a:close/>
                    <a:moveTo>
                      <a:pt x="1490980" y="106680"/>
                    </a:moveTo>
                    <a:cubicBezTo>
                      <a:pt x="1490980" y="106680"/>
                      <a:pt x="1908810" y="64770"/>
                      <a:pt x="2045970" y="55880"/>
                    </a:cubicBezTo>
                    <a:cubicBezTo>
                      <a:pt x="2183130" y="46990"/>
                      <a:pt x="2663190" y="0"/>
                      <a:pt x="2663190" y="0"/>
                    </a:cubicBezTo>
                    <a:cubicBezTo>
                      <a:pt x="2656840" y="41910"/>
                      <a:pt x="2655570" y="86360"/>
                      <a:pt x="2660650" y="128270"/>
                    </a:cubicBezTo>
                    <a:cubicBezTo>
                      <a:pt x="2667000" y="167640"/>
                      <a:pt x="2669540" y="208280"/>
                      <a:pt x="2668270" y="248920"/>
                    </a:cubicBezTo>
                    <a:lnTo>
                      <a:pt x="2689860" y="318770"/>
                    </a:lnTo>
                    <a:lnTo>
                      <a:pt x="2679700" y="419100"/>
                    </a:lnTo>
                    <a:cubicBezTo>
                      <a:pt x="2679700" y="419100"/>
                      <a:pt x="1929130" y="454660"/>
                      <a:pt x="1791970" y="471170"/>
                    </a:cubicBezTo>
                    <a:cubicBezTo>
                      <a:pt x="1654810" y="487680"/>
                      <a:pt x="1450340" y="486410"/>
                      <a:pt x="1450340" y="486410"/>
                    </a:cubicBezTo>
                    <a:cubicBezTo>
                      <a:pt x="1450340" y="486410"/>
                      <a:pt x="1442720" y="365760"/>
                      <a:pt x="1455420" y="322580"/>
                    </a:cubicBezTo>
                    <a:cubicBezTo>
                      <a:pt x="1465580" y="288290"/>
                      <a:pt x="1469390" y="251460"/>
                      <a:pt x="1464310" y="214630"/>
                    </a:cubicBezTo>
                    <a:cubicBezTo>
                      <a:pt x="1464310" y="186690"/>
                      <a:pt x="1490980" y="106680"/>
                      <a:pt x="1490980" y="106680"/>
                    </a:cubicBezTo>
                    <a:close/>
                  </a:path>
                </a:pathLst>
              </a:custGeom>
              <a:solidFill>
                <a:srgbClr val="075579"/>
              </a:solidFill>
            </p:spPr>
          </p:sp>
        </p:grpSp>
        <p:sp>
          <p:nvSpPr>
            <p:cNvPr id="50" name="TextBox 50"/>
            <p:cNvSpPr txBox="1"/>
            <p:nvPr/>
          </p:nvSpPr>
          <p:spPr>
            <a:xfrm>
              <a:off x="344995" y="823366"/>
              <a:ext cx="1611612" cy="830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sz="2199">
                  <a:solidFill>
                    <a:srgbClr val="000000"/>
                  </a:solidFill>
                  <a:latin typeface="HK Grotesk"/>
                </a:rPr>
                <a:t>Étude de cadrage 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0719" y="3525954"/>
            <a:ext cx="2638974" cy="4845791"/>
          </a:xfrm>
          <a:prstGeom prst="rect">
            <a:avLst/>
          </a:prstGeom>
          <a:solidFill>
            <a:srgbClr val="5AEBBB"/>
          </a:solidFill>
        </p:spPr>
      </p:sp>
      <p:sp>
        <p:nvSpPr>
          <p:cNvPr id="3" name="AutoShape 3"/>
          <p:cNvSpPr/>
          <p:nvPr/>
        </p:nvSpPr>
        <p:spPr>
          <a:xfrm>
            <a:off x="11739297" y="3525954"/>
            <a:ext cx="2638974" cy="4845791"/>
          </a:xfrm>
          <a:prstGeom prst="rect">
            <a:avLst/>
          </a:prstGeom>
          <a:solidFill>
            <a:srgbClr val="E06666"/>
          </a:solidFill>
        </p:spPr>
      </p:sp>
      <p:sp>
        <p:nvSpPr>
          <p:cNvPr id="4" name="AutoShape 4"/>
          <p:cNvSpPr/>
          <p:nvPr/>
        </p:nvSpPr>
        <p:spPr>
          <a:xfrm>
            <a:off x="9047152" y="3525954"/>
            <a:ext cx="2638974" cy="4845791"/>
          </a:xfrm>
          <a:prstGeom prst="rect">
            <a:avLst/>
          </a:prstGeom>
          <a:solidFill>
            <a:srgbClr val="4FB8EE"/>
          </a:solidFill>
        </p:spPr>
      </p:sp>
      <p:sp>
        <p:nvSpPr>
          <p:cNvPr id="5" name="AutoShape 5"/>
          <p:cNvSpPr/>
          <p:nvPr/>
        </p:nvSpPr>
        <p:spPr>
          <a:xfrm>
            <a:off x="6355008" y="3525954"/>
            <a:ext cx="2638974" cy="4845791"/>
          </a:xfrm>
          <a:prstGeom prst="rect">
            <a:avLst/>
          </a:prstGeom>
          <a:solidFill>
            <a:srgbClr val="41C1BA"/>
          </a:solidFill>
        </p:spPr>
      </p:sp>
      <p:sp>
        <p:nvSpPr>
          <p:cNvPr id="6" name="AutoShape 6"/>
          <p:cNvSpPr/>
          <p:nvPr/>
        </p:nvSpPr>
        <p:spPr>
          <a:xfrm>
            <a:off x="3662863" y="3525954"/>
            <a:ext cx="2638974" cy="4845791"/>
          </a:xfrm>
          <a:prstGeom prst="rect">
            <a:avLst/>
          </a:prstGeom>
          <a:solidFill>
            <a:srgbClr val="62DDD6"/>
          </a:solidFill>
        </p:spPr>
      </p:sp>
      <p:sp>
        <p:nvSpPr>
          <p:cNvPr id="7" name="AutoShape 7"/>
          <p:cNvSpPr/>
          <p:nvPr/>
        </p:nvSpPr>
        <p:spPr>
          <a:xfrm>
            <a:off x="970719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8" name="Group 8"/>
          <p:cNvGrpSpPr/>
          <p:nvPr/>
        </p:nvGrpSpPr>
        <p:grpSpPr>
          <a:xfrm rot="-2700000">
            <a:off x="2084215" y="4766986"/>
            <a:ext cx="411982" cy="411323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EBBB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3662863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1" name="Group 11"/>
          <p:cNvGrpSpPr/>
          <p:nvPr/>
        </p:nvGrpSpPr>
        <p:grpSpPr>
          <a:xfrm rot="-2700000">
            <a:off x="4776359" y="4766986"/>
            <a:ext cx="411982" cy="41132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DDD6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6355008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4" name="Group 14"/>
          <p:cNvGrpSpPr/>
          <p:nvPr/>
        </p:nvGrpSpPr>
        <p:grpSpPr>
          <a:xfrm rot="-2700000">
            <a:off x="7468504" y="4766986"/>
            <a:ext cx="411982" cy="411323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C1BA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9047152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7" name="Group 17"/>
          <p:cNvGrpSpPr/>
          <p:nvPr/>
        </p:nvGrpSpPr>
        <p:grpSpPr>
          <a:xfrm rot="-2700000">
            <a:off x="10160648" y="4766986"/>
            <a:ext cx="411982" cy="411323"/>
            <a:chOff x="0" y="0"/>
            <a:chExt cx="6350000" cy="6339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8EE"/>
            </a:solidFill>
          </p:spPr>
        </p:sp>
      </p:grpSp>
      <p:sp>
        <p:nvSpPr>
          <p:cNvPr id="19" name="AutoShape 19"/>
          <p:cNvSpPr/>
          <p:nvPr/>
        </p:nvSpPr>
        <p:spPr>
          <a:xfrm>
            <a:off x="11739297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20" name="Group 20"/>
          <p:cNvGrpSpPr/>
          <p:nvPr/>
        </p:nvGrpSpPr>
        <p:grpSpPr>
          <a:xfrm rot="-2700000">
            <a:off x="12852793" y="4766986"/>
            <a:ext cx="411982" cy="41132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6666"/>
            </a:solidFill>
          </p:spPr>
        </p:sp>
      </p:grpSp>
      <p:sp>
        <p:nvSpPr>
          <p:cNvPr id="22" name="Freeform 22"/>
          <p:cNvSpPr/>
          <p:nvPr/>
        </p:nvSpPr>
        <p:spPr>
          <a:xfrm rot="-2392551">
            <a:off x="683456" y="3575375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234602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PRÉFACE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9411" y="5616155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Bienvenue dans la boîte à outils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26747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91124" y="5641546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Introduction à l’examen de la portée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18891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11036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84220" y="5641546"/>
            <a:ext cx="2364837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Implémentation de l’examen de la portée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06617" y="5641546"/>
            <a:ext cx="2508312" cy="76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Liste de toutes les ressources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3938955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7F7F7"/>
                </a:solidFill>
                <a:latin typeface="Poppins Semi-Bold"/>
              </a:rPr>
              <a:t>Organisation de la boîte à outils</a:t>
            </a:r>
          </a:p>
        </p:txBody>
      </p:sp>
      <p:sp>
        <p:nvSpPr>
          <p:cNvPr id="34" name="AutoShape 34"/>
          <p:cNvSpPr/>
          <p:nvPr/>
        </p:nvSpPr>
        <p:spPr>
          <a:xfrm>
            <a:off x="14435420" y="3525954"/>
            <a:ext cx="2638974" cy="4845791"/>
          </a:xfrm>
          <a:prstGeom prst="rect">
            <a:avLst/>
          </a:prstGeom>
          <a:solidFill>
            <a:srgbClr val="3D73D6"/>
          </a:solidFill>
        </p:spPr>
      </p:sp>
      <p:sp>
        <p:nvSpPr>
          <p:cNvPr id="35" name="AutoShape 35"/>
          <p:cNvSpPr/>
          <p:nvPr/>
        </p:nvSpPr>
        <p:spPr>
          <a:xfrm>
            <a:off x="14435420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36" name="Group 36"/>
          <p:cNvGrpSpPr/>
          <p:nvPr/>
        </p:nvGrpSpPr>
        <p:grpSpPr>
          <a:xfrm rot="-2700000">
            <a:off x="15548916" y="4766986"/>
            <a:ext cx="411982" cy="411323"/>
            <a:chOff x="0" y="0"/>
            <a:chExt cx="6350000" cy="633984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73D6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14699304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ANNEXE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500751" y="5641546"/>
            <a:ext cx="2508312" cy="153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Utilisation de la ressource éducative libre (REL)</a:t>
            </a:r>
          </a:p>
        </p:txBody>
      </p:sp>
      <p:sp>
        <p:nvSpPr>
          <p:cNvPr id="40" name="Freeform 40"/>
          <p:cNvSpPr/>
          <p:nvPr/>
        </p:nvSpPr>
        <p:spPr>
          <a:xfrm rot="-2392551">
            <a:off x="16259365" y="7995626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2005170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RÉFÉRENCES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583515" y="5641546"/>
            <a:ext cx="2206462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Protocole de l’examen de la portée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0719" y="3525954"/>
            <a:ext cx="2638974" cy="4845791"/>
          </a:xfrm>
          <a:prstGeom prst="rect">
            <a:avLst/>
          </a:prstGeom>
          <a:solidFill>
            <a:srgbClr val="5AEBBB"/>
          </a:solidFill>
        </p:spPr>
      </p:sp>
      <p:sp>
        <p:nvSpPr>
          <p:cNvPr id="3" name="AutoShape 3"/>
          <p:cNvSpPr/>
          <p:nvPr/>
        </p:nvSpPr>
        <p:spPr>
          <a:xfrm>
            <a:off x="11739297" y="3525954"/>
            <a:ext cx="2638974" cy="4845791"/>
          </a:xfrm>
          <a:prstGeom prst="rect">
            <a:avLst/>
          </a:prstGeom>
          <a:solidFill>
            <a:srgbClr val="289DD2"/>
          </a:solidFill>
        </p:spPr>
      </p:sp>
      <p:sp>
        <p:nvSpPr>
          <p:cNvPr id="4" name="AutoShape 4"/>
          <p:cNvSpPr/>
          <p:nvPr/>
        </p:nvSpPr>
        <p:spPr>
          <a:xfrm>
            <a:off x="9047152" y="3525954"/>
            <a:ext cx="2638974" cy="4845791"/>
          </a:xfrm>
          <a:prstGeom prst="rect">
            <a:avLst/>
          </a:prstGeom>
          <a:solidFill>
            <a:srgbClr val="4FB8EE"/>
          </a:solidFill>
        </p:spPr>
      </p:sp>
      <p:sp>
        <p:nvSpPr>
          <p:cNvPr id="5" name="AutoShape 5"/>
          <p:cNvSpPr/>
          <p:nvPr/>
        </p:nvSpPr>
        <p:spPr>
          <a:xfrm>
            <a:off x="6355008" y="3525954"/>
            <a:ext cx="2638974" cy="4845791"/>
          </a:xfrm>
          <a:prstGeom prst="rect">
            <a:avLst/>
          </a:prstGeom>
          <a:solidFill>
            <a:srgbClr val="41C1BA"/>
          </a:solidFill>
        </p:spPr>
      </p:sp>
      <p:sp>
        <p:nvSpPr>
          <p:cNvPr id="6" name="AutoShape 6"/>
          <p:cNvSpPr/>
          <p:nvPr/>
        </p:nvSpPr>
        <p:spPr>
          <a:xfrm>
            <a:off x="3662863" y="3525954"/>
            <a:ext cx="2638974" cy="4845791"/>
          </a:xfrm>
          <a:prstGeom prst="rect">
            <a:avLst/>
          </a:prstGeom>
          <a:solidFill>
            <a:srgbClr val="62DDD6"/>
          </a:solidFill>
        </p:spPr>
      </p:sp>
      <p:sp>
        <p:nvSpPr>
          <p:cNvPr id="7" name="AutoShape 7"/>
          <p:cNvSpPr/>
          <p:nvPr/>
        </p:nvSpPr>
        <p:spPr>
          <a:xfrm>
            <a:off x="970719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8" name="Group 8"/>
          <p:cNvGrpSpPr/>
          <p:nvPr/>
        </p:nvGrpSpPr>
        <p:grpSpPr>
          <a:xfrm rot="-2700000">
            <a:off x="2084215" y="4766986"/>
            <a:ext cx="411982" cy="411323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EBBB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3662863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1" name="Group 11"/>
          <p:cNvGrpSpPr/>
          <p:nvPr/>
        </p:nvGrpSpPr>
        <p:grpSpPr>
          <a:xfrm rot="-2700000">
            <a:off x="4776359" y="4766986"/>
            <a:ext cx="411982" cy="411323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DDD6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6355008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4" name="Group 14"/>
          <p:cNvGrpSpPr/>
          <p:nvPr/>
        </p:nvGrpSpPr>
        <p:grpSpPr>
          <a:xfrm rot="-2700000">
            <a:off x="7468504" y="4766986"/>
            <a:ext cx="411982" cy="411323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C1BA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9047152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17" name="Group 17"/>
          <p:cNvGrpSpPr/>
          <p:nvPr/>
        </p:nvGrpSpPr>
        <p:grpSpPr>
          <a:xfrm rot="-2700000">
            <a:off x="10160648" y="4766986"/>
            <a:ext cx="411982" cy="411323"/>
            <a:chOff x="0" y="0"/>
            <a:chExt cx="6350000" cy="6339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8EE"/>
            </a:solidFill>
          </p:spPr>
        </p:sp>
      </p:grpSp>
      <p:sp>
        <p:nvSpPr>
          <p:cNvPr id="19" name="AutoShape 19"/>
          <p:cNvSpPr/>
          <p:nvPr/>
        </p:nvSpPr>
        <p:spPr>
          <a:xfrm>
            <a:off x="11739297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20" name="Group 20"/>
          <p:cNvGrpSpPr/>
          <p:nvPr/>
        </p:nvGrpSpPr>
        <p:grpSpPr>
          <a:xfrm rot="-2700000">
            <a:off x="12852793" y="4766986"/>
            <a:ext cx="411982" cy="411323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9DD2"/>
            </a:solidFill>
          </p:spPr>
        </p:sp>
      </p:grpSp>
      <p:sp>
        <p:nvSpPr>
          <p:cNvPr id="22" name="Freeform 22"/>
          <p:cNvSpPr/>
          <p:nvPr/>
        </p:nvSpPr>
        <p:spPr>
          <a:xfrm rot="-2392551">
            <a:off x="683456" y="3575375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234602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PRÉFACE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99411" y="5616155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Bienvenue dans la boîte à outils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26747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91124" y="5641546"/>
            <a:ext cx="1982453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Introduction à l’examen de la portée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18891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11036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CHAPITRE 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84220" y="5641546"/>
            <a:ext cx="2364837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Implémentation de l’examen de la portée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06617" y="5641546"/>
            <a:ext cx="2508312" cy="76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Liste de toutes les ressources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3938955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7F7F7"/>
                </a:solidFill>
                <a:latin typeface="Poppins Semi-Bold"/>
              </a:rPr>
              <a:t>Organisation de la boîte à outils</a:t>
            </a:r>
          </a:p>
        </p:txBody>
      </p:sp>
      <p:sp>
        <p:nvSpPr>
          <p:cNvPr id="34" name="AutoShape 34"/>
          <p:cNvSpPr/>
          <p:nvPr/>
        </p:nvSpPr>
        <p:spPr>
          <a:xfrm>
            <a:off x="14435420" y="3525954"/>
            <a:ext cx="2638974" cy="4845791"/>
          </a:xfrm>
          <a:prstGeom prst="rect">
            <a:avLst/>
          </a:prstGeom>
          <a:solidFill>
            <a:srgbClr val="E06666"/>
          </a:solidFill>
        </p:spPr>
      </p:sp>
      <p:sp>
        <p:nvSpPr>
          <p:cNvPr id="35" name="AutoShape 35"/>
          <p:cNvSpPr/>
          <p:nvPr/>
        </p:nvSpPr>
        <p:spPr>
          <a:xfrm>
            <a:off x="14435420" y="4972648"/>
            <a:ext cx="2638974" cy="3399098"/>
          </a:xfrm>
          <a:prstGeom prst="rect">
            <a:avLst/>
          </a:prstGeom>
          <a:solidFill>
            <a:srgbClr val="F7F7F7">
              <a:alpha val="60000"/>
            </a:srgbClr>
          </a:solidFill>
        </p:spPr>
      </p:sp>
      <p:grpSp>
        <p:nvGrpSpPr>
          <p:cNvPr id="36" name="Group 36"/>
          <p:cNvGrpSpPr/>
          <p:nvPr/>
        </p:nvGrpSpPr>
        <p:grpSpPr>
          <a:xfrm rot="-2700000">
            <a:off x="15548916" y="4766986"/>
            <a:ext cx="411982" cy="411323"/>
            <a:chOff x="0" y="0"/>
            <a:chExt cx="6350000" cy="633984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6666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14699304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ANNEXE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500751" y="5641546"/>
            <a:ext cx="2508312" cy="153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Utilisation de la ressource éducative libre (REL)</a:t>
            </a:r>
          </a:p>
        </p:txBody>
      </p:sp>
      <p:sp>
        <p:nvSpPr>
          <p:cNvPr id="40" name="Freeform 40"/>
          <p:cNvSpPr/>
          <p:nvPr/>
        </p:nvSpPr>
        <p:spPr>
          <a:xfrm rot="-2392551">
            <a:off x="16259365" y="7995626"/>
            <a:ext cx="1102291" cy="362754"/>
          </a:xfrm>
          <a:custGeom>
            <a:avLst/>
            <a:gdLst/>
            <a:ahLst/>
            <a:cxnLst/>
            <a:rect l="l" t="t" r="r" b="b"/>
            <a:pathLst>
              <a:path w="1102291" h="362754">
                <a:moveTo>
                  <a:pt x="0" y="0"/>
                </a:moveTo>
                <a:lnTo>
                  <a:pt x="1102292" y="0"/>
                </a:lnTo>
                <a:lnTo>
                  <a:pt x="1102292" y="362754"/>
                </a:lnTo>
                <a:lnTo>
                  <a:pt x="0" y="362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2005170" y="3998276"/>
            <a:ext cx="2111207" cy="44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3"/>
              </a:lnSpc>
              <a:spcBef>
                <a:spcPct val="0"/>
              </a:spcBef>
            </a:pPr>
            <a:r>
              <a:rPr lang="en-US" sz="2560" spc="99">
                <a:solidFill>
                  <a:srgbClr val="000000"/>
                </a:solidFill>
                <a:latin typeface="Poppins Semi-Bold"/>
              </a:rPr>
              <a:t>RÉFÉRENCES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583515" y="5641546"/>
            <a:ext cx="2206462" cy="11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7"/>
              </a:lnSpc>
            </a:pPr>
            <a:r>
              <a:rPr lang="en-US" sz="2065" spc="103">
                <a:solidFill>
                  <a:srgbClr val="000000"/>
                </a:solidFill>
                <a:latin typeface="Poppins Medium"/>
              </a:rPr>
              <a:t>Protocole de l’examen de la portée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50722" y="1028700"/>
            <a:ext cx="8986556" cy="7765473"/>
            <a:chOff x="0" y="0"/>
            <a:chExt cx="11982075" cy="10353965"/>
          </a:xfrm>
        </p:grpSpPr>
        <p:sp>
          <p:nvSpPr>
            <p:cNvPr id="3" name="Freeform 3"/>
            <p:cNvSpPr/>
            <p:nvPr/>
          </p:nvSpPr>
          <p:spPr>
            <a:xfrm>
              <a:off x="8723628" y="4760542"/>
              <a:ext cx="3258447" cy="4937042"/>
            </a:xfrm>
            <a:custGeom>
              <a:avLst/>
              <a:gdLst/>
              <a:ahLst/>
              <a:cxnLst/>
              <a:rect l="l" t="t" r="r" b="b"/>
              <a:pathLst>
                <a:path w="3258447" h="4937042">
                  <a:moveTo>
                    <a:pt x="0" y="0"/>
                  </a:moveTo>
                  <a:lnTo>
                    <a:pt x="3258447" y="0"/>
                  </a:lnTo>
                  <a:lnTo>
                    <a:pt x="3258447" y="4937041"/>
                  </a:lnTo>
                  <a:lnTo>
                    <a:pt x="0" y="4937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707835" y="0"/>
              <a:ext cx="7613641" cy="5412606"/>
            </a:xfrm>
            <a:custGeom>
              <a:avLst/>
              <a:gdLst/>
              <a:ahLst/>
              <a:cxnLst/>
              <a:rect l="l" t="t" r="r" b="b"/>
              <a:pathLst>
                <a:path w="7613641" h="5412606">
                  <a:moveTo>
                    <a:pt x="0" y="0"/>
                  </a:moveTo>
                  <a:lnTo>
                    <a:pt x="7613641" y="0"/>
                  </a:lnTo>
                  <a:lnTo>
                    <a:pt x="7613641" y="5412606"/>
                  </a:lnTo>
                  <a:lnTo>
                    <a:pt x="0" y="5412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375056" y="3385228"/>
              <a:ext cx="4871878" cy="6906013"/>
            </a:xfrm>
            <a:custGeom>
              <a:avLst/>
              <a:gdLst/>
              <a:ahLst/>
              <a:cxnLst/>
              <a:rect l="l" t="t" r="r" b="b"/>
              <a:pathLst>
                <a:path w="4871878" h="6906013">
                  <a:moveTo>
                    <a:pt x="0" y="0"/>
                  </a:moveTo>
                  <a:lnTo>
                    <a:pt x="4871878" y="0"/>
                  </a:lnTo>
                  <a:lnTo>
                    <a:pt x="4871878" y="6906013"/>
                  </a:lnTo>
                  <a:lnTo>
                    <a:pt x="0" y="690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447952"/>
              <a:ext cx="4375056" cy="6906013"/>
            </a:xfrm>
            <a:custGeom>
              <a:avLst/>
              <a:gdLst/>
              <a:ahLst/>
              <a:cxnLst/>
              <a:rect l="l" t="t" r="r" b="b"/>
              <a:pathLst>
                <a:path w="4375056" h="6906013">
                  <a:moveTo>
                    <a:pt x="0" y="0"/>
                  </a:moveTo>
                  <a:lnTo>
                    <a:pt x="4375056" y="0"/>
                  </a:lnTo>
                  <a:lnTo>
                    <a:pt x="4375056" y="6906013"/>
                  </a:lnTo>
                  <a:lnTo>
                    <a:pt x="0" y="690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b="-5485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084717" y="478836"/>
              <a:ext cx="2726278" cy="2726278"/>
            </a:xfrm>
            <a:custGeom>
              <a:avLst/>
              <a:gdLst/>
              <a:ahLst/>
              <a:cxnLst/>
              <a:rect l="l" t="t" r="r" b="b"/>
              <a:pathLst>
                <a:path w="2726278" h="2726278">
                  <a:moveTo>
                    <a:pt x="0" y="0"/>
                  </a:moveTo>
                  <a:lnTo>
                    <a:pt x="2726278" y="0"/>
                  </a:lnTo>
                  <a:lnTo>
                    <a:pt x="2726278" y="2726278"/>
                  </a:lnTo>
                  <a:lnTo>
                    <a:pt x="0" y="2726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128623" y="448109"/>
              <a:ext cx="2704035" cy="2704035"/>
            </a:xfrm>
            <a:custGeom>
              <a:avLst/>
              <a:gdLst/>
              <a:ahLst/>
              <a:cxnLst/>
              <a:rect l="l" t="t" r="r" b="b"/>
              <a:pathLst>
                <a:path w="2704035" h="2704035">
                  <a:moveTo>
                    <a:pt x="0" y="0"/>
                  </a:moveTo>
                  <a:lnTo>
                    <a:pt x="2704035" y="0"/>
                  </a:lnTo>
                  <a:lnTo>
                    <a:pt x="2704035" y="2704034"/>
                  </a:lnTo>
                  <a:lnTo>
                    <a:pt x="0" y="2704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1050"/>
            <a:ext cx="4747800" cy="123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Responsables du contenu et de la conception de la vidéo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179059" y="781050"/>
            <a:ext cx="11080200" cy="386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Shalini Lal, professeure agrégée à l’École de réadaptation de l’Université de Montréal</a:t>
            </a:r>
          </a:p>
          <a:p>
            <a:pPr algn="just">
              <a:lnSpc>
                <a:spcPts val="811"/>
              </a:lnSpc>
            </a:pPr>
            <a:endParaRPr lang="en-US" sz="2900">
              <a:solidFill>
                <a:srgbClr val="FFFFFF"/>
              </a:solidFill>
              <a:latin typeface="Arial"/>
            </a:endParaRPr>
          </a:p>
          <a:p>
            <a:pPr algn="just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Tania Sabatino, étudiante à la maîtrise en sciences de la réadaptation et auxiliaire de recherche</a:t>
            </a:r>
          </a:p>
          <a:p>
            <a:pPr algn="just">
              <a:lnSpc>
                <a:spcPts val="810"/>
              </a:lnSpc>
            </a:pPr>
            <a:endParaRPr lang="en-US" sz="2900">
              <a:solidFill>
                <a:srgbClr val="FFFFFF"/>
              </a:solidFill>
              <a:latin typeface="Arial"/>
            </a:endParaRPr>
          </a:p>
          <a:p>
            <a:pPr algn="just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Sarra Jazi, étudiante en 3e année en ergothérapie et assistante de recherche, Université de Montréal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785017" y="9110633"/>
            <a:ext cx="2715431" cy="600134"/>
            <a:chOff x="0" y="0"/>
            <a:chExt cx="3620575" cy="8001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0516" cy="800227"/>
            </a:xfrm>
            <a:custGeom>
              <a:avLst/>
              <a:gdLst/>
              <a:ahLst/>
              <a:cxnLst/>
              <a:rect l="l" t="t" r="r" b="b"/>
              <a:pathLst>
                <a:path w="3620516" h="800227">
                  <a:moveTo>
                    <a:pt x="0" y="0"/>
                  </a:moveTo>
                  <a:lnTo>
                    <a:pt x="3620516" y="0"/>
                  </a:lnTo>
                  <a:lnTo>
                    <a:pt x="3620516" y="800227"/>
                  </a:lnTo>
                  <a:lnTo>
                    <a:pt x="0" y="80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431" r="-180433" b="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178549" y="6474940"/>
            <a:ext cx="15930902" cy="2783360"/>
            <a:chOff x="0" y="0"/>
            <a:chExt cx="21241203" cy="3711147"/>
          </a:xfrm>
        </p:grpSpPr>
        <p:grpSp>
          <p:nvGrpSpPr>
            <p:cNvPr id="7" name="Group 7"/>
            <p:cNvGrpSpPr/>
            <p:nvPr/>
          </p:nvGrpSpPr>
          <p:grpSpPr>
            <a:xfrm>
              <a:off x="1525793" y="2685219"/>
              <a:ext cx="2724249" cy="953149"/>
              <a:chOff x="0" y="0"/>
              <a:chExt cx="2724249" cy="95314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24277" cy="953135"/>
              </a:xfrm>
              <a:custGeom>
                <a:avLst/>
                <a:gdLst/>
                <a:ahLst/>
                <a:cxnLst/>
                <a:rect l="l" t="t" r="r" b="b"/>
                <a:pathLst>
                  <a:path w="2724277" h="953135">
                    <a:moveTo>
                      <a:pt x="0" y="0"/>
                    </a:moveTo>
                    <a:lnTo>
                      <a:pt x="2724277" y="0"/>
                    </a:lnTo>
                    <a:lnTo>
                      <a:pt x="2724277" y="953135"/>
                    </a:lnTo>
                    <a:lnTo>
                      <a:pt x="0" y="9531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7" r="-6" b="-1"/>
                </a:stretch>
              </a:blip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4679873" y="2484672"/>
              <a:ext cx="15323400" cy="122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96"/>
                </a:lnSpc>
              </a:pPr>
              <a:r>
                <a:rPr lang="en-US" sz="2200">
                  <a:solidFill>
                    <a:srgbClr val="FFFFFF"/>
                  </a:solidFill>
                  <a:latin typeface="Arial"/>
                </a:rPr>
                <a:t>Cette œuvre est une ressource éducative libre diffusée sur licence CC BY-NC-SA 4.0 (Attribution-NonCommercial-ShareAlike 4.0 International).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4157623" y="0"/>
              <a:ext cx="4651321" cy="2325660"/>
              <a:chOff x="0" y="0"/>
              <a:chExt cx="4651321" cy="232566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651375" cy="2325624"/>
              </a:xfrm>
              <a:custGeom>
                <a:avLst/>
                <a:gdLst/>
                <a:ahLst/>
                <a:cxnLst/>
                <a:rect l="l" t="t" r="r" b="b"/>
                <a:pathLst>
                  <a:path w="4651375" h="2325624">
                    <a:moveTo>
                      <a:pt x="0" y="0"/>
                    </a:moveTo>
                    <a:lnTo>
                      <a:pt x="4651375" y="0"/>
                    </a:lnTo>
                    <a:lnTo>
                      <a:pt x="4651375" y="2325624"/>
                    </a:lnTo>
                    <a:lnTo>
                      <a:pt x="0" y="23256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1" b="-1"/>
                </a:stretch>
              </a:blip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3204561" y="620516"/>
              <a:ext cx="3681425" cy="1288833"/>
              <a:chOff x="0" y="0"/>
              <a:chExt cx="3681425" cy="12888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681476" cy="1288796"/>
              </a:xfrm>
              <a:custGeom>
                <a:avLst/>
                <a:gdLst/>
                <a:ahLst/>
                <a:cxnLst/>
                <a:rect l="l" t="t" r="r" b="b"/>
                <a:pathLst>
                  <a:path w="3681476" h="1288796">
                    <a:moveTo>
                      <a:pt x="0" y="0"/>
                    </a:moveTo>
                    <a:lnTo>
                      <a:pt x="3681476" y="0"/>
                    </a:lnTo>
                    <a:lnTo>
                      <a:pt x="3681476" y="1288796"/>
                    </a:lnTo>
                    <a:lnTo>
                      <a:pt x="0" y="12887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02" r="1" b="-105"/>
                </a:stretch>
              </a:blip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17647987" y="508080"/>
              <a:ext cx="1513705" cy="1513705"/>
              <a:chOff x="0" y="0"/>
              <a:chExt cx="1513705" cy="151370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513713" cy="1513713"/>
              </a:xfrm>
              <a:custGeom>
                <a:avLst/>
                <a:gdLst/>
                <a:ahLst/>
                <a:cxnLst/>
                <a:rect l="l" t="t" r="r" b="b"/>
                <a:pathLst>
                  <a:path w="1513713" h="1513713">
                    <a:moveTo>
                      <a:pt x="0" y="0"/>
                    </a:moveTo>
                    <a:lnTo>
                      <a:pt x="1513713" y="0"/>
                    </a:lnTo>
                    <a:lnTo>
                      <a:pt x="1513713" y="1513713"/>
                    </a:lnTo>
                    <a:lnTo>
                      <a:pt x="0" y="15137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39037" b="-39036"/>
                </a:stretch>
              </a:blip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9012803" y="579163"/>
              <a:ext cx="2228400" cy="1006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9"/>
                </a:lnSpc>
              </a:pPr>
              <a:r>
                <a:rPr lang="en-US" sz="3697">
                  <a:solidFill>
                    <a:srgbClr val="EFAC42"/>
                  </a:solidFill>
                  <a:latin typeface="Arial"/>
                </a:rPr>
                <a:t>vis</a:t>
              </a:r>
              <a:r>
                <a:rPr lang="en-US" sz="3697">
                  <a:solidFill>
                    <a:srgbClr val="B73531"/>
                  </a:solidFill>
                  <a:latin typeface="Arial"/>
                </a:rPr>
                <a:t>er</a:t>
              </a:r>
              <a:r>
                <a:rPr lang="en-US" sz="3697">
                  <a:solidFill>
                    <a:srgbClr val="E85532"/>
                  </a:solidFill>
                  <a:latin typeface="Arial"/>
                </a:rPr>
                <a:t>go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9086647" y="351269"/>
              <a:ext cx="3355915" cy="1623121"/>
              <a:chOff x="0" y="0"/>
              <a:chExt cx="3355915" cy="162312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355975" cy="1623060"/>
              </a:xfrm>
              <a:custGeom>
                <a:avLst/>
                <a:gdLst/>
                <a:ahLst/>
                <a:cxnLst/>
                <a:rect l="l" t="t" r="r" b="b"/>
                <a:pathLst>
                  <a:path w="3355975" h="1623060">
                    <a:moveTo>
                      <a:pt x="0" y="0"/>
                    </a:moveTo>
                    <a:lnTo>
                      <a:pt x="3355975" y="0"/>
                    </a:lnTo>
                    <a:lnTo>
                      <a:pt x="3355975" y="1623060"/>
                    </a:lnTo>
                    <a:lnTo>
                      <a:pt x="0" y="16230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r="1" b="-3"/>
                </a:stretch>
              </a:blip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351269"/>
              <a:ext cx="3389297" cy="1309501"/>
              <a:chOff x="0" y="0"/>
              <a:chExt cx="3389297" cy="130950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389249" cy="1309497"/>
              </a:xfrm>
              <a:custGeom>
                <a:avLst/>
                <a:gdLst/>
                <a:ahLst/>
                <a:cxnLst/>
                <a:rect l="l" t="t" r="r" b="b"/>
                <a:pathLst>
                  <a:path w="3389249" h="1309497">
                    <a:moveTo>
                      <a:pt x="0" y="0"/>
                    </a:moveTo>
                    <a:lnTo>
                      <a:pt x="3389249" y="0"/>
                    </a:lnTo>
                    <a:lnTo>
                      <a:pt x="3389249" y="1309497"/>
                    </a:lnTo>
                    <a:lnTo>
                      <a:pt x="0" y="13094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t="-213" r="-1" b="-213"/>
                </a:stretch>
              </a:blipFill>
            </p:spPr>
          </p:sp>
        </p:grpSp>
      </p:grpSp>
      <p:grpSp>
        <p:nvGrpSpPr>
          <p:cNvPr id="21" name="Group 21"/>
          <p:cNvGrpSpPr/>
          <p:nvPr/>
        </p:nvGrpSpPr>
        <p:grpSpPr>
          <a:xfrm>
            <a:off x="920640" y="5452158"/>
            <a:ext cx="16188811" cy="1383194"/>
            <a:chOff x="0" y="0"/>
            <a:chExt cx="21585081" cy="184425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190500"/>
              <a:ext cx="6330400" cy="78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872"/>
                </a:lnSpc>
              </a:pPr>
              <a:r>
                <a:rPr lang="en-US" sz="2900">
                  <a:solidFill>
                    <a:srgbClr val="FFFFFF"/>
                  </a:solidFill>
                  <a:latin typeface="Arial"/>
                </a:rPr>
                <a:t>Narration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05881" y="-190500"/>
              <a:ext cx="14579200" cy="203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72"/>
                </a:lnSpc>
              </a:pPr>
              <a:r>
                <a:rPr lang="en-US" sz="2900">
                  <a:solidFill>
                    <a:srgbClr val="FFFFFF"/>
                  </a:solidFill>
                  <a:latin typeface="Arial"/>
                </a:rPr>
                <a:t>Shalini Lal, professeure agrégée à l’École de réadaptation de l’Université de Montréal</a:t>
              </a:r>
            </a:p>
            <a:p>
              <a:pPr algn="l">
                <a:lnSpc>
                  <a:spcPts val="2351"/>
                </a:lnSpc>
              </a:pPr>
              <a:endParaRPr lang="en-US" sz="2900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24958" y="781050"/>
            <a:ext cx="10934400" cy="556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1"/>
              </a:lnSpc>
            </a:pPr>
            <a:r>
              <a:rPr lang="en-US" sz="2899">
                <a:solidFill>
                  <a:srgbClr val="FFFFFF"/>
                </a:solidFill>
                <a:latin typeface="Arial"/>
              </a:rPr>
              <a:t>Federico Bellini, technicien à la production en audiovisuel</a:t>
            </a:r>
          </a:p>
          <a:p>
            <a:pPr>
              <a:lnSpc>
                <a:spcPts val="4871"/>
              </a:lnSpc>
            </a:pPr>
            <a:r>
              <a:rPr lang="en-US" sz="2899">
                <a:solidFill>
                  <a:srgbClr val="FFFFFF"/>
                </a:solidFill>
                <a:latin typeface="Arial"/>
              </a:rPr>
              <a:t>Sarra Jazi, étudiante en 3e année en ergothérapie et auxiliaire de recherche, Université de Montréal</a:t>
            </a:r>
          </a:p>
          <a:p>
            <a:pPr>
              <a:lnSpc>
                <a:spcPts val="4871"/>
              </a:lnSpc>
            </a:pPr>
            <a:r>
              <a:rPr lang="en-US" sz="2899">
                <a:solidFill>
                  <a:srgbClr val="FFFFFF"/>
                </a:solidFill>
                <a:latin typeface="Arial"/>
              </a:rPr>
              <a:t>Shalini Lal, professeure agrégée à l’École de réadaptation de l’Université de Montréal</a:t>
            </a:r>
          </a:p>
          <a:p>
            <a:pPr algn="l">
              <a:lnSpc>
                <a:spcPts val="4871"/>
              </a:lnSpc>
            </a:pPr>
            <a:r>
              <a:rPr lang="en-US" sz="2899">
                <a:solidFill>
                  <a:srgbClr val="FFFFFF"/>
                </a:solidFill>
                <a:latin typeface="Arial"/>
              </a:rPr>
              <a:t>Tania Sabatino, étudiante à la maîtrise en sciences de la réadaptation et auxiliaire de recherche</a:t>
            </a:r>
          </a:p>
          <a:p>
            <a:pPr algn="l">
              <a:lnSpc>
                <a:spcPts val="289"/>
              </a:lnSpc>
            </a:pPr>
            <a:endParaRPr lang="en-US" sz="2899">
              <a:solidFill>
                <a:srgbClr val="FFFFFF"/>
              </a:solidFill>
              <a:latin typeface="Arial"/>
            </a:endParaRPr>
          </a:p>
          <a:p>
            <a:pPr algn="l">
              <a:lnSpc>
                <a:spcPts val="4871"/>
              </a:lnSpc>
            </a:pPr>
            <a:r>
              <a:rPr lang="en-US" sz="2899">
                <a:solidFill>
                  <a:srgbClr val="FFFFFF"/>
                </a:solidFill>
                <a:latin typeface="Arial"/>
              </a:rPr>
              <a:t>Hajar Sedfi, étudiante en 3e année en ergothérapie et auxiliaire de recherche, Université de Montréal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81050"/>
            <a:ext cx="4747800" cy="123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Conception graphique, animation, montage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8537" y="2029924"/>
            <a:ext cx="4907963" cy="47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96"/>
              </a:lnSpc>
            </a:pPr>
            <a:r>
              <a:rPr lang="en-US" sz="2200">
                <a:solidFill>
                  <a:srgbClr val="FFFFFF"/>
                </a:solidFill>
                <a:latin typeface="Arial"/>
              </a:rPr>
              <a:t>(ordre alphabétique)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78549" y="6474940"/>
            <a:ext cx="15930902" cy="2783360"/>
            <a:chOff x="0" y="0"/>
            <a:chExt cx="21241203" cy="3711147"/>
          </a:xfrm>
        </p:grpSpPr>
        <p:grpSp>
          <p:nvGrpSpPr>
            <p:cNvPr id="6" name="Group 6"/>
            <p:cNvGrpSpPr/>
            <p:nvPr/>
          </p:nvGrpSpPr>
          <p:grpSpPr>
            <a:xfrm>
              <a:off x="1525793" y="2685219"/>
              <a:ext cx="2724249" cy="953149"/>
              <a:chOff x="0" y="0"/>
              <a:chExt cx="2724249" cy="95314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24277" cy="953135"/>
              </a:xfrm>
              <a:custGeom>
                <a:avLst/>
                <a:gdLst/>
                <a:ahLst/>
                <a:cxnLst/>
                <a:rect l="l" t="t" r="r" b="b"/>
                <a:pathLst>
                  <a:path w="2724277" h="953135">
                    <a:moveTo>
                      <a:pt x="0" y="0"/>
                    </a:moveTo>
                    <a:lnTo>
                      <a:pt x="2724277" y="0"/>
                    </a:lnTo>
                    <a:lnTo>
                      <a:pt x="2724277" y="953135"/>
                    </a:lnTo>
                    <a:lnTo>
                      <a:pt x="0" y="9531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7" r="-6" b="-1"/>
                </a:stretch>
              </a:blip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4679873" y="2484672"/>
              <a:ext cx="15323400" cy="122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96"/>
                </a:lnSpc>
              </a:pPr>
              <a:r>
                <a:rPr lang="en-US" sz="2200">
                  <a:solidFill>
                    <a:srgbClr val="FFFFFF"/>
                  </a:solidFill>
                  <a:latin typeface="Arial"/>
                </a:rPr>
                <a:t>Cette œuvre est une ressource éducative libre diffusée sur licence CC BY-NC-SA 4.0 (Attribution-NonCommercial-ShareAlike 4.0 International).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157623" y="0"/>
              <a:ext cx="4651321" cy="2325660"/>
              <a:chOff x="0" y="0"/>
              <a:chExt cx="4651321" cy="23256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51375" cy="2325624"/>
              </a:xfrm>
              <a:custGeom>
                <a:avLst/>
                <a:gdLst/>
                <a:ahLst/>
                <a:cxnLst/>
                <a:rect l="l" t="t" r="r" b="b"/>
                <a:pathLst>
                  <a:path w="4651375" h="2325624">
                    <a:moveTo>
                      <a:pt x="0" y="0"/>
                    </a:moveTo>
                    <a:lnTo>
                      <a:pt x="4651375" y="0"/>
                    </a:lnTo>
                    <a:lnTo>
                      <a:pt x="4651375" y="2325624"/>
                    </a:lnTo>
                    <a:lnTo>
                      <a:pt x="0" y="23256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1" b="-1"/>
                </a:stretch>
              </a:blip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13204561" y="620516"/>
              <a:ext cx="3681425" cy="1288833"/>
              <a:chOff x="0" y="0"/>
              <a:chExt cx="3681425" cy="12888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681476" cy="1288796"/>
              </a:xfrm>
              <a:custGeom>
                <a:avLst/>
                <a:gdLst/>
                <a:ahLst/>
                <a:cxnLst/>
                <a:rect l="l" t="t" r="r" b="b"/>
                <a:pathLst>
                  <a:path w="3681476" h="1288796">
                    <a:moveTo>
                      <a:pt x="0" y="0"/>
                    </a:moveTo>
                    <a:lnTo>
                      <a:pt x="3681476" y="0"/>
                    </a:lnTo>
                    <a:lnTo>
                      <a:pt x="3681476" y="1288796"/>
                    </a:lnTo>
                    <a:lnTo>
                      <a:pt x="0" y="12887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102" r="1" b="-105"/>
                </a:stretch>
              </a:blip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17647987" y="508080"/>
              <a:ext cx="1513705" cy="1513705"/>
              <a:chOff x="0" y="0"/>
              <a:chExt cx="1513705" cy="151370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13713" cy="1513713"/>
              </a:xfrm>
              <a:custGeom>
                <a:avLst/>
                <a:gdLst/>
                <a:ahLst/>
                <a:cxnLst/>
                <a:rect l="l" t="t" r="r" b="b"/>
                <a:pathLst>
                  <a:path w="1513713" h="1513713">
                    <a:moveTo>
                      <a:pt x="0" y="0"/>
                    </a:moveTo>
                    <a:lnTo>
                      <a:pt x="1513713" y="0"/>
                    </a:lnTo>
                    <a:lnTo>
                      <a:pt x="1513713" y="1513713"/>
                    </a:lnTo>
                    <a:lnTo>
                      <a:pt x="0" y="15137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39037" b="-39036"/>
                </a:stretch>
              </a:blip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9012803" y="579163"/>
              <a:ext cx="2228400" cy="1006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9"/>
                </a:lnSpc>
              </a:pPr>
              <a:r>
                <a:rPr lang="en-US" sz="3697">
                  <a:solidFill>
                    <a:srgbClr val="EFAC42"/>
                  </a:solidFill>
                  <a:latin typeface="Arial"/>
                </a:rPr>
                <a:t>vis</a:t>
              </a:r>
              <a:r>
                <a:rPr lang="en-US" sz="3697">
                  <a:solidFill>
                    <a:srgbClr val="B73531"/>
                  </a:solidFill>
                  <a:latin typeface="Arial"/>
                </a:rPr>
                <a:t>er</a:t>
              </a:r>
              <a:r>
                <a:rPr lang="en-US" sz="3697">
                  <a:solidFill>
                    <a:srgbClr val="E85532"/>
                  </a:solidFill>
                  <a:latin typeface="Arial"/>
                </a:rPr>
                <a:t>go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9086647" y="351269"/>
              <a:ext cx="3355915" cy="1623121"/>
              <a:chOff x="0" y="0"/>
              <a:chExt cx="3355915" cy="162312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355975" cy="1623060"/>
              </a:xfrm>
              <a:custGeom>
                <a:avLst/>
                <a:gdLst/>
                <a:ahLst/>
                <a:cxnLst/>
                <a:rect l="l" t="t" r="r" b="b"/>
                <a:pathLst>
                  <a:path w="3355975" h="1623060">
                    <a:moveTo>
                      <a:pt x="0" y="0"/>
                    </a:moveTo>
                    <a:lnTo>
                      <a:pt x="3355975" y="0"/>
                    </a:lnTo>
                    <a:lnTo>
                      <a:pt x="3355975" y="1623060"/>
                    </a:lnTo>
                    <a:lnTo>
                      <a:pt x="0" y="16230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r="1" b="-3"/>
                </a:stretch>
              </a:blip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351269"/>
              <a:ext cx="3389297" cy="1309501"/>
              <a:chOff x="0" y="0"/>
              <a:chExt cx="3389297" cy="130950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389249" cy="1309497"/>
              </a:xfrm>
              <a:custGeom>
                <a:avLst/>
                <a:gdLst/>
                <a:ahLst/>
                <a:cxnLst/>
                <a:rect l="l" t="t" r="r" b="b"/>
                <a:pathLst>
                  <a:path w="3389249" h="1309497">
                    <a:moveTo>
                      <a:pt x="0" y="0"/>
                    </a:moveTo>
                    <a:lnTo>
                      <a:pt x="3389249" y="0"/>
                    </a:lnTo>
                    <a:lnTo>
                      <a:pt x="3389249" y="1309497"/>
                    </a:lnTo>
                    <a:lnTo>
                      <a:pt x="0" y="13094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213" r="-1" b="-213"/>
                </a:stretch>
              </a:blipFill>
            </p:spPr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8051" y="781050"/>
            <a:ext cx="16281300" cy="63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Médiagraphie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785017" y="9110633"/>
            <a:ext cx="2715431" cy="600134"/>
            <a:chOff x="0" y="0"/>
            <a:chExt cx="3620575" cy="8001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0516" cy="800227"/>
            </a:xfrm>
            <a:custGeom>
              <a:avLst/>
              <a:gdLst/>
              <a:ahLst/>
              <a:cxnLst/>
              <a:rect l="l" t="t" r="r" b="b"/>
              <a:pathLst>
                <a:path w="3620516" h="800227">
                  <a:moveTo>
                    <a:pt x="0" y="0"/>
                  </a:moveTo>
                  <a:lnTo>
                    <a:pt x="3620516" y="0"/>
                  </a:lnTo>
                  <a:lnTo>
                    <a:pt x="3620516" y="800227"/>
                  </a:lnTo>
                  <a:lnTo>
                    <a:pt x="0" y="80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431" r="-180433" b="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03376" y="1835525"/>
            <a:ext cx="16281300" cy="126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2900">
                <a:solidFill>
                  <a:srgbClr val="FFFFFF"/>
                </a:solidFill>
                <a:latin typeface="Arial"/>
              </a:rPr>
              <a:t>Pour consulter la licence des images et de la bande sonore, veuillez cliquer sur le lien suivant : </a:t>
            </a:r>
            <a:r>
              <a:rPr lang="en-US" sz="2900" u="sng">
                <a:solidFill>
                  <a:srgbClr val="FFFFFF"/>
                </a:solidFill>
                <a:latin typeface="Arial"/>
                <a:hlinkClick r:id="rId4" tooltip="https://pressbooks.etsmtl.ca/reussirexamensciencessante/back-matter/annexe/"/>
              </a:rPr>
              <a:t>https://pressbooks.etsmtl.ca/reussirexamensciencessante/back-matter/annexe/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78549" y="6474940"/>
            <a:ext cx="15930902" cy="2783360"/>
            <a:chOff x="0" y="0"/>
            <a:chExt cx="21241203" cy="3711147"/>
          </a:xfrm>
        </p:grpSpPr>
        <p:grpSp>
          <p:nvGrpSpPr>
            <p:cNvPr id="7" name="Group 7"/>
            <p:cNvGrpSpPr/>
            <p:nvPr/>
          </p:nvGrpSpPr>
          <p:grpSpPr>
            <a:xfrm>
              <a:off x="1525793" y="2685219"/>
              <a:ext cx="2724249" cy="953149"/>
              <a:chOff x="0" y="0"/>
              <a:chExt cx="2724249" cy="95314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24277" cy="953135"/>
              </a:xfrm>
              <a:custGeom>
                <a:avLst/>
                <a:gdLst/>
                <a:ahLst/>
                <a:cxnLst/>
                <a:rect l="l" t="t" r="r" b="b"/>
                <a:pathLst>
                  <a:path w="2724277" h="953135">
                    <a:moveTo>
                      <a:pt x="0" y="0"/>
                    </a:moveTo>
                    <a:lnTo>
                      <a:pt x="2724277" y="0"/>
                    </a:lnTo>
                    <a:lnTo>
                      <a:pt x="2724277" y="953135"/>
                    </a:lnTo>
                    <a:lnTo>
                      <a:pt x="0" y="9531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7" r="-6" b="-1"/>
                </a:stretch>
              </a:blip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4679873" y="2484672"/>
              <a:ext cx="15323400" cy="122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96"/>
                </a:lnSpc>
              </a:pPr>
              <a:r>
                <a:rPr lang="en-US" sz="2200">
                  <a:solidFill>
                    <a:srgbClr val="FFFFFF"/>
                  </a:solidFill>
                  <a:latin typeface="Arial"/>
                </a:rPr>
                <a:t>Cette œuvre est une ressource éducative libre diffusée sur licence CC BY-NC-SA 4.0 (Attribution-NonCommercial-ShareAlike 4.0 International).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4157623" y="0"/>
              <a:ext cx="4651321" cy="2325660"/>
              <a:chOff x="0" y="0"/>
              <a:chExt cx="4651321" cy="232566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651375" cy="2325624"/>
              </a:xfrm>
              <a:custGeom>
                <a:avLst/>
                <a:gdLst/>
                <a:ahLst/>
                <a:cxnLst/>
                <a:rect l="l" t="t" r="r" b="b"/>
                <a:pathLst>
                  <a:path w="4651375" h="2325624">
                    <a:moveTo>
                      <a:pt x="0" y="0"/>
                    </a:moveTo>
                    <a:lnTo>
                      <a:pt x="4651375" y="0"/>
                    </a:lnTo>
                    <a:lnTo>
                      <a:pt x="4651375" y="2325624"/>
                    </a:lnTo>
                    <a:lnTo>
                      <a:pt x="0" y="23256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r="1" b="-1"/>
                </a:stretch>
              </a:blip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3204561" y="620516"/>
              <a:ext cx="3681425" cy="1288833"/>
              <a:chOff x="0" y="0"/>
              <a:chExt cx="3681425" cy="12888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681476" cy="1288796"/>
              </a:xfrm>
              <a:custGeom>
                <a:avLst/>
                <a:gdLst/>
                <a:ahLst/>
                <a:cxnLst/>
                <a:rect l="l" t="t" r="r" b="b"/>
                <a:pathLst>
                  <a:path w="3681476" h="1288796">
                    <a:moveTo>
                      <a:pt x="0" y="0"/>
                    </a:moveTo>
                    <a:lnTo>
                      <a:pt x="3681476" y="0"/>
                    </a:lnTo>
                    <a:lnTo>
                      <a:pt x="3681476" y="1288796"/>
                    </a:lnTo>
                    <a:lnTo>
                      <a:pt x="0" y="12887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102" r="1" b="-105"/>
                </a:stretch>
              </a:blip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17647987" y="508080"/>
              <a:ext cx="1513705" cy="1513705"/>
              <a:chOff x="0" y="0"/>
              <a:chExt cx="1513705" cy="151370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513713" cy="1513713"/>
              </a:xfrm>
              <a:custGeom>
                <a:avLst/>
                <a:gdLst/>
                <a:ahLst/>
                <a:cxnLst/>
                <a:rect l="l" t="t" r="r" b="b"/>
                <a:pathLst>
                  <a:path w="1513713" h="1513713">
                    <a:moveTo>
                      <a:pt x="0" y="0"/>
                    </a:moveTo>
                    <a:lnTo>
                      <a:pt x="1513713" y="0"/>
                    </a:lnTo>
                    <a:lnTo>
                      <a:pt x="1513713" y="1513713"/>
                    </a:lnTo>
                    <a:lnTo>
                      <a:pt x="0" y="15137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39037" b="-39036"/>
                </a:stretch>
              </a:blip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9012803" y="579163"/>
              <a:ext cx="2228400" cy="1006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9"/>
                </a:lnSpc>
              </a:pPr>
              <a:r>
                <a:rPr lang="en-US" sz="3697">
                  <a:solidFill>
                    <a:srgbClr val="EFAC42"/>
                  </a:solidFill>
                  <a:latin typeface="Arial"/>
                </a:rPr>
                <a:t>vis</a:t>
              </a:r>
              <a:r>
                <a:rPr lang="en-US" sz="3697">
                  <a:solidFill>
                    <a:srgbClr val="B73531"/>
                  </a:solidFill>
                  <a:latin typeface="Arial"/>
                </a:rPr>
                <a:t>er</a:t>
              </a:r>
              <a:r>
                <a:rPr lang="en-US" sz="3697">
                  <a:solidFill>
                    <a:srgbClr val="E85532"/>
                  </a:solidFill>
                  <a:latin typeface="Arial"/>
                </a:rPr>
                <a:t>go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9086647" y="351269"/>
              <a:ext cx="3355915" cy="1623121"/>
              <a:chOff x="0" y="0"/>
              <a:chExt cx="3355915" cy="162312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355975" cy="1623060"/>
              </a:xfrm>
              <a:custGeom>
                <a:avLst/>
                <a:gdLst/>
                <a:ahLst/>
                <a:cxnLst/>
                <a:rect l="l" t="t" r="r" b="b"/>
                <a:pathLst>
                  <a:path w="3355975" h="1623060">
                    <a:moveTo>
                      <a:pt x="0" y="0"/>
                    </a:moveTo>
                    <a:lnTo>
                      <a:pt x="3355975" y="0"/>
                    </a:lnTo>
                    <a:lnTo>
                      <a:pt x="3355975" y="1623060"/>
                    </a:lnTo>
                    <a:lnTo>
                      <a:pt x="0" y="16230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r="1" b="-3"/>
                </a:stretch>
              </a:blip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351269"/>
              <a:ext cx="3389297" cy="1309501"/>
              <a:chOff x="0" y="0"/>
              <a:chExt cx="3389297" cy="130950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389249" cy="1309497"/>
              </a:xfrm>
              <a:custGeom>
                <a:avLst/>
                <a:gdLst/>
                <a:ahLst/>
                <a:cxnLst/>
                <a:rect l="l" t="t" r="r" b="b"/>
                <a:pathLst>
                  <a:path w="3389249" h="1309497">
                    <a:moveTo>
                      <a:pt x="0" y="0"/>
                    </a:moveTo>
                    <a:lnTo>
                      <a:pt x="3389249" y="0"/>
                    </a:lnTo>
                    <a:lnTo>
                      <a:pt x="3389249" y="1309497"/>
                    </a:lnTo>
                    <a:lnTo>
                      <a:pt x="0" y="13094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t="-213" r="-1" b="-213"/>
                </a:stretch>
              </a:blipFill>
            </p:spPr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5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3350" y="3250037"/>
            <a:ext cx="16281300" cy="2381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2799">
                <a:solidFill>
                  <a:srgbClr val="FFFFFF"/>
                </a:solidFill>
                <a:latin typeface="Arial Bold"/>
              </a:rPr>
              <a:t>Pour citer ce projet :</a:t>
            </a:r>
          </a:p>
          <a:p>
            <a:pPr algn="ctr">
              <a:lnSpc>
                <a:spcPts val="4703"/>
              </a:lnSpc>
            </a:pPr>
            <a:r>
              <a:rPr lang="en-US" sz="2799">
                <a:solidFill>
                  <a:srgbClr val="FFFFFF"/>
                </a:solidFill>
                <a:latin typeface="Arial"/>
              </a:rPr>
              <a:t>Lal, S., Sabatino, T. et Jazi, S. (2024). </a:t>
            </a:r>
            <a:r>
              <a:rPr lang="en-US" sz="2799">
                <a:solidFill>
                  <a:srgbClr val="FFFFFF"/>
                </a:solidFill>
                <a:latin typeface="Arial Italics"/>
              </a:rPr>
              <a:t>Mieux réussir un examen de la portée en sciences de la santé : Une boîte à outils</a:t>
            </a:r>
            <a:r>
              <a:rPr lang="en-US" sz="2799">
                <a:solidFill>
                  <a:srgbClr val="FFFFFF"/>
                </a:solidFill>
                <a:latin typeface="Arial"/>
              </a:rPr>
              <a:t>. Université de Montréal. </a:t>
            </a:r>
          </a:p>
          <a:p>
            <a:pPr algn="ctr">
              <a:lnSpc>
                <a:spcPts val="4703"/>
              </a:lnSpc>
            </a:pPr>
            <a:r>
              <a:rPr lang="en-US" sz="2799">
                <a:solidFill>
                  <a:srgbClr val="FFFFFF"/>
                </a:solidFill>
                <a:latin typeface="Arial"/>
              </a:rPr>
              <a:t>Licence CC BY-NC-SA 4.0 International.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781050"/>
            <a:ext cx="16135500" cy="188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2900" dirty="0" err="1">
                <a:solidFill>
                  <a:srgbClr val="FFFFFF"/>
                </a:solidFill>
                <a:latin typeface="Arial"/>
              </a:rPr>
              <a:t>Cette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vidéo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a 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été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conçue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dans le cadre du 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projet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« 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Mieux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réussir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un examen de la 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portée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en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sciences de la 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santé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 », 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dirigée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par la 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professeure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Shalini Lal, et disponible sur la </a:t>
            </a:r>
            <a:r>
              <a:rPr lang="en-US" sz="2900" dirty="0" err="1">
                <a:solidFill>
                  <a:srgbClr val="FFFFFF"/>
                </a:solidFill>
                <a:latin typeface="Arial"/>
              </a:rPr>
              <a:t>plateforme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900" u="sng" dirty="0">
                <a:solidFill>
                  <a:srgbClr val="FFFFFF"/>
                </a:solidFill>
                <a:latin typeface="Arial"/>
                <a:hlinkClick r:id="rId3" tooltip="https://pressbooks.etsmtl.ca/reussirexamensciencessante/"/>
              </a:rPr>
              <a:t>Pressbooks</a:t>
            </a:r>
            <a:r>
              <a:rPr lang="en-US" sz="2900" dirty="0">
                <a:solidFill>
                  <a:srgbClr val="FFFFFF"/>
                </a:solidFill>
                <a:latin typeface="Arial"/>
              </a:rPr>
              <a:t>.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78549" y="6474940"/>
            <a:ext cx="15930902" cy="2783360"/>
            <a:chOff x="0" y="0"/>
            <a:chExt cx="21241203" cy="3711147"/>
          </a:xfrm>
        </p:grpSpPr>
        <p:grpSp>
          <p:nvGrpSpPr>
            <p:cNvPr id="5" name="Group 5"/>
            <p:cNvGrpSpPr/>
            <p:nvPr/>
          </p:nvGrpSpPr>
          <p:grpSpPr>
            <a:xfrm>
              <a:off x="1525793" y="2685219"/>
              <a:ext cx="2724249" cy="953149"/>
              <a:chOff x="0" y="0"/>
              <a:chExt cx="2724249" cy="95314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724277" cy="953135"/>
              </a:xfrm>
              <a:custGeom>
                <a:avLst/>
                <a:gdLst/>
                <a:ahLst/>
                <a:cxnLst/>
                <a:rect l="l" t="t" r="r" b="b"/>
                <a:pathLst>
                  <a:path w="2724277" h="953135">
                    <a:moveTo>
                      <a:pt x="0" y="0"/>
                    </a:moveTo>
                    <a:lnTo>
                      <a:pt x="2724277" y="0"/>
                    </a:lnTo>
                    <a:lnTo>
                      <a:pt x="2724277" y="953135"/>
                    </a:lnTo>
                    <a:lnTo>
                      <a:pt x="0" y="9531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7" r="-6" b="-1"/>
                </a:stretch>
              </a:blip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4679873" y="2484672"/>
              <a:ext cx="15323400" cy="122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96"/>
                </a:lnSpc>
              </a:pPr>
              <a:r>
                <a:rPr lang="en-US" sz="2200">
                  <a:solidFill>
                    <a:srgbClr val="FFFFFF"/>
                  </a:solidFill>
                  <a:latin typeface="Arial"/>
                </a:rPr>
                <a:t>Cette œuvre est une ressource éducative libre diffusée sur licence CC BY-NC-SA 4.0 (Attribution-NonCommercial-ShareAlike 4.0 International).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4157623" y="0"/>
              <a:ext cx="4651321" cy="2325660"/>
              <a:chOff x="0" y="0"/>
              <a:chExt cx="4651321" cy="23256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51375" cy="2325624"/>
              </a:xfrm>
              <a:custGeom>
                <a:avLst/>
                <a:gdLst/>
                <a:ahLst/>
                <a:cxnLst/>
                <a:rect l="l" t="t" r="r" b="b"/>
                <a:pathLst>
                  <a:path w="4651375" h="2325624">
                    <a:moveTo>
                      <a:pt x="0" y="0"/>
                    </a:moveTo>
                    <a:lnTo>
                      <a:pt x="4651375" y="0"/>
                    </a:lnTo>
                    <a:lnTo>
                      <a:pt x="4651375" y="2325624"/>
                    </a:lnTo>
                    <a:lnTo>
                      <a:pt x="0" y="23256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1" b="-1"/>
                </a:stretch>
              </a:blip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3204561" y="620516"/>
              <a:ext cx="3681425" cy="1288833"/>
              <a:chOff x="0" y="0"/>
              <a:chExt cx="3681425" cy="128883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681476" cy="1288796"/>
              </a:xfrm>
              <a:custGeom>
                <a:avLst/>
                <a:gdLst/>
                <a:ahLst/>
                <a:cxnLst/>
                <a:rect l="l" t="t" r="r" b="b"/>
                <a:pathLst>
                  <a:path w="3681476" h="1288796">
                    <a:moveTo>
                      <a:pt x="0" y="0"/>
                    </a:moveTo>
                    <a:lnTo>
                      <a:pt x="3681476" y="0"/>
                    </a:lnTo>
                    <a:lnTo>
                      <a:pt x="3681476" y="1288796"/>
                    </a:lnTo>
                    <a:lnTo>
                      <a:pt x="0" y="12887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02" r="1" b="-105"/>
                </a:stretch>
              </a:blip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7647987" y="508080"/>
              <a:ext cx="1513705" cy="1513705"/>
              <a:chOff x="0" y="0"/>
              <a:chExt cx="1513705" cy="151370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13713" cy="1513713"/>
              </a:xfrm>
              <a:custGeom>
                <a:avLst/>
                <a:gdLst/>
                <a:ahLst/>
                <a:cxnLst/>
                <a:rect l="l" t="t" r="r" b="b"/>
                <a:pathLst>
                  <a:path w="1513713" h="1513713">
                    <a:moveTo>
                      <a:pt x="0" y="0"/>
                    </a:moveTo>
                    <a:lnTo>
                      <a:pt x="1513713" y="0"/>
                    </a:lnTo>
                    <a:lnTo>
                      <a:pt x="1513713" y="1513713"/>
                    </a:lnTo>
                    <a:lnTo>
                      <a:pt x="0" y="15137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39037" b="-39036"/>
                </a:stretch>
              </a:blip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9012803" y="579163"/>
              <a:ext cx="2228400" cy="1006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9"/>
                </a:lnSpc>
              </a:pPr>
              <a:r>
                <a:rPr lang="en-US" sz="3697">
                  <a:solidFill>
                    <a:srgbClr val="EFAC42"/>
                  </a:solidFill>
                  <a:latin typeface="Arial"/>
                </a:rPr>
                <a:t>vis</a:t>
              </a:r>
              <a:r>
                <a:rPr lang="en-US" sz="3697">
                  <a:solidFill>
                    <a:srgbClr val="B73531"/>
                  </a:solidFill>
                  <a:latin typeface="Arial"/>
                </a:rPr>
                <a:t>er</a:t>
              </a:r>
              <a:r>
                <a:rPr lang="en-US" sz="3697">
                  <a:solidFill>
                    <a:srgbClr val="E85532"/>
                  </a:solidFill>
                  <a:latin typeface="Arial"/>
                </a:rPr>
                <a:t>go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9086647" y="351269"/>
              <a:ext cx="3355915" cy="1623121"/>
              <a:chOff x="0" y="0"/>
              <a:chExt cx="3355915" cy="162312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355975" cy="1623060"/>
              </a:xfrm>
              <a:custGeom>
                <a:avLst/>
                <a:gdLst/>
                <a:ahLst/>
                <a:cxnLst/>
                <a:rect l="l" t="t" r="r" b="b"/>
                <a:pathLst>
                  <a:path w="3355975" h="1623060">
                    <a:moveTo>
                      <a:pt x="0" y="0"/>
                    </a:moveTo>
                    <a:lnTo>
                      <a:pt x="3355975" y="0"/>
                    </a:lnTo>
                    <a:lnTo>
                      <a:pt x="3355975" y="1623060"/>
                    </a:lnTo>
                    <a:lnTo>
                      <a:pt x="0" y="16230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r="1" b="-3"/>
                </a:stretch>
              </a:blip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351269"/>
              <a:ext cx="3389297" cy="1309501"/>
              <a:chOff x="0" y="0"/>
              <a:chExt cx="3389297" cy="130950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389249" cy="1309497"/>
              </a:xfrm>
              <a:custGeom>
                <a:avLst/>
                <a:gdLst/>
                <a:ahLst/>
                <a:cxnLst/>
                <a:rect l="l" t="t" r="r" b="b"/>
                <a:pathLst>
                  <a:path w="3389249" h="1309497">
                    <a:moveTo>
                      <a:pt x="0" y="0"/>
                    </a:moveTo>
                    <a:lnTo>
                      <a:pt x="3389249" y="0"/>
                    </a:lnTo>
                    <a:lnTo>
                      <a:pt x="3389249" y="1309497"/>
                    </a:lnTo>
                    <a:lnTo>
                      <a:pt x="0" y="13094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t="-213" r="-1" b="-213"/>
                </a:stretch>
              </a:blipFill>
            </p:spPr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932676" y="3632715"/>
            <a:ext cx="11070291" cy="1875865"/>
            <a:chOff x="0" y="0"/>
            <a:chExt cx="14760388" cy="250115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4760388" cy="2501153"/>
              <a:chOff x="0" y="0"/>
              <a:chExt cx="2915632" cy="49405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915632" cy="494055"/>
              </a:xfrm>
              <a:custGeom>
                <a:avLst/>
                <a:gdLst/>
                <a:ahLst/>
                <a:cxnLst/>
                <a:rect l="l" t="t" r="r" b="b"/>
                <a:pathLst>
                  <a:path w="2915632" h="494055">
                    <a:moveTo>
                      <a:pt x="0" y="0"/>
                    </a:moveTo>
                    <a:lnTo>
                      <a:pt x="2915632" y="0"/>
                    </a:lnTo>
                    <a:lnTo>
                      <a:pt x="2915632" y="494055"/>
                    </a:lnTo>
                    <a:lnTo>
                      <a:pt x="0" y="4940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9525"/>
                <a:ext cx="2915632" cy="4845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1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85801" y="249892"/>
              <a:ext cx="14205646" cy="1995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000000"/>
                  </a:solidFill>
                  <a:latin typeface="Canva Sans Bold"/>
                </a:rPr>
                <a:t>A scoping review of the Photovoice method: Implications for occupational therapy research</a:t>
              </a:r>
            </a:p>
            <a:p>
              <a:pPr>
                <a:lnSpc>
                  <a:spcPts val="1399"/>
                </a:lnSpc>
              </a:pPr>
              <a:endParaRPr lang="en-US" sz="2800">
                <a:solidFill>
                  <a:srgbClr val="000000"/>
                </a:solidFill>
                <a:latin typeface="Canva Sans Bold"/>
              </a:endParaRPr>
            </a:p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Canva Sans Bold"/>
                </a:rPr>
                <a:t>Shalini Lal, Tal Jarus, &amp; Melinda J. Suto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1043591">
            <a:off x="14507681" y="4802631"/>
            <a:ext cx="2016994" cy="1411896"/>
          </a:xfrm>
          <a:custGeom>
            <a:avLst/>
            <a:gdLst/>
            <a:ahLst/>
            <a:cxnLst/>
            <a:rect l="l" t="t" r="r" b="b"/>
            <a:pathLst>
              <a:path w="2016994" h="1411896">
                <a:moveTo>
                  <a:pt x="0" y="0"/>
                </a:moveTo>
                <a:lnTo>
                  <a:pt x="2016994" y="0"/>
                </a:lnTo>
                <a:lnTo>
                  <a:pt x="2016994" y="1411897"/>
                </a:lnTo>
                <a:lnTo>
                  <a:pt x="0" y="1411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20633">
            <a:off x="2735352" y="2724936"/>
            <a:ext cx="2125707" cy="1252407"/>
          </a:xfrm>
          <a:custGeom>
            <a:avLst/>
            <a:gdLst/>
            <a:ahLst/>
            <a:cxnLst/>
            <a:rect l="l" t="t" r="r" b="b"/>
            <a:pathLst>
              <a:path w="2125707" h="1252407">
                <a:moveTo>
                  <a:pt x="0" y="0"/>
                </a:moveTo>
                <a:lnTo>
                  <a:pt x="2125707" y="0"/>
                </a:lnTo>
                <a:lnTo>
                  <a:pt x="2125707" y="1252407"/>
                </a:lnTo>
                <a:lnTo>
                  <a:pt x="0" y="12524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32676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FFFFF"/>
                </a:solidFill>
                <a:latin typeface="Poppins Semi-Bold"/>
              </a:rPr>
              <a:t>Comment tout a commencé 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932676" y="3632715"/>
            <a:ext cx="11070291" cy="1875865"/>
            <a:chOff x="0" y="0"/>
            <a:chExt cx="14760388" cy="250115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4760388" cy="2501153"/>
              <a:chOff x="0" y="0"/>
              <a:chExt cx="2915632" cy="49405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915632" cy="494055"/>
              </a:xfrm>
              <a:custGeom>
                <a:avLst/>
                <a:gdLst/>
                <a:ahLst/>
                <a:cxnLst/>
                <a:rect l="l" t="t" r="r" b="b"/>
                <a:pathLst>
                  <a:path w="2915632" h="494055">
                    <a:moveTo>
                      <a:pt x="0" y="0"/>
                    </a:moveTo>
                    <a:lnTo>
                      <a:pt x="2915632" y="0"/>
                    </a:lnTo>
                    <a:lnTo>
                      <a:pt x="2915632" y="494055"/>
                    </a:lnTo>
                    <a:lnTo>
                      <a:pt x="0" y="4940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9525"/>
                <a:ext cx="2915632" cy="4845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1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85801" y="249892"/>
              <a:ext cx="14205646" cy="1995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000000"/>
                  </a:solidFill>
                  <a:latin typeface="Canva Sans Bold"/>
                </a:rPr>
                <a:t>A scoping review of the Photovoice method: Implications for occupational therapy research</a:t>
              </a:r>
            </a:p>
            <a:p>
              <a:pPr>
                <a:lnSpc>
                  <a:spcPts val="1399"/>
                </a:lnSpc>
              </a:pPr>
              <a:endParaRPr lang="en-US" sz="2800">
                <a:solidFill>
                  <a:srgbClr val="000000"/>
                </a:solidFill>
                <a:latin typeface="Canva Sans Bold"/>
              </a:endParaRPr>
            </a:p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Canva Sans Bold"/>
                </a:rPr>
                <a:t>Shalini Lal, Tal Jarus, &amp; Melinda J. Suto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1043591">
            <a:off x="14507681" y="4802631"/>
            <a:ext cx="2016994" cy="1411896"/>
          </a:xfrm>
          <a:custGeom>
            <a:avLst/>
            <a:gdLst/>
            <a:ahLst/>
            <a:cxnLst/>
            <a:rect l="l" t="t" r="r" b="b"/>
            <a:pathLst>
              <a:path w="2016994" h="1411896">
                <a:moveTo>
                  <a:pt x="0" y="0"/>
                </a:moveTo>
                <a:lnTo>
                  <a:pt x="2016994" y="0"/>
                </a:lnTo>
                <a:lnTo>
                  <a:pt x="2016994" y="1411897"/>
                </a:lnTo>
                <a:lnTo>
                  <a:pt x="0" y="1411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20633">
            <a:off x="2735352" y="2724936"/>
            <a:ext cx="2125707" cy="1252407"/>
          </a:xfrm>
          <a:custGeom>
            <a:avLst/>
            <a:gdLst/>
            <a:ahLst/>
            <a:cxnLst/>
            <a:rect l="l" t="t" r="r" b="b"/>
            <a:pathLst>
              <a:path w="2125707" h="1252407">
                <a:moveTo>
                  <a:pt x="0" y="0"/>
                </a:moveTo>
                <a:lnTo>
                  <a:pt x="2125707" y="0"/>
                </a:lnTo>
                <a:lnTo>
                  <a:pt x="2125707" y="1252407"/>
                </a:lnTo>
                <a:lnTo>
                  <a:pt x="0" y="12524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932676" y="6731366"/>
            <a:ext cx="11070291" cy="1875865"/>
            <a:chOff x="0" y="0"/>
            <a:chExt cx="14760388" cy="250115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4760388" cy="2501153"/>
              <a:chOff x="0" y="0"/>
              <a:chExt cx="2915632" cy="49405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915632" cy="494055"/>
              </a:xfrm>
              <a:custGeom>
                <a:avLst/>
                <a:gdLst/>
                <a:ahLst/>
                <a:cxnLst/>
                <a:rect l="l" t="t" r="r" b="b"/>
                <a:pathLst>
                  <a:path w="2915632" h="494055">
                    <a:moveTo>
                      <a:pt x="0" y="0"/>
                    </a:moveTo>
                    <a:lnTo>
                      <a:pt x="2915632" y="0"/>
                    </a:lnTo>
                    <a:lnTo>
                      <a:pt x="2915632" y="494055"/>
                    </a:lnTo>
                    <a:lnTo>
                      <a:pt x="0" y="4940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9525"/>
                <a:ext cx="2915632" cy="4845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1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77371" y="554617"/>
              <a:ext cx="14205646" cy="1334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>
                  <a:solidFill>
                    <a:srgbClr val="000000"/>
                  </a:solidFill>
                  <a:latin typeface="Canva Sans Bold"/>
                </a:rPr>
                <a:t>Scoping studies: Towards a methodological framework</a:t>
              </a:r>
            </a:p>
            <a:p>
              <a:pPr>
                <a:lnSpc>
                  <a:spcPts val="1399"/>
                </a:lnSpc>
              </a:pPr>
              <a:endParaRPr lang="en-US" sz="2800">
                <a:solidFill>
                  <a:srgbClr val="000000"/>
                </a:solidFill>
                <a:latin typeface="Canva Sans Bold"/>
              </a:endParaRPr>
            </a:p>
            <a:p>
              <a:pPr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Canva Sans Bold"/>
                </a:rPr>
                <a:t>Hilary Arksey &amp; Lisa O’Malley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rot="4870761">
            <a:off x="3020905" y="6074413"/>
            <a:ext cx="1446729" cy="1460002"/>
          </a:xfrm>
          <a:custGeom>
            <a:avLst/>
            <a:gdLst/>
            <a:ahLst/>
            <a:cxnLst/>
            <a:rect l="l" t="t" r="r" b="b"/>
            <a:pathLst>
              <a:path w="1446729" h="1460002">
                <a:moveTo>
                  <a:pt x="0" y="0"/>
                </a:moveTo>
                <a:lnTo>
                  <a:pt x="1446729" y="0"/>
                </a:lnTo>
                <a:lnTo>
                  <a:pt x="1446729" y="1460002"/>
                </a:lnTo>
                <a:lnTo>
                  <a:pt x="0" y="1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898244" y="7162022"/>
            <a:ext cx="1811284" cy="1754682"/>
          </a:xfrm>
          <a:custGeom>
            <a:avLst/>
            <a:gdLst/>
            <a:ahLst/>
            <a:cxnLst/>
            <a:rect l="l" t="t" r="r" b="b"/>
            <a:pathLst>
              <a:path w="1811284" h="1754682">
                <a:moveTo>
                  <a:pt x="0" y="0"/>
                </a:moveTo>
                <a:lnTo>
                  <a:pt x="1811285" y="0"/>
                </a:lnTo>
                <a:lnTo>
                  <a:pt x="1811285" y="1754682"/>
                </a:lnTo>
                <a:lnTo>
                  <a:pt x="0" y="17546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32676" y="676153"/>
            <a:ext cx="10410090" cy="91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49"/>
              </a:lnSpc>
            </a:pPr>
            <a:r>
              <a:rPr lang="en-US" sz="4899">
                <a:solidFill>
                  <a:srgbClr val="FFFFFF"/>
                </a:solidFill>
                <a:latin typeface="Poppins Semi-Bold"/>
              </a:rPr>
              <a:t>Comment tout a commencé 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3785" y="654246"/>
            <a:ext cx="18288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F7F7F7"/>
                </a:solidFill>
                <a:latin typeface="Poppins Semi-Bold"/>
              </a:rPr>
              <a:t>Le processus de création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01408" y="4480571"/>
            <a:ext cx="2431427" cy="24314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51513" y="5035024"/>
            <a:ext cx="1908526" cy="1268567"/>
          </a:xfrm>
          <a:custGeom>
            <a:avLst/>
            <a:gdLst/>
            <a:ahLst/>
            <a:cxnLst/>
            <a:rect l="l" t="t" r="r" b="b"/>
            <a:pathLst>
              <a:path w="1908526" h="1268567">
                <a:moveTo>
                  <a:pt x="0" y="0"/>
                </a:moveTo>
                <a:lnTo>
                  <a:pt x="1908526" y="0"/>
                </a:lnTo>
                <a:lnTo>
                  <a:pt x="1908526" y="1268567"/>
                </a:lnTo>
                <a:lnTo>
                  <a:pt x="0" y="1268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185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8366" y="3886115"/>
            <a:ext cx="1735685" cy="43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  <a:spcBef>
                <a:spcPct val="0"/>
              </a:spcBef>
            </a:pPr>
            <a:r>
              <a:rPr lang="en-US" sz="2616" spc="78">
                <a:solidFill>
                  <a:srgbClr val="2E59A7"/>
                </a:solidFill>
                <a:latin typeface="Poppins Heavy"/>
              </a:rPr>
              <a:t>ÉTAPE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85" y="654246"/>
            <a:ext cx="18288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F7F7F7"/>
                </a:solidFill>
                <a:latin typeface="Poppins Semi-Bold"/>
              </a:rPr>
              <a:t>Le processus de création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3327" y="7054706"/>
            <a:ext cx="2471666" cy="1591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7"/>
              </a:lnSpc>
            </a:pPr>
            <a:r>
              <a:rPr lang="en-US" sz="2226">
                <a:solidFill>
                  <a:srgbClr val="000000"/>
                </a:solidFill>
                <a:latin typeface="Arial"/>
              </a:rPr>
              <a:t>Consultation du contenu du cours de la prof. Shalini Lal.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01408" y="4480571"/>
            <a:ext cx="2431427" cy="24314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51513" y="5035024"/>
            <a:ext cx="1908526" cy="1268567"/>
          </a:xfrm>
          <a:custGeom>
            <a:avLst/>
            <a:gdLst/>
            <a:ahLst/>
            <a:cxnLst/>
            <a:rect l="l" t="t" r="r" b="b"/>
            <a:pathLst>
              <a:path w="1908526" h="1268567">
                <a:moveTo>
                  <a:pt x="0" y="0"/>
                </a:moveTo>
                <a:lnTo>
                  <a:pt x="1908526" y="0"/>
                </a:lnTo>
                <a:lnTo>
                  <a:pt x="1908526" y="1268567"/>
                </a:lnTo>
                <a:lnTo>
                  <a:pt x="0" y="1268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185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13751" y="5805847"/>
            <a:ext cx="2355227" cy="235522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139998" y="6176147"/>
            <a:ext cx="1285824" cy="1341941"/>
          </a:xfrm>
          <a:custGeom>
            <a:avLst/>
            <a:gdLst/>
            <a:ahLst/>
            <a:cxnLst/>
            <a:rect l="l" t="t" r="r" b="b"/>
            <a:pathLst>
              <a:path w="1285824" h="1341941">
                <a:moveTo>
                  <a:pt x="0" y="0"/>
                </a:moveTo>
                <a:lnTo>
                  <a:pt x="1285824" y="0"/>
                </a:lnTo>
                <a:lnTo>
                  <a:pt x="1285824" y="1341942"/>
                </a:lnTo>
                <a:lnTo>
                  <a:pt x="0" y="1341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18798" y="6206207"/>
            <a:ext cx="928696" cy="721006"/>
          </a:xfrm>
          <a:custGeom>
            <a:avLst/>
            <a:gdLst/>
            <a:ahLst/>
            <a:cxnLst/>
            <a:rect l="l" t="t" r="r" b="b"/>
            <a:pathLst>
              <a:path w="928696" h="721006">
                <a:moveTo>
                  <a:pt x="0" y="0"/>
                </a:moveTo>
                <a:lnTo>
                  <a:pt x="928696" y="0"/>
                </a:lnTo>
                <a:lnTo>
                  <a:pt x="928696" y="721006"/>
                </a:lnTo>
                <a:lnTo>
                  <a:pt x="0" y="721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57134" y="7140431"/>
            <a:ext cx="1052023" cy="650342"/>
          </a:xfrm>
          <a:custGeom>
            <a:avLst/>
            <a:gdLst/>
            <a:ahLst/>
            <a:cxnLst/>
            <a:rect l="l" t="t" r="r" b="b"/>
            <a:pathLst>
              <a:path w="1052023" h="650342">
                <a:moveTo>
                  <a:pt x="0" y="0"/>
                </a:moveTo>
                <a:lnTo>
                  <a:pt x="1052023" y="0"/>
                </a:lnTo>
                <a:lnTo>
                  <a:pt x="1052023" y="650342"/>
                </a:lnTo>
                <a:lnTo>
                  <a:pt x="0" y="6503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28366" y="3886115"/>
            <a:ext cx="1735685" cy="43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  <a:spcBef>
                <a:spcPct val="0"/>
              </a:spcBef>
            </a:pPr>
            <a:r>
              <a:rPr lang="en-US" sz="2616" spc="78">
                <a:solidFill>
                  <a:srgbClr val="2E59A7"/>
                </a:solidFill>
                <a:latin typeface="Poppins Heavy"/>
              </a:rPr>
              <a:t>ÉTAPE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69972" y="8279303"/>
            <a:ext cx="1453164" cy="43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2"/>
              </a:lnSpc>
              <a:spcBef>
                <a:spcPct val="0"/>
              </a:spcBef>
            </a:pPr>
            <a:r>
              <a:rPr lang="en-US" sz="2619" spc="78">
                <a:solidFill>
                  <a:srgbClr val="3B429F"/>
                </a:solidFill>
                <a:latin typeface="Poppins Heavy"/>
              </a:rPr>
              <a:t>ÉTAPE 2</a:t>
            </a:r>
          </a:p>
        </p:txBody>
      </p:sp>
      <p:sp>
        <p:nvSpPr>
          <p:cNvPr id="14" name="AutoShape 14"/>
          <p:cNvSpPr/>
          <p:nvPr/>
        </p:nvSpPr>
        <p:spPr>
          <a:xfrm>
            <a:off x="3871718" y="8522939"/>
            <a:ext cx="998255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3871718" y="4115101"/>
            <a:ext cx="9525" cy="4398314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2280063" y="4102231"/>
            <a:ext cx="1582130" cy="3345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13785" y="654246"/>
            <a:ext cx="18288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F7F7F7"/>
                </a:solidFill>
                <a:latin typeface="Poppins Semi-Bold"/>
              </a:rPr>
              <a:t>Le processus de création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3327" y="7054706"/>
            <a:ext cx="2471666" cy="1146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7"/>
              </a:lnSpc>
            </a:pPr>
            <a:r>
              <a:rPr lang="en-US" sz="2126">
                <a:solidFill>
                  <a:srgbClr val="000000"/>
                </a:solidFill>
                <a:latin typeface="Arial"/>
              </a:rPr>
              <a:t>Consultation du contenu du cours de la prof. Shalini Lal.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89803" y="4026031"/>
            <a:ext cx="3013503" cy="151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Arial Bold"/>
              </a:rPr>
              <a:t>Scan des ressources dans la littérature pour identifier d’autres ressources pertinentes.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01408" y="4480571"/>
            <a:ext cx="2431427" cy="24314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51513" y="5035024"/>
            <a:ext cx="1908526" cy="1268567"/>
          </a:xfrm>
          <a:custGeom>
            <a:avLst/>
            <a:gdLst/>
            <a:ahLst/>
            <a:cxnLst/>
            <a:rect l="l" t="t" r="r" b="b"/>
            <a:pathLst>
              <a:path w="1908526" h="1268567">
                <a:moveTo>
                  <a:pt x="0" y="0"/>
                </a:moveTo>
                <a:lnTo>
                  <a:pt x="1908526" y="0"/>
                </a:lnTo>
                <a:lnTo>
                  <a:pt x="1908526" y="1268567"/>
                </a:lnTo>
                <a:lnTo>
                  <a:pt x="0" y="1268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185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13751" y="5805847"/>
            <a:ext cx="2355227" cy="235522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139998" y="6176147"/>
            <a:ext cx="1285824" cy="1341941"/>
          </a:xfrm>
          <a:custGeom>
            <a:avLst/>
            <a:gdLst/>
            <a:ahLst/>
            <a:cxnLst/>
            <a:rect l="l" t="t" r="r" b="b"/>
            <a:pathLst>
              <a:path w="1285824" h="1341941">
                <a:moveTo>
                  <a:pt x="0" y="0"/>
                </a:moveTo>
                <a:lnTo>
                  <a:pt x="1285824" y="0"/>
                </a:lnTo>
                <a:lnTo>
                  <a:pt x="1285824" y="1341942"/>
                </a:lnTo>
                <a:lnTo>
                  <a:pt x="0" y="1341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18798" y="6206207"/>
            <a:ext cx="928696" cy="721006"/>
          </a:xfrm>
          <a:custGeom>
            <a:avLst/>
            <a:gdLst/>
            <a:ahLst/>
            <a:cxnLst/>
            <a:rect l="l" t="t" r="r" b="b"/>
            <a:pathLst>
              <a:path w="928696" h="721006">
                <a:moveTo>
                  <a:pt x="0" y="0"/>
                </a:moveTo>
                <a:lnTo>
                  <a:pt x="928696" y="0"/>
                </a:lnTo>
                <a:lnTo>
                  <a:pt x="928696" y="721006"/>
                </a:lnTo>
                <a:lnTo>
                  <a:pt x="0" y="721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57134" y="7140431"/>
            <a:ext cx="1052023" cy="650342"/>
          </a:xfrm>
          <a:custGeom>
            <a:avLst/>
            <a:gdLst/>
            <a:ahLst/>
            <a:cxnLst/>
            <a:rect l="l" t="t" r="r" b="b"/>
            <a:pathLst>
              <a:path w="1052023" h="650342">
                <a:moveTo>
                  <a:pt x="0" y="0"/>
                </a:moveTo>
                <a:lnTo>
                  <a:pt x="1052023" y="0"/>
                </a:lnTo>
                <a:lnTo>
                  <a:pt x="1052023" y="650342"/>
                </a:lnTo>
                <a:lnTo>
                  <a:pt x="0" y="6503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840830" y="4385597"/>
            <a:ext cx="2526402" cy="252640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8413487" y="4520719"/>
            <a:ext cx="1381088" cy="981828"/>
          </a:xfrm>
          <a:custGeom>
            <a:avLst/>
            <a:gdLst/>
            <a:ahLst/>
            <a:cxnLst/>
            <a:rect l="l" t="t" r="r" b="b"/>
            <a:pathLst>
              <a:path w="1381088" h="981828">
                <a:moveTo>
                  <a:pt x="0" y="0"/>
                </a:moveTo>
                <a:lnTo>
                  <a:pt x="1381087" y="0"/>
                </a:lnTo>
                <a:lnTo>
                  <a:pt x="1381087" y="981827"/>
                </a:lnTo>
                <a:lnTo>
                  <a:pt x="0" y="981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04730" y="5384264"/>
            <a:ext cx="591071" cy="895562"/>
          </a:xfrm>
          <a:custGeom>
            <a:avLst/>
            <a:gdLst/>
            <a:ahLst/>
            <a:cxnLst/>
            <a:rect l="l" t="t" r="r" b="b"/>
            <a:pathLst>
              <a:path w="591071" h="895562">
                <a:moveTo>
                  <a:pt x="0" y="0"/>
                </a:moveTo>
                <a:lnTo>
                  <a:pt x="591071" y="0"/>
                </a:lnTo>
                <a:lnTo>
                  <a:pt x="591071" y="895562"/>
                </a:lnTo>
                <a:lnTo>
                  <a:pt x="0" y="895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715915" y="5134787"/>
            <a:ext cx="883742" cy="1252726"/>
          </a:xfrm>
          <a:custGeom>
            <a:avLst/>
            <a:gdLst/>
            <a:ahLst/>
            <a:cxnLst/>
            <a:rect l="l" t="t" r="r" b="b"/>
            <a:pathLst>
              <a:path w="883742" h="1252726">
                <a:moveTo>
                  <a:pt x="0" y="0"/>
                </a:moveTo>
                <a:lnTo>
                  <a:pt x="883741" y="0"/>
                </a:lnTo>
                <a:lnTo>
                  <a:pt x="883741" y="1252727"/>
                </a:lnTo>
                <a:lnTo>
                  <a:pt x="0" y="12527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922295" y="5146165"/>
            <a:ext cx="793620" cy="1252726"/>
          </a:xfrm>
          <a:custGeom>
            <a:avLst/>
            <a:gdLst/>
            <a:ahLst/>
            <a:cxnLst/>
            <a:rect l="l" t="t" r="r" b="b"/>
            <a:pathLst>
              <a:path w="793620" h="1252726">
                <a:moveTo>
                  <a:pt x="0" y="0"/>
                </a:moveTo>
                <a:lnTo>
                  <a:pt x="793620" y="0"/>
                </a:lnTo>
                <a:lnTo>
                  <a:pt x="793620" y="1252726"/>
                </a:lnTo>
                <a:lnTo>
                  <a:pt x="0" y="12527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b="-54858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28366" y="3886115"/>
            <a:ext cx="1735685" cy="43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  <a:spcBef>
                <a:spcPct val="0"/>
              </a:spcBef>
            </a:pPr>
            <a:r>
              <a:rPr lang="en-US" sz="2616" spc="78">
                <a:solidFill>
                  <a:srgbClr val="2E59A7"/>
                </a:solidFill>
                <a:latin typeface="Poppins Heavy"/>
              </a:rPr>
              <a:t>ÉTAPE 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69972" y="8279303"/>
            <a:ext cx="1453164" cy="43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2"/>
              </a:lnSpc>
              <a:spcBef>
                <a:spcPct val="0"/>
              </a:spcBef>
            </a:pPr>
            <a:r>
              <a:rPr lang="en-US" sz="2619" spc="78">
                <a:solidFill>
                  <a:srgbClr val="3B429F"/>
                </a:solidFill>
                <a:latin typeface="Poppins Heavy"/>
              </a:rPr>
              <a:t>ÉTAPE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18108" y="3871464"/>
            <a:ext cx="1410189" cy="43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32"/>
              </a:lnSpc>
              <a:spcBef>
                <a:spcPct val="0"/>
              </a:spcBef>
            </a:pPr>
            <a:r>
              <a:rPr lang="en-US" sz="2619" spc="78">
                <a:solidFill>
                  <a:srgbClr val="2C92D5"/>
                </a:solidFill>
                <a:latin typeface="Poppins Heavy"/>
              </a:rPr>
              <a:t>ÉTAPE 3</a:t>
            </a:r>
          </a:p>
        </p:txBody>
      </p:sp>
      <p:sp>
        <p:nvSpPr>
          <p:cNvPr id="21" name="AutoShape 21"/>
          <p:cNvSpPr/>
          <p:nvPr/>
        </p:nvSpPr>
        <p:spPr>
          <a:xfrm>
            <a:off x="3871718" y="8522939"/>
            <a:ext cx="998255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flipV="1">
            <a:off x="7311866" y="4096071"/>
            <a:ext cx="9525" cy="4413624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flipV="1">
            <a:off x="6323136" y="8513414"/>
            <a:ext cx="1007779" cy="9525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3871718" y="4115101"/>
            <a:ext cx="9525" cy="4398314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flipV="1">
            <a:off x="2280063" y="4102231"/>
            <a:ext cx="1582130" cy="3345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7331006" y="4102231"/>
            <a:ext cx="998255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13785" y="654246"/>
            <a:ext cx="18288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F7F7F7"/>
                </a:solidFill>
                <a:latin typeface="Poppins Semi-Bold"/>
              </a:rPr>
              <a:t>Le processus de création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89803" y="4045081"/>
            <a:ext cx="3013503" cy="1315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1829">
                <a:solidFill>
                  <a:srgbClr val="000000"/>
                </a:solidFill>
                <a:latin typeface="Arial"/>
              </a:rPr>
              <a:t>Scan des ressources dans la littérature pour identifier d’autres ressources pertinentes.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504328" y="7035824"/>
            <a:ext cx="3357403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Arial Bold"/>
              </a:rPr>
              <a:t>Consultation de bibliothécaires, professeur·e·s et étudiant·e·s afin d’affiner le contenu.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33327" y="7054706"/>
            <a:ext cx="2471666" cy="1146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7"/>
              </a:lnSpc>
            </a:pPr>
            <a:r>
              <a:rPr lang="en-US" sz="2126">
                <a:solidFill>
                  <a:srgbClr val="000000"/>
                </a:solidFill>
                <a:latin typeface="Arial"/>
              </a:rPr>
              <a:t>Consultation du contenu du cours de la prof. Shalini Lal.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1491"/>
            <a:chOff x="0" y="0"/>
            <a:chExt cx="3368783" cy="451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8783" cy="451583"/>
            </a:xfrm>
            <a:custGeom>
              <a:avLst/>
              <a:gdLst/>
              <a:ahLst/>
              <a:cxnLst/>
              <a:rect l="l" t="t" r="r" b="b"/>
              <a:pathLst>
                <a:path w="3368783" h="451583">
                  <a:moveTo>
                    <a:pt x="0" y="0"/>
                  </a:moveTo>
                  <a:lnTo>
                    <a:pt x="3368783" y="0"/>
                  </a:lnTo>
                  <a:lnTo>
                    <a:pt x="3368783" y="451583"/>
                  </a:lnTo>
                  <a:lnTo>
                    <a:pt x="0" y="451583"/>
                  </a:lnTo>
                  <a:close/>
                </a:path>
              </a:pathLst>
            </a:custGeom>
            <a:solidFill>
              <a:srgbClr val="07557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01408" y="4480571"/>
            <a:ext cx="2431427" cy="24314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51513" y="5035024"/>
            <a:ext cx="1908526" cy="1268567"/>
          </a:xfrm>
          <a:custGeom>
            <a:avLst/>
            <a:gdLst/>
            <a:ahLst/>
            <a:cxnLst/>
            <a:rect l="l" t="t" r="r" b="b"/>
            <a:pathLst>
              <a:path w="1908526" h="1268567">
                <a:moveTo>
                  <a:pt x="0" y="0"/>
                </a:moveTo>
                <a:lnTo>
                  <a:pt x="1908526" y="0"/>
                </a:lnTo>
                <a:lnTo>
                  <a:pt x="1908526" y="1268567"/>
                </a:lnTo>
                <a:lnTo>
                  <a:pt x="0" y="1268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185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13751" y="5805847"/>
            <a:ext cx="2355227" cy="235522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139998" y="6176147"/>
            <a:ext cx="1285824" cy="1341941"/>
          </a:xfrm>
          <a:custGeom>
            <a:avLst/>
            <a:gdLst/>
            <a:ahLst/>
            <a:cxnLst/>
            <a:rect l="l" t="t" r="r" b="b"/>
            <a:pathLst>
              <a:path w="1285824" h="1341941">
                <a:moveTo>
                  <a:pt x="0" y="0"/>
                </a:moveTo>
                <a:lnTo>
                  <a:pt x="1285824" y="0"/>
                </a:lnTo>
                <a:lnTo>
                  <a:pt x="1285824" y="1341942"/>
                </a:lnTo>
                <a:lnTo>
                  <a:pt x="0" y="1341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18798" y="6206207"/>
            <a:ext cx="928696" cy="721006"/>
          </a:xfrm>
          <a:custGeom>
            <a:avLst/>
            <a:gdLst/>
            <a:ahLst/>
            <a:cxnLst/>
            <a:rect l="l" t="t" r="r" b="b"/>
            <a:pathLst>
              <a:path w="928696" h="721006">
                <a:moveTo>
                  <a:pt x="0" y="0"/>
                </a:moveTo>
                <a:lnTo>
                  <a:pt x="928696" y="0"/>
                </a:lnTo>
                <a:lnTo>
                  <a:pt x="928696" y="721006"/>
                </a:lnTo>
                <a:lnTo>
                  <a:pt x="0" y="721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57134" y="7140431"/>
            <a:ext cx="1052023" cy="650342"/>
          </a:xfrm>
          <a:custGeom>
            <a:avLst/>
            <a:gdLst/>
            <a:ahLst/>
            <a:cxnLst/>
            <a:rect l="l" t="t" r="r" b="b"/>
            <a:pathLst>
              <a:path w="1052023" h="650342">
                <a:moveTo>
                  <a:pt x="0" y="0"/>
                </a:moveTo>
                <a:lnTo>
                  <a:pt x="1052023" y="0"/>
                </a:lnTo>
                <a:lnTo>
                  <a:pt x="1052023" y="650342"/>
                </a:lnTo>
                <a:lnTo>
                  <a:pt x="0" y="6503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840830" y="4385597"/>
            <a:ext cx="2526402" cy="252640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8413487" y="4520719"/>
            <a:ext cx="1381088" cy="981828"/>
          </a:xfrm>
          <a:custGeom>
            <a:avLst/>
            <a:gdLst/>
            <a:ahLst/>
            <a:cxnLst/>
            <a:rect l="l" t="t" r="r" b="b"/>
            <a:pathLst>
              <a:path w="1381088" h="981828">
                <a:moveTo>
                  <a:pt x="0" y="0"/>
                </a:moveTo>
                <a:lnTo>
                  <a:pt x="1381087" y="0"/>
                </a:lnTo>
                <a:lnTo>
                  <a:pt x="1381087" y="981827"/>
                </a:lnTo>
                <a:lnTo>
                  <a:pt x="0" y="981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04730" y="5384264"/>
            <a:ext cx="591071" cy="895562"/>
          </a:xfrm>
          <a:custGeom>
            <a:avLst/>
            <a:gdLst/>
            <a:ahLst/>
            <a:cxnLst/>
            <a:rect l="l" t="t" r="r" b="b"/>
            <a:pathLst>
              <a:path w="591071" h="895562">
                <a:moveTo>
                  <a:pt x="0" y="0"/>
                </a:moveTo>
                <a:lnTo>
                  <a:pt x="591071" y="0"/>
                </a:lnTo>
                <a:lnTo>
                  <a:pt x="591071" y="895562"/>
                </a:lnTo>
                <a:lnTo>
                  <a:pt x="0" y="895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715915" y="5134787"/>
            <a:ext cx="883742" cy="1252726"/>
          </a:xfrm>
          <a:custGeom>
            <a:avLst/>
            <a:gdLst/>
            <a:ahLst/>
            <a:cxnLst/>
            <a:rect l="l" t="t" r="r" b="b"/>
            <a:pathLst>
              <a:path w="883742" h="1252726">
                <a:moveTo>
                  <a:pt x="0" y="0"/>
                </a:moveTo>
                <a:lnTo>
                  <a:pt x="883741" y="0"/>
                </a:lnTo>
                <a:lnTo>
                  <a:pt x="883741" y="1252727"/>
                </a:lnTo>
                <a:lnTo>
                  <a:pt x="0" y="12527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922295" y="5146165"/>
            <a:ext cx="793620" cy="1252726"/>
          </a:xfrm>
          <a:custGeom>
            <a:avLst/>
            <a:gdLst/>
            <a:ahLst/>
            <a:cxnLst/>
            <a:rect l="l" t="t" r="r" b="b"/>
            <a:pathLst>
              <a:path w="793620" h="1252726">
                <a:moveTo>
                  <a:pt x="0" y="0"/>
                </a:moveTo>
                <a:lnTo>
                  <a:pt x="793620" y="0"/>
                </a:lnTo>
                <a:lnTo>
                  <a:pt x="793620" y="1252726"/>
                </a:lnTo>
                <a:lnTo>
                  <a:pt x="0" y="12527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b="-54858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28366" y="3886115"/>
            <a:ext cx="1735685" cy="43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  <a:spcBef>
                <a:spcPct val="0"/>
              </a:spcBef>
            </a:pPr>
            <a:r>
              <a:rPr lang="en-US" sz="2616" spc="78">
                <a:solidFill>
                  <a:srgbClr val="2E59A7"/>
                </a:solidFill>
                <a:latin typeface="Poppins Heavy"/>
              </a:rPr>
              <a:t>ÉTAPE 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69972" y="8279303"/>
            <a:ext cx="1453164" cy="43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2"/>
              </a:lnSpc>
              <a:spcBef>
                <a:spcPct val="0"/>
              </a:spcBef>
            </a:pPr>
            <a:r>
              <a:rPr lang="en-US" sz="2619" spc="78">
                <a:solidFill>
                  <a:srgbClr val="3B429F"/>
                </a:solidFill>
                <a:latin typeface="Poppins Heavy"/>
              </a:rPr>
              <a:t>ÉTAPE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18108" y="3871464"/>
            <a:ext cx="1410189" cy="43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32"/>
              </a:lnSpc>
              <a:spcBef>
                <a:spcPct val="0"/>
              </a:spcBef>
            </a:pPr>
            <a:r>
              <a:rPr lang="en-US" sz="2619" spc="78">
                <a:solidFill>
                  <a:srgbClr val="2C92D5"/>
                </a:solidFill>
                <a:latin typeface="Poppins Heavy"/>
              </a:rPr>
              <a:t>ÉTAPE 3</a:t>
            </a:r>
          </a:p>
        </p:txBody>
      </p:sp>
      <p:sp>
        <p:nvSpPr>
          <p:cNvPr id="21" name="AutoShape 21"/>
          <p:cNvSpPr/>
          <p:nvPr/>
        </p:nvSpPr>
        <p:spPr>
          <a:xfrm>
            <a:off x="3871718" y="8522939"/>
            <a:ext cx="998255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flipV="1">
            <a:off x="7311866" y="4096071"/>
            <a:ext cx="9525" cy="4413624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flipV="1">
            <a:off x="6323136" y="8513414"/>
            <a:ext cx="1007779" cy="9525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3871718" y="4115101"/>
            <a:ext cx="9525" cy="4398314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11300286" y="5805847"/>
            <a:ext cx="2381426" cy="238142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75579"/>
            </a:solidFill>
          </p:spPr>
        </p:sp>
      </p:grpSp>
      <p:sp>
        <p:nvSpPr>
          <p:cNvPr id="27" name="AutoShape 27"/>
          <p:cNvSpPr/>
          <p:nvPr/>
        </p:nvSpPr>
        <p:spPr>
          <a:xfrm flipV="1">
            <a:off x="2280063" y="4102231"/>
            <a:ext cx="1582130" cy="3345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7331006" y="4102231"/>
            <a:ext cx="998255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flipV="1">
            <a:off x="9728296" y="4110725"/>
            <a:ext cx="1084069" cy="4376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flipV="1">
            <a:off x="10821981" y="4096779"/>
            <a:ext cx="9525" cy="4413624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1" name="TextBox 31"/>
          <p:cNvSpPr txBox="1"/>
          <p:nvPr/>
        </p:nvSpPr>
        <p:spPr>
          <a:xfrm>
            <a:off x="11751317" y="8260253"/>
            <a:ext cx="1453164" cy="43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2"/>
              </a:lnSpc>
              <a:spcBef>
                <a:spcPct val="0"/>
              </a:spcBef>
            </a:pPr>
            <a:r>
              <a:rPr lang="en-US" sz="2619" spc="78">
                <a:solidFill>
                  <a:srgbClr val="2E59A7"/>
                </a:solidFill>
                <a:latin typeface="Poppins Heavy"/>
              </a:rPr>
              <a:t>ÉTAPE 4</a:t>
            </a:r>
          </a:p>
        </p:txBody>
      </p:sp>
      <p:sp>
        <p:nvSpPr>
          <p:cNvPr id="32" name="AutoShape 32"/>
          <p:cNvSpPr/>
          <p:nvPr/>
        </p:nvSpPr>
        <p:spPr>
          <a:xfrm>
            <a:off x="10812456" y="8494365"/>
            <a:ext cx="998255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11641131" y="6267406"/>
            <a:ext cx="1640596" cy="1458307"/>
          </a:xfrm>
          <a:custGeom>
            <a:avLst/>
            <a:gdLst/>
            <a:ahLst/>
            <a:cxnLst/>
            <a:rect l="l" t="t" r="r" b="b"/>
            <a:pathLst>
              <a:path w="1640596" h="1458307">
                <a:moveTo>
                  <a:pt x="0" y="0"/>
                </a:moveTo>
                <a:lnTo>
                  <a:pt x="1640595" y="0"/>
                </a:lnTo>
                <a:lnTo>
                  <a:pt x="1640595" y="1458307"/>
                </a:lnTo>
                <a:lnTo>
                  <a:pt x="0" y="14583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3785" y="654246"/>
            <a:ext cx="1828800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>
                <a:solidFill>
                  <a:srgbClr val="F7F7F7"/>
                </a:solidFill>
                <a:latin typeface="Poppins Semi-Bold"/>
              </a:rPr>
              <a:t>Le processus de création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33327" y="7054706"/>
            <a:ext cx="2471666" cy="1517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7"/>
              </a:lnSpc>
            </a:pPr>
            <a:r>
              <a:rPr lang="en-US" sz="2126">
                <a:solidFill>
                  <a:srgbClr val="000000"/>
                </a:solidFill>
                <a:latin typeface="Arial Bold"/>
              </a:rPr>
              <a:t>Consultation du contenu du cours de la prof. Shalini Lal.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089803" y="4045081"/>
            <a:ext cx="3013503" cy="1315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1829">
                <a:solidFill>
                  <a:srgbClr val="000000"/>
                </a:solidFill>
                <a:latin typeface="Arial"/>
              </a:rPr>
              <a:t>Scan des ressources dans la littérature pour identifier d’autres ressources pertinentes.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552812" y="7178772"/>
            <a:ext cx="3037748" cy="1315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  <a:spcBef>
                <a:spcPct val="0"/>
              </a:spcBef>
            </a:pPr>
            <a:r>
              <a:rPr lang="en-US" sz="1829">
                <a:solidFill>
                  <a:srgbClr val="000000"/>
                </a:solidFill>
                <a:latin typeface="Arial"/>
              </a:rPr>
              <a:t>Consultation de bibliothécaires, professeur·e·s et étudiant·e·s afin d’affiner le contenu.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185867" y="4033054"/>
            <a:ext cx="2653163" cy="114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Arial Bold"/>
              </a:rPr>
              <a:t>Finalisation du contenu et révision du matériel produit.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1858</Words>
  <Application>Microsoft Macintosh PowerPoint</Application>
  <PresentationFormat>Personnalisé</PresentationFormat>
  <Paragraphs>317</Paragraphs>
  <Slides>26</Slides>
  <Notes>26</Notes>
  <HiddenSlides>0</HiddenSlides>
  <MMClips>1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42" baseType="lpstr">
      <vt:lpstr>HK Grotesk</vt:lpstr>
      <vt:lpstr>Canva Sans Italics</vt:lpstr>
      <vt:lpstr>Poppins Medium</vt:lpstr>
      <vt:lpstr>Open Sans Bold</vt:lpstr>
      <vt:lpstr>Arial Italics</vt:lpstr>
      <vt:lpstr>Canva Sans</vt:lpstr>
      <vt:lpstr>Poppins Semi-Bold</vt:lpstr>
      <vt:lpstr>Calibri</vt:lpstr>
      <vt:lpstr>Canva Sans Bold</vt:lpstr>
      <vt:lpstr>Poppins Heavy</vt:lpstr>
      <vt:lpstr>HK Grotesk Bold</vt:lpstr>
      <vt:lpstr>Glacial Indifference</vt:lpstr>
      <vt:lpstr>Arial</vt:lpstr>
      <vt:lpstr>Open Sans</vt:lpstr>
      <vt:lpstr>Arial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Capsule 0_Introduction : Bienvenue dans la boîte à outils_REL</dc:title>
  <cp:lastModifiedBy>Tania Sabatino (CHUM)</cp:lastModifiedBy>
  <cp:revision>5</cp:revision>
  <dcterms:created xsi:type="dcterms:W3CDTF">2006-08-16T00:00:00Z</dcterms:created>
  <dcterms:modified xsi:type="dcterms:W3CDTF">2024-04-02T23:16:11Z</dcterms:modified>
  <dc:identifier>DAGAvtjagsk</dc:identifier>
</cp:coreProperties>
</file>