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8288000" cy="10287000"/>
  <p:notesSz cx="6858000" cy="9144000"/>
  <p:embeddedFontLst>
    <p:embeddedFont>
      <p:font typeface="Aileron Bold" pitchFamily="2" charset="77"/>
      <p:regular r:id="rId53"/>
      <p:bold r:id="rId54"/>
    </p:embeddedFont>
    <p:embeddedFont>
      <p:font typeface="Arial" panose="020B0604020202020204" pitchFamily="34" charset="0"/>
      <p:regular r:id="rId55"/>
    </p:embeddedFont>
    <p:embeddedFont>
      <p:font typeface="Arial Bold" panose="020B0802020202020204" pitchFamily="34" charset="77"/>
      <p:regular r:id="rId56"/>
      <p:bold r:id="rId57"/>
    </p:embeddedFont>
    <p:embeddedFont>
      <p:font typeface="Arial Italics" panose="020B0502020202090204" pitchFamily="34" charset="77"/>
      <p:regular r:id="rId58"/>
      <p: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  <p:embeddedFont>
      <p:font typeface="Open Sans Bold" panose="020B0806030504020204" pitchFamily="34" charset="0"/>
      <p:regular r:id="rId68"/>
      <p:bold r:id="rId69"/>
    </p:embeddedFont>
    <p:embeddedFont>
      <p:font typeface="Poppins" pitchFamily="2" charset="77"/>
      <p:regular r:id="rId70"/>
      <p:bold r:id="rId71"/>
      <p:italic r:id="rId72"/>
      <p:boldItalic r:id="rId73"/>
    </p:embeddedFont>
    <p:embeddedFont>
      <p:font typeface="Poppins Bold" pitchFamily="2" charset="77"/>
      <p:regular r:id="rId74"/>
      <p:bold r:id="rId75"/>
    </p:embeddedFont>
    <p:embeddedFont>
      <p:font typeface="Poppins Medium" panose="020B0604020202020204" pitchFamily="34" charset="0"/>
      <p:regular r:id="rId76"/>
      <p: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500" autoAdjust="0"/>
  </p:normalViewPr>
  <p:slideViewPr>
    <p:cSldViewPr>
      <p:cViewPr varScale="1">
        <p:scale>
          <a:sx n="60" d="100"/>
          <a:sy n="60" d="100"/>
        </p:scale>
        <p:origin x="20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74" Type="http://schemas.openxmlformats.org/officeDocument/2006/relationships/font" Target="fonts/font22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6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Bonjour et </a:t>
            </a:r>
            <a:r>
              <a:rPr lang="en-US" dirty="0" err="1"/>
              <a:t>bienvenue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première capsule </a:t>
            </a:r>
            <a:r>
              <a:rPr lang="en-US" dirty="0" err="1"/>
              <a:t>d’enseignement</a:t>
            </a:r>
            <a:r>
              <a:rPr lang="en-US" dirty="0"/>
              <a:t>: Introduction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.  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choix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important de savoir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n’existe</a:t>
            </a:r>
            <a:r>
              <a:rPr lang="en-US" dirty="0"/>
              <a:t> pas UN </a:t>
            </a:r>
            <a:r>
              <a:rPr lang="en-US" dirty="0" err="1"/>
              <a:t>meilleur</a:t>
            </a:r>
            <a:r>
              <a:rPr lang="en-US" dirty="0"/>
              <a:t> type de revue de la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systématique</a:t>
            </a:r>
            <a:r>
              <a:rPr lang="en-US" dirty="0"/>
              <a:t>. Il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cependant</a:t>
            </a:r>
            <a:r>
              <a:rPr lang="en-US" dirty="0"/>
              <a:t> un type de revue qui </a:t>
            </a:r>
            <a:r>
              <a:rPr lang="en-US" dirty="0" err="1"/>
              <a:t>est</a:t>
            </a:r>
            <a:r>
              <a:rPr lang="en-US" dirty="0"/>
              <a:t> LE PLUS APPROPRIÉ pour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projet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effet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important de  :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Bien </a:t>
            </a:r>
            <a:r>
              <a:rPr lang="en-US" dirty="0" err="1"/>
              <a:t>définir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objectif</a:t>
            </a:r>
            <a:r>
              <a:rPr lang="en-US" dirty="0"/>
              <a:t> de recherche ;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familiariser</a:t>
            </a:r>
            <a:r>
              <a:rPr lang="en-US" dirty="0"/>
              <a:t> avec les </a:t>
            </a:r>
            <a:r>
              <a:rPr lang="en-US" dirty="0" err="1"/>
              <a:t>différents</a:t>
            </a:r>
            <a:r>
              <a:rPr lang="en-US" dirty="0"/>
              <a:t> types de revues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Connaître</a:t>
            </a:r>
            <a:r>
              <a:rPr lang="en-US" dirty="0"/>
              <a:t> les </a:t>
            </a:r>
            <a:r>
              <a:rPr lang="en-US" dirty="0" err="1"/>
              <a:t>facteurs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influencer </a:t>
            </a:r>
            <a:r>
              <a:rPr lang="en-US" dirty="0" err="1"/>
              <a:t>votre</a:t>
            </a:r>
            <a:r>
              <a:rPr lang="en-US" dirty="0"/>
              <a:t> recherche (p. ex., </a:t>
            </a:r>
            <a:r>
              <a:rPr lang="en-US" dirty="0" err="1"/>
              <a:t>échéancier</a:t>
            </a:r>
            <a:r>
              <a:rPr lang="en-US" dirty="0"/>
              <a:t>,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humaines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, etc.)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outils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pour </a:t>
            </a:r>
            <a:r>
              <a:rPr lang="en-US" dirty="0" err="1"/>
              <a:t>vous</a:t>
            </a:r>
            <a:r>
              <a:rPr lang="en-US" dirty="0"/>
              <a:t> aider </a:t>
            </a:r>
            <a:r>
              <a:rPr lang="en-US" dirty="0" err="1"/>
              <a:t>à</a:t>
            </a:r>
            <a:r>
              <a:rPr lang="en-US" dirty="0"/>
              <a:t> faire le bon </a:t>
            </a:r>
            <a:r>
              <a:rPr lang="en-US" dirty="0" err="1"/>
              <a:t>choix</a:t>
            </a:r>
            <a:r>
              <a:rPr lang="en-US" dirty="0"/>
              <a:t>, nous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proposons</a:t>
            </a:r>
            <a:r>
              <a:rPr lang="en-US" dirty="0"/>
              <a:t> </a:t>
            </a:r>
            <a:r>
              <a:rPr lang="en-US" dirty="0" err="1"/>
              <a:t>quelques-uns</a:t>
            </a:r>
            <a:r>
              <a:rPr lang="en-US" dirty="0"/>
              <a:t> dans la section « </a:t>
            </a:r>
            <a:r>
              <a:rPr lang="en-US" dirty="0" err="1"/>
              <a:t>Ressources</a:t>
            </a:r>
            <a:r>
              <a:rPr lang="en-US" dirty="0"/>
              <a:t> » du </a:t>
            </a:r>
            <a:r>
              <a:rPr lang="en-US" dirty="0" err="1"/>
              <a:t>chapitre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N’oubliez</a:t>
            </a:r>
            <a:r>
              <a:rPr lang="en-US" dirty="0"/>
              <a:t> pas </a:t>
            </a:r>
            <a:r>
              <a:rPr lang="en-US" dirty="0" err="1"/>
              <a:t>également</a:t>
            </a:r>
            <a:r>
              <a:rPr lang="en-US" dirty="0"/>
              <a:t> de </a:t>
            </a:r>
            <a:r>
              <a:rPr lang="en-US" dirty="0" err="1"/>
              <a:t>discuter</a:t>
            </a:r>
            <a:r>
              <a:rPr lang="en-US" dirty="0"/>
              <a:t> des </a:t>
            </a:r>
            <a:r>
              <a:rPr lang="en-US" dirty="0" err="1"/>
              <a:t>différentes</a:t>
            </a:r>
            <a:r>
              <a:rPr lang="en-US" dirty="0"/>
              <a:t> options avec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superviseur</a:t>
            </a:r>
            <a:r>
              <a:rPr lang="en-US" dirty="0"/>
              <a:t>. Il </a:t>
            </a:r>
            <a:r>
              <a:rPr lang="en-US" dirty="0" err="1"/>
              <a:t>est</a:t>
            </a:r>
            <a:r>
              <a:rPr lang="en-US" dirty="0"/>
              <a:t> important de justifier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choix</a:t>
            </a:r>
            <a:r>
              <a:rPr lang="en-US" dirty="0"/>
              <a:t> de revue de </a:t>
            </a:r>
            <a:r>
              <a:rPr lang="en-US" dirty="0" err="1"/>
              <a:t>littérature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Selon</a:t>
            </a:r>
            <a:r>
              <a:rPr lang="en-US" dirty="0"/>
              <a:t> Arksey et O’Malley,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cartographier</a:t>
            </a:r>
            <a:r>
              <a:rPr lang="en-US" dirty="0"/>
              <a:t> les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clés</a:t>
            </a:r>
            <a:r>
              <a:rPr lang="en-US" dirty="0"/>
              <a:t> d’un </a:t>
            </a:r>
            <a:r>
              <a:rPr lang="en-US" dirty="0" err="1"/>
              <a:t>sujet</a:t>
            </a:r>
            <a:r>
              <a:rPr lang="en-US" dirty="0"/>
              <a:t> de recherche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fonction</a:t>
            </a:r>
            <a:r>
              <a:rPr lang="en-US" dirty="0"/>
              <a:t> des sources et des types </a:t>
            </a:r>
            <a:r>
              <a:rPr lang="en-US" dirty="0" err="1"/>
              <a:t>d’évidences</a:t>
            </a:r>
            <a:r>
              <a:rPr lang="en-US" dirty="0"/>
              <a:t> </a:t>
            </a:r>
            <a:r>
              <a:rPr lang="en-US" dirty="0" err="1"/>
              <a:t>scientifiques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De plus, les </a:t>
            </a:r>
            <a:r>
              <a:rPr lang="en-US" dirty="0" err="1"/>
              <a:t>Instituts</a:t>
            </a:r>
            <a:r>
              <a:rPr lang="en-US" dirty="0"/>
              <a:t> de recherche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santé</a:t>
            </a:r>
            <a:r>
              <a:rPr lang="en-US" dirty="0"/>
              <a:t> du Canada </a:t>
            </a:r>
            <a:r>
              <a:rPr lang="en-US" dirty="0" err="1"/>
              <a:t>soulignent</a:t>
            </a:r>
            <a:r>
              <a:rPr lang="en-US" dirty="0"/>
              <a:t> que les examens de la </a:t>
            </a:r>
            <a:r>
              <a:rPr lang="en-US" dirty="0" err="1"/>
              <a:t>portée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projets</a:t>
            </a:r>
            <a:r>
              <a:rPr lang="en-US" dirty="0"/>
              <a:t> </a:t>
            </a:r>
            <a:r>
              <a:rPr lang="en-US" dirty="0" err="1"/>
              <a:t>exploratoires</a:t>
            </a:r>
            <a:r>
              <a:rPr lang="en-US" dirty="0"/>
              <a:t> qui </a:t>
            </a:r>
            <a:r>
              <a:rPr lang="en-US" dirty="0" err="1"/>
              <a:t>recensent</a:t>
            </a:r>
            <a:r>
              <a:rPr lang="en-US" dirty="0"/>
              <a:t> </a:t>
            </a:r>
            <a:r>
              <a:rPr lang="en-US" dirty="0" err="1"/>
              <a:t>systématiquement</a:t>
            </a:r>
            <a:r>
              <a:rPr lang="en-US" dirty="0"/>
              <a:t> la </a:t>
            </a:r>
            <a:r>
              <a:rPr lang="en-US" dirty="0" err="1"/>
              <a:t>littérature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réalisés</a:t>
            </a:r>
            <a:r>
              <a:rPr lang="en-US" dirty="0"/>
              <a:t> dans un </a:t>
            </a:r>
            <a:r>
              <a:rPr lang="en-US" dirty="0" err="1"/>
              <a:t>domaine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la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diverse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émergente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choisir</a:t>
            </a:r>
            <a:r>
              <a:rPr lang="en-US" dirty="0"/>
              <a:t> un examen de la </a:t>
            </a:r>
            <a:r>
              <a:rPr lang="en-US" dirty="0" err="1"/>
              <a:t>portée</a:t>
            </a:r>
            <a:r>
              <a:rPr lang="en-US" dirty="0"/>
              <a:t> ? </a:t>
            </a:r>
          </a:p>
          <a:p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: 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capsule,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répondre</a:t>
            </a:r>
            <a:r>
              <a:rPr lang="en-US" dirty="0"/>
              <a:t> aux </a:t>
            </a:r>
            <a:r>
              <a:rPr lang="en-US" dirty="0" err="1"/>
              <a:t>objectifs</a:t>
            </a:r>
            <a:r>
              <a:rPr lang="en-US" dirty="0"/>
              <a:t> </a:t>
            </a:r>
            <a:r>
              <a:rPr lang="en-US" dirty="0" err="1"/>
              <a:t>suivants</a:t>
            </a:r>
            <a:r>
              <a:rPr lang="en-US" dirty="0"/>
              <a:t> 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Cartographier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examiner </a:t>
            </a:r>
            <a:r>
              <a:rPr lang="en-US" dirty="0" err="1"/>
              <a:t>l’étendue</a:t>
            </a:r>
            <a:r>
              <a:rPr lang="en-US" dirty="0"/>
              <a:t>, la </a:t>
            </a:r>
            <a:r>
              <a:rPr lang="en-US" dirty="0" err="1"/>
              <a:t>portée</a:t>
            </a:r>
            <a:r>
              <a:rPr lang="en-US" dirty="0"/>
              <a:t> et le type des </a:t>
            </a:r>
            <a:r>
              <a:rPr lang="en-US" dirty="0" err="1"/>
              <a:t>connaissances</a:t>
            </a:r>
            <a:r>
              <a:rPr lang="en-US" dirty="0"/>
              <a:t> ;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Clarifier les concepts </a:t>
            </a:r>
            <a:r>
              <a:rPr lang="en-US" dirty="0" err="1"/>
              <a:t>ou</a:t>
            </a:r>
            <a:r>
              <a:rPr lang="en-US" dirty="0"/>
              <a:t> les </a:t>
            </a:r>
            <a:r>
              <a:rPr lang="en-US" dirty="0" err="1"/>
              <a:t>facteurs</a:t>
            </a:r>
            <a:r>
              <a:rPr lang="en-US" dirty="0"/>
              <a:t> </a:t>
            </a:r>
            <a:r>
              <a:rPr lang="en-US" dirty="0" err="1"/>
              <a:t>liés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un </a:t>
            </a:r>
            <a:r>
              <a:rPr lang="en-US" dirty="0" err="1"/>
              <a:t>sujet</a:t>
            </a:r>
            <a:r>
              <a:rPr lang="en-US" dirty="0"/>
              <a:t> ;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Établir</a:t>
            </a:r>
            <a:r>
              <a:rPr lang="en-US" dirty="0"/>
              <a:t> la pertinence </a:t>
            </a:r>
            <a:r>
              <a:rPr lang="en-US" dirty="0" err="1"/>
              <a:t>d’entreprendre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revue </a:t>
            </a:r>
            <a:r>
              <a:rPr lang="en-US" dirty="0" err="1"/>
              <a:t>systématique</a:t>
            </a:r>
            <a:r>
              <a:rPr lang="en-US" dirty="0"/>
              <a:t>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Identifier les lacunes dans la recherche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Synthétiser</a:t>
            </a:r>
            <a:r>
              <a:rPr lang="en-US" dirty="0"/>
              <a:t> et diffuser les </a:t>
            </a:r>
            <a:r>
              <a:rPr lang="en-US" dirty="0" err="1"/>
              <a:t>connaissances</a:t>
            </a:r>
            <a:r>
              <a:rPr lang="en-US" dirty="0"/>
              <a:t>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Énoncer</a:t>
            </a:r>
            <a:r>
              <a:rPr lang="en-US" dirty="0"/>
              <a:t> des </a:t>
            </a:r>
            <a:r>
              <a:rPr lang="en-US" dirty="0" err="1"/>
              <a:t>recommandations</a:t>
            </a:r>
            <a:r>
              <a:rPr lang="en-US" dirty="0"/>
              <a:t> quant </a:t>
            </a:r>
            <a:r>
              <a:rPr lang="en-US" dirty="0" err="1"/>
              <a:t>à</a:t>
            </a:r>
            <a:r>
              <a:rPr lang="en-US" dirty="0"/>
              <a:t> de futures </a:t>
            </a:r>
            <a:r>
              <a:rPr lang="en-US" dirty="0" err="1"/>
              <a:t>recherches</a:t>
            </a:r>
            <a:r>
              <a:rPr lang="en-US" dirty="0"/>
              <a:t>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Et, </a:t>
            </a:r>
            <a:r>
              <a:rPr lang="en-US" dirty="0" err="1"/>
              <a:t>Soutenir</a:t>
            </a:r>
            <a:r>
              <a:rPr lang="en-US" dirty="0"/>
              <a:t> la </a:t>
            </a:r>
            <a:r>
              <a:rPr lang="en-US" dirty="0" err="1"/>
              <a:t>prise</a:t>
            </a:r>
            <a:r>
              <a:rPr lang="en-US" dirty="0"/>
              <a:t> de </a:t>
            </a:r>
            <a:r>
              <a:rPr lang="en-US" dirty="0" err="1"/>
              <a:t>décisions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facteurs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pris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décidez</a:t>
            </a:r>
            <a:r>
              <a:rPr lang="en-US" dirty="0"/>
              <a:t> de </a:t>
            </a:r>
            <a:r>
              <a:rPr lang="en-US" dirty="0" err="1"/>
              <a:t>réaliser</a:t>
            </a:r>
            <a:r>
              <a:rPr lang="en-US" dirty="0"/>
              <a:t> un examen de la </a:t>
            </a:r>
            <a:r>
              <a:rPr lang="en-US" dirty="0" err="1"/>
              <a:t>portée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Tout </a:t>
            </a:r>
            <a:r>
              <a:rPr lang="en-US" dirty="0" err="1"/>
              <a:t>d’abord</a:t>
            </a:r>
            <a:r>
              <a:rPr lang="en-US" dirty="0"/>
              <a:t>, la </a:t>
            </a:r>
            <a:r>
              <a:rPr lang="en-US" dirty="0" err="1"/>
              <a:t>réalisation</a:t>
            </a:r>
            <a:r>
              <a:rPr lang="en-US" dirty="0"/>
              <a:t> d’un examen de la </a:t>
            </a:r>
            <a:r>
              <a:rPr lang="en-US" dirty="0" err="1"/>
              <a:t>portée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exiger</a:t>
            </a:r>
            <a:r>
              <a:rPr lang="en-US" dirty="0"/>
              <a:t> beaucoup de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humaines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effet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préférable</a:t>
            </a:r>
            <a:r>
              <a:rPr lang="en-US" dirty="0"/>
              <a:t> </a:t>
            </a:r>
            <a:r>
              <a:rPr lang="en-US" dirty="0" err="1"/>
              <a:t>d’avoir</a:t>
            </a:r>
            <a:r>
              <a:rPr lang="en-US" dirty="0"/>
              <a:t> au </a:t>
            </a:r>
            <a:r>
              <a:rPr lang="en-US" dirty="0" err="1"/>
              <a:t>moins</a:t>
            </a:r>
            <a:r>
              <a:rPr lang="en-US" dirty="0"/>
              <a:t> deux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impliquées</a:t>
            </a:r>
            <a:r>
              <a:rPr lang="en-US" dirty="0"/>
              <a:t> dans le </a:t>
            </a:r>
            <a:r>
              <a:rPr lang="en-US" dirty="0" err="1"/>
              <a:t>processus</a:t>
            </a:r>
            <a:r>
              <a:rPr lang="en-US" dirty="0"/>
              <a:t> de </a:t>
            </a:r>
            <a:r>
              <a:rPr lang="en-US" dirty="0" err="1"/>
              <a:t>sélection</a:t>
            </a:r>
            <a:r>
              <a:rPr lang="en-US" dirty="0"/>
              <a:t> des études, car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favorise</a:t>
            </a:r>
            <a:r>
              <a:rPr lang="en-US" dirty="0"/>
              <a:t> la rigueur et la </a:t>
            </a:r>
            <a:r>
              <a:rPr lang="en-US" dirty="0" err="1"/>
              <a:t>fiabilité</a:t>
            </a:r>
            <a:r>
              <a:rPr lang="en-US" dirty="0"/>
              <a:t> de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Il faut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tenir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du fait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falloir</a:t>
            </a:r>
            <a:r>
              <a:rPr lang="en-US" dirty="0"/>
              <a:t> beaucoup de temps pour </a:t>
            </a:r>
            <a:r>
              <a:rPr lang="en-US" dirty="0" err="1"/>
              <a:t>sélectionner</a:t>
            </a:r>
            <a:r>
              <a:rPr lang="en-US" dirty="0"/>
              <a:t> et pour examiner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informations</a:t>
            </a:r>
            <a:r>
              <a:rPr lang="en-US" dirty="0"/>
              <a:t> </a:t>
            </a:r>
            <a:r>
              <a:rPr lang="en-US" dirty="0" err="1"/>
              <a:t>recueillies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Définir</a:t>
            </a:r>
            <a:r>
              <a:rPr lang="en-US" dirty="0"/>
              <a:t> la revue de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systématique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Puis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important d’être </a:t>
            </a:r>
            <a:r>
              <a:rPr lang="en-US" dirty="0" err="1"/>
              <a:t>conscients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s’agit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méthodologie</a:t>
            </a:r>
            <a:r>
              <a:rPr lang="en-US" dirty="0"/>
              <a:t> qui continue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évoluer</a:t>
            </a:r>
            <a:r>
              <a:rPr lang="en-US" dirty="0"/>
              <a:t>.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important d’être </a:t>
            </a:r>
            <a:r>
              <a:rPr lang="en-US" dirty="0" err="1"/>
              <a:t>informés</a:t>
            </a:r>
            <a:r>
              <a:rPr lang="en-US" dirty="0"/>
              <a:t> des </a:t>
            </a:r>
            <a:r>
              <a:rPr lang="en-US" dirty="0" err="1"/>
              <a:t>dernières</a:t>
            </a:r>
            <a:r>
              <a:rPr lang="en-US" dirty="0"/>
              <a:t> </a:t>
            </a:r>
            <a:r>
              <a:rPr lang="en-US" dirty="0" err="1"/>
              <a:t>lignes</a:t>
            </a:r>
            <a:r>
              <a:rPr lang="en-US" dirty="0"/>
              <a:t> directrices et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méthodologiques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 </a:t>
            </a:r>
            <a:r>
              <a:rPr lang="en-US" dirty="0" err="1"/>
              <a:t>comporte</a:t>
            </a:r>
            <a:r>
              <a:rPr lang="en-US" dirty="0"/>
              <a:t> 6 étapes </a:t>
            </a:r>
            <a:r>
              <a:rPr lang="en-US" dirty="0" err="1"/>
              <a:t>principales</a:t>
            </a:r>
            <a:r>
              <a:rPr lang="en-US" dirty="0"/>
              <a:t>. Les étapes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présentées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ordre</a:t>
            </a:r>
            <a:r>
              <a:rPr lang="en-US" dirty="0"/>
              <a:t> </a:t>
            </a:r>
            <a:r>
              <a:rPr lang="en-US" dirty="0" err="1"/>
              <a:t>chronologique</a:t>
            </a:r>
            <a:r>
              <a:rPr lang="en-US" dirty="0"/>
              <a:t>, </a:t>
            </a:r>
            <a:r>
              <a:rPr lang="en-US" dirty="0" err="1"/>
              <a:t>cependant</a:t>
            </a:r>
            <a:r>
              <a:rPr lang="en-US" dirty="0"/>
              <a:t>, il faut savoir que le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itératif</a:t>
            </a:r>
            <a:r>
              <a:rPr lang="en-US" dirty="0"/>
              <a:t>, des </a:t>
            </a:r>
            <a:r>
              <a:rPr lang="en-US" dirty="0" err="1"/>
              <a:t>aller</a:t>
            </a:r>
            <a:r>
              <a:rPr lang="en-US" dirty="0"/>
              <a:t>-retour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exister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Les étapes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présentées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détail</a:t>
            </a:r>
            <a:r>
              <a:rPr lang="en-US" dirty="0"/>
              <a:t> dans les </a:t>
            </a:r>
            <a:r>
              <a:rPr lang="en-US" dirty="0" err="1"/>
              <a:t>prochains</a:t>
            </a:r>
            <a:r>
              <a:rPr lang="en-US" dirty="0"/>
              <a:t> </a:t>
            </a:r>
            <a:r>
              <a:rPr lang="en-US" dirty="0" err="1"/>
              <a:t>chapitres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s'agit</a:t>
            </a:r>
            <a:r>
              <a:rPr lang="en-US" dirty="0"/>
              <a:t> de :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Définir</a:t>
            </a:r>
            <a:r>
              <a:rPr lang="en-US" dirty="0"/>
              <a:t> la question de recherche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Identifier les </a:t>
            </a:r>
            <a:r>
              <a:rPr lang="en-US" dirty="0" err="1"/>
              <a:t>recherches</a:t>
            </a:r>
            <a:r>
              <a:rPr lang="en-US" dirty="0"/>
              <a:t> </a:t>
            </a:r>
            <a:r>
              <a:rPr lang="en-US" dirty="0" err="1"/>
              <a:t>pertinentes</a:t>
            </a:r>
            <a:r>
              <a:rPr lang="en-US" dirty="0"/>
              <a:t>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Sélectionner</a:t>
            </a:r>
            <a:r>
              <a:rPr lang="en-US" dirty="0"/>
              <a:t> les études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Cartographier</a:t>
            </a:r>
            <a:r>
              <a:rPr lang="en-US" dirty="0"/>
              <a:t>/</a:t>
            </a:r>
            <a:r>
              <a:rPr lang="en-US" dirty="0" err="1"/>
              <a:t>organiser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Assembler, </a:t>
            </a:r>
            <a:r>
              <a:rPr lang="en-US" dirty="0" err="1"/>
              <a:t>résumer</a:t>
            </a:r>
            <a:r>
              <a:rPr lang="en-US" dirty="0"/>
              <a:t> et diffuser les </a:t>
            </a:r>
            <a:r>
              <a:rPr lang="en-US" dirty="0" err="1"/>
              <a:t>résultats</a:t>
            </a:r>
            <a:r>
              <a:rPr lang="en-US" dirty="0"/>
              <a:t> 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Et, consulter les parties </a:t>
            </a:r>
            <a:r>
              <a:rPr lang="en-US" dirty="0" err="1"/>
              <a:t>prenantes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appelées</a:t>
            </a:r>
            <a:r>
              <a:rPr lang="en-US" dirty="0"/>
              <a:t> « 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consultatif</a:t>
            </a:r>
            <a:r>
              <a:rPr lang="en-US" dirty="0"/>
              <a:t> ». </a:t>
            </a:r>
          </a:p>
          <a:p>
            <a:endParaRPr lang="en-US" dirty="0"/>
          </a:p>
          <a:p>
            <a:r>
              <a:rPr lang="en-US" dirty="0" err="1"/>
              <a:t>Cette</a:t>
            </a:r>
            <a:r>
              <a:rPr lang="en-US" dirty="0"/>
              <a:t> étape </a:t>
            </a:r>
            <a:r>
              <a:rPr lang="en-US" dirty="0" err="1"/>
              <a:t>est</a:t>
            </a:r>
            <a:r>
              <a:rPr lang="en-US" dirty="0"/>
              <a:t> facultative, </a:t>
            </a:r>
            <a:r>
              <a:rPr lang="en-US" dirty="0" err="1"/>
              <a:t>mais</a:t>
            </a:r>
            <a:r>
              <a:rPr lang="en-US" dirty="0"/>
              <a:t> il </a:t>
            </a:r>
            <a:r>
              <a:rPr lang="en-US" dirty="0" err="1"/>
              <a:t>vaut</a:t>
            </a:r>
            <a:r>
              <a:rPr lang="en-US" dirty="0"/>
              <a:t> la </a:t>
            </a:r>
            <a:r>
              <a:rPr lang="en-US" dirty="0" err="1"/>
              <a:t>peine</a:t>
            </a:r>
            <a:r>
              <a:rPr lang="en-US" dirty="0"/>
              <a:t> de la prendre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considération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consultatif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constitué</a:t>
            </a:r>
            <a:r>
              <a:rPr lang="en-US" dirty="0"/>
              <a:t> d’un </a:t>
            </a:r>
            <a:r>
              <a:rPr lang="en-US" dirty="0" err="1"/>
              <a:t>groupe</a:t>
            </a:r>
            <a:r>
              <a:rPr lang="en-US" dirty="0"/>
              <a:t> de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ayant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expertise dans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domaines</a:t>
            </a:r>
            <a:r>
              <a:rPr lang="en-US" dirty="0"/>
              <a:t> </a:t>
            </a:r>
            <a:r>
              <a:rPr lang="en-US" dirty="0" err="1"/>
              <a:t>pertinents</a:t>
            </a:r>
            <a:r>
              <a:rPr lang="en-US" dirty="0"/>
              <a:t> pour le </a:t>
            </a:r>
            <a:r>
              <a:rPr lang="en-US" dirty="0" err="1"/>
              <a:t>projet</a:t>
            </a:r>
            <a:r>
              <a:rPr lang="en-US" dirty="0"/>
              <a:t> (p. ex., </a:t>
            </a:r>
            <a:r>
              <a:rPr lang="en-US" dirty="0" err="1"/>
              <a:t>scientifique</a:t>
            </a:r>
            <a:r>
              <a:rPr lang="en-US" dirty="0"/>
              <a:t>, pratique, etc.). </a:t>
            </a:r>
          </a:p>
          <a:p>
            <a:endParaRPr lang="en-US" dirty="0"/>
          </a:p>
          <a:p>
            <a:r>
              <a:rPr lang="en-US" dirty="0" err="1"/>
              <a:t>Leur</a:t>
            </a:r>
            <a:r>
              <a:rPr lang="en-US" dirty="0"/>
              <a:t> implication </a:t>
            </a:r>
            <a:r>
              <a:rPr lang="en-US" dirty="0" err="1"/>
              <a:t>favorise</a:t>
            </a:r>
            <a:r>
              <a:rPr lang="en-US" dirty="0"/>
              <a:t> </a:t>
            </a:r>
            <a:r>
              <a:rPr lang="en-US" dirty="0" err="1"/>
              <a:t>l’intégration</a:t>
            </a:r>
            <a:r>
              <a:rPr lang="en-US" dirty="0"/>
              <a:t> </a:t>
            </a:r>
            <a:r>
              <a:rPr lang="en-US" dirty="0" err="1"/>
              <a:t>d’informations</a:t>
            </a:r>
            <a:r>
              <a:rPr lang="en-US" dirty="0"/>
              <a:t> </a:t>
            </a:r>
            <a:r>
              <a:rPr lang="en-US" dirty="0" err="1"/>
              <a:t>supplémentaires</a:t>
            </a:r>
            <a:r>
              <a:rPr lang="en-US" dirty="0"/>
              <a:t> </a:t>
            </a:r>
            <a:r>
              <a:rPr lang="en-US" dirty="0" err="1"/>
              <a:t>autour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sujet</a:t>
            </a:r>
            <a:r>
              <a:rPr lang="en-US" dirty="0"/>
              <a:t> de recherche.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, dans le cadre d’un examen de la </a:t>
            </a:r>
            <a:r>
              <a:rPr lang="en-US" dirty="0" err="1"/>
              <a:t>portée</a:t>
            </a:r>
            <a:r>
              <a:rPr lang="en-US" dirty="0"/>
              <a:t> sur les services de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</a:t>
            </a:r>
            <a:r>
              <a:rPr lang="en-US" dirty="0" err="1"/>
              <a:t>offerts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milieu </a:t>
            </a:r>
            <a:r>
              <a:rPr lang="en-US" dirty="0" err="1"/>
              <a:t>universitaire</a:t>
            </a:r>
            <a:r>
              <a:rPr lang="en-US" dirty="0"/>
              <a:t>, il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pertinent </a:t>
            </a:r>
            <a:r>
              <a:rPr lang="en-US" dirty="0" err="1"/>
              <a:t>d’avoir</a:t>
            </a:r>
            <a:r>
              <a:rPr lang="en-US" dirty="0"/>
              <a:t> dans son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consultatif</a:t>
            </a:r>
            <a:r>
              <a:rPr lang="en-US" dirty="0"/>
              <a:t> :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Décrire</a:t>
            </a:r>
            <a:r>
              <a:rPr lang="en-US" dirty="0"/>
              <a:t> les </a:t>
            </a:r>
            <a:r>
              <a:rPr lang="en-US" dirty="0" err="1"/>
              <a:t>caractéristiques</a:t>
            </a:r>
            <a:r>
              <a:rPr lang="en-US" dirty="0"/>
              <a:t> de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chercheur·e</a:t>
            </a:r>
            <a:r>
              <a:rPr lang="en-US" dirty="0"/>
              <a:t> avec de </a:t>
            </a:r>
            <a:r>
              <a:rPr lang="en-US" dirty="0" err="1"/>
              <a:t>l’expertise</a:t>
            </a:r>
            <a:r>
              <a:rPr lang="en-US" dirty="0"/>
              <a:t> sur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clinicien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clinicienne</a:t>
            </a:r>
            <a:r>
              <a:rPr lang="en-US" dirty="0"/>
              <a:t> qui </a:t>
            </a:r>
            <a:r>
              <a:rPr lang="en-US" dirty="0" err="1"/>
              <a:t>travaille</a:t>
            </a:r>
            <a:r>
              <a:rPr lang="en-US" dirty="0"/>
              <a:t> </a:t>
            </a:r>
            <a:r>
              <a:rPr lang="en-US" dirty="0" err="1"/>
              <a:t>auprès</a:t>
            </a:r>
            <a:r>
              <a:rPr lang="en-US" dirty="0"/>
              <a:t> des </a:t>
            </a:r>
            <a:r>
              <a:rPr lang="en-US" dirty="0" err="1"/>
              <a:t>étudiants</a:t>
            </a:r>
            <a:r>
              <a:rPr lang="en-US" dirty="0"/>
              <a:t> et des </a:t>
            </a:r>
            <a:r>
              <a:rPr lang="en-US" dirty="0" err="1"/>
              <a:t>étudiantes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des services de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milieu </a:t>
            </a:r>
            <a:r>
              <a:rPr lang="en-US" dirty="0" err="1"/>
              <a:t>universitaire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Et, un </a:t>
            </a:r>
            <a:r>
              <a:rPr lang="en-US" dirty="0" err="1"/>
              <a:t>étudiant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étudiante</a:t>
            </a:r>
            <a:r>
              <a:rPr lang="en-US" dirty="0"/>
              <a:t> </a:t>
            </a:r>
            <a:r>
              <a:rPr lang="en-US" dirty="0" err="1"/>
              <a:t>ayant</a:t>
            </a:r>
            <a:r>
              <a:rPr lang="en-US" dirty="0"/>
              <a:t> </a:t>
            </a:r>
            <a:r>
              <a:rPr lang="en-US" dirty="0" err="1"/>
              <a:t>utilisé</a:t>
            </a:r>
            <a:r>
              <a:rPr lang="en-US" dirty="0"/>
              <a:t> les services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Levac</a:t>
            </a:r>
            <a:r>
              <a:rPr lang="en-US" dirty="0"/>
              <a:t> et al. (2010), le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consultatif</a:t>
            </a:r>
            <a:r>
              <a:rPr lang="en-US" dirty="0"/>
              <a:t> ne </a:t>
            </a:r>
            <a:r>
              <a:rPr lang="en-US" dirty="0" err="1"/>
              <a:t>devrait</a:t>
            </a:r>
            <a:r>
              <a:rPr lang="en-US" dirty="0"/>
              <a:t> pas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seulement</a:t>
            </a:r>
            <a:r>
              <a:rPr lang="en-US" dirty="0"/>
              <a:t> </a:t>
            </a:r>
            <a:r>
              <a:rPr lang="en-US" dirty="0" err="1"/>
              <a:t>optionnel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Sa </a:t>
            </a:r>
            <a:r>
              <a:rPr lang="en-US" dirty="0" err="1"/>
              <a:t>présence</a:t>
            </a:r>
            <a:r>
              <a:rPr lang="en-US" dirty="0"/>
              <a:t> </a:t>
            </a:r>
            <a:r>
              <a:rPr lang="en-US" dirty="0" err="1"/>
              <a:t>contribue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rigueur </a:t>
            </a:r>
            <a:r>
              <a:rPr lang="en-US" dirty="0" err="1"/>
              <a:t>méthodologique</a:t>
            </a:r>
            <a:r>
              <a:rPr lang="en-US" dirty="0"/>
              <a:t> de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, </a:t>
            </a:r>
            <a:r>
              <a:rPr lang="en-US" dirty="0" err="1"/>
              <a:t>augmente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validité</a:t>
            </a:r>
            <a:r>
              <a:rPr lang="en-US" dirty="0"/>
              <a:t> et </a:t>
            </a:r>
            <a:r>
              <a:rPr lang="en-US" dirty="0" err="1"/>
              <a:t>favorise</a:t>
            </a:r>
            <a:r>
              <a:rPr lang="en-US" dirty="0"/>
              <a:t> la transposition des </a:t>
            </a:r>
            <a:r>
              <a:rPr lang="en-US" dirty="0" err="1"/>
              <a:t>résultats</a:t>
            </a:r>
            <a:r>
              <a:rPr lang="en-US" dirty="0"/>
              <a:t> au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réel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fin de la première capsule </a:t>
            </a:r>
            <a:r>
              <a:rPr lang="en-US" dirty="0" err="1"/>
              <a:t>d’enseignement</a:t>
            </a:r>
            <a:r>
              <a:rPr lang="en-US" dirty="0"/>
              <a:t>. Nous </a:t>
            </a:r>
            <a:r>
              <a:rPr lang="en-US" dirty="0" err="1"/>
              <a:t>espérons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acquis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meilleure</a:t>
            </a:r>
            <a:r>
              <a:rPr lang="en-US" dirty="0"/>
              <a:t> </a:t>
            </a:r>
            <a:r>
              <a:rPr lang="en-US" dirty="0" err="1"/>
              <a:t>compréhension</a:t>
            </a:r>
            <a:r>
              <a:rPr lang="en-US" dirty="0"/>
              <a:t> des </a:t>
            </a:r>
            <a:r>
              <a:rPr lang="en-US" dirty="0" err="1"/>
              <a:t>caractéristiques</a:t>
            </a:r>
            <a:r>
              <a:rPr lang="en-US" dirty="0"/>
              <a:t> et des étapes </a:t>
            </a:r>
            <a:r>
              <a:rPr lang="en-US" dirty="0" err="1"/>
              <a:t>clés</a:t>
            </a:r>
            <a:r>
              <a:rPr lang="en-US" dirty="0"/>
              <a:t> de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que type de revue </a:t>
            </a:r>
            <a:r>
              <a:rPr lang="en-US" dirty="0" err="1"/>
              <a:t>systématique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N’oubliez</a:t>
            </a:r>
            <a:r>
              <a:rPr lang="en-US" dirty="0"/>
              <a:t> pas de consulter la section « </a:t>
            </a:r>
            <a:r>
              <a:rPr lang="en-US" dirty="0" err="1"/>
              <a:t>Ressources</a:t>
            </a:r>
            <a:r>
              <a:rPr lang="en-US" dirty="0"/>
              <a:t> » du </a:t>
            </a:r>
            <a:r>
              <a:rPr lang="en-US" dirty="0" err="1"/>
              <a:t>chapitre</a:t>
            </a:r>
            <a:r>
              <a:rPr lang="en-US" dirty="0"/>
              <a:t> pour </a:t>
            </a:r>
            <a:r>
              <a:rPr lang="en-US" dirty="0" err="1"/>
              <a:t>compléter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apprentissages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Et </a:t>
            </a:r>
            <a:r>
              <a:rPr lang="en-US" dirty="0" err="1"/>
              <a:t>présenter</a:t>
            </a:r>
            <a:r>
              <a:rPr lang="en-US" dirty="0"/>
              <a:t> les étapes </a:t>
            </a:r>
            <a:r>
              <a:rPr lang="en-US" dirty="0" err="1"/>
              <a:t>clés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réalisation</a:t>
            </a:r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Pour </a:t>
            </a:r>
            <a:r>
              <a:rPr lang="en-US" dirty="0" err="1"/>
              <a:t>compléter</a:t>
            </a:r>
            <a:r>
              <a:rPr lang="en-US" dirty="0"/>
              <a:t> les notions </a:t>
            </a:r>
            <a:r>
              <a:rPr lang="en-US" dirty="0" err="1"/>
              <a:t>théoriques</a:t>
            </a:r>
            <a:r>
              <a:rPr lang="en-US" dirty="0"/>
              <a:t> </a:t>
            </a:r>
            <a:r>
              <a:rPr lang="en-US" dirty="0" err="1"/>
              <a:t>présentées</a:t>
            </a:r>
            <a:r>
              <a:rPr lang="en-US" dirty="0"/>
              <a:t> dans </a:t>
            </a:r>
            <a:r>
              <a:rPr lang="en-US" dirty="0" err="1"/>
              <a:t>cette</a:t>
            </a:r>
            <a:r>
              <a:rPr lang="en-US" dirty="0"/>
              <a:t> capsule, </a:t>
            </a:r>
            <a:r>
              <a:rPr lang="en-US" dirty="0" err="1"/>
              <a:t>consultez</a:t>
            </a:r>
            <a:r>
              <a:rPr lang="en-US" dirty="0"/>
              <a:t> la section « </a:t>
            </a:r>
            <a:r>
              <a:rPr lang="en-US" dirty="0" err="1"/>
              <a:t>Ressources</a:t>
            </a:r>
            <a:r>
              <a:rPr lang="en-US" dirty="0"/>
              <a:t> » du </a:t>
            </a:r>
            <a:r>
              <a:rPr lang="en-US" dirty="0" err="1"/>
              <a:t>chapitre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types de revues </a:t>
            </a:r>
            <a:r>
              <a:rPr lang="en-US" dirty="0" err="1"/>
              <a:t>systématiques</a:t>
            </a:r>
            <a:r>
              <a:rPr lang="en-US" dirty="0"/>
              <a:t>. On a, par </a:t>
            </a:r>
            <a:r>
              <a:rPr lang="en-US" dirty="0" err="1"/>
              <a:t>exemple</a:t>
            </a:r>
            <a:r>
              <a:rPr lang="en-US" dirty="0"/>
              <a:t>, la revue </a:t>
            </a:r>
            <a:r>
              <a:rPr lang="en-US" dirty="0" err="1"/>
              <a:t>rapide</a:t>
            </a:r>
            <a:r>
              <a:rPr lang="en-US" dirty="0"/>
              <a:t>, la revue </a:t>
            </a:r>
            <a:r>
              <a:rPr lang="en-US" dirty="0" err="1"/>
              <a:t>systématique</a:t>
            </a:r>
            <a:r>
              <a:rPr lang="en-US" dirty="0"/>
              <a:t>,  la </a:t>
            </a:r>
            <a:r>
              <a:rPr lang="en-US" dirty="0" err="1"/>
              <a:t>méta-analyse</a:t>
            </a:r>
            <a:r>
              <a:rPr lang="en-US" dirty="0"/>
              <a:t>, </a:t>
            </a:r>
            <a:r>
              <a:rPr lang="en-US" dirty="0" err="1"/>
              <a:t>l’examen</a:t>
            </a:r>
            <a:r>
              <a:rPr lang="en-US" dirty="0"/>
              <a:t> de la </a:t>
            </a:r>
            <a:r>
              <a:rPr lang="en-US" dirty="0" err="1"/>
              <a:t>portée</a:t>
            </a:r>
            <a:r>
              <a:rPr lang="en-US" dirty="0"/>
              <a:t>,  et plein </a:t>
            </a:r>
            <a:r>
              <a:rPr lang="en-US" dirty="0" err="1"/>
              <a:t>d’autres</a:t>
            </a:r>
            <a:r>
              <a:rPr lang="en-US" dirty="0"/>
              <a:t> ! </a:t>
            </a:r>
          </a:p>
          <a:p>
            <a:endParaRPr lang="en-US" dirty="0"/>
          </a:p>
          <a:p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pour but de </a:t>
            </a:r>
            <a:r>
              <a:rPr lang="en-US" dirty="0" err="1"/>
              <a:t>répondre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question </a:t>
            </a:r>
            <a:r>
              <a:rPr lang="en-US" dirty="0" err="1"/>
              <a:t>donnée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recension des </a:t>
            </a:r>
            <a:r>
              <a:rPr lang="en-US" dirty="0" err="1"/>
              <a:t>connaissances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Cependant</a:t>
            </a:r>
            <a:r>
              <a:rPr lang="en-US" dirty="0"/>
              <a:t>, </a:t>
            </a:r>
            <a:r>
              <a:rPr lang="en-US" dirty="0" err="1"/>
              <a:t>chaque</a:t>
            </a:r>
            <a:r>
              <a:rPr lang="en-US" dirty="0"/>
              <a:t> type de revue </a:t>
            </a:r>
            <a:r>
              <a:rPr lang="en-US" dirty="0" err="1"/>
              <a:t>présente</a:t>
            </a:r>
            <a:r>
              <a:rPr lang="en-US" dirty="0"/>
              <a:t> des </a:t>
            </a:r>
            <a:r>
              <a:rPr lang="en-US" dirty="0" err="1"/>
              <a:t>objectifs</a:t>
            </a:r>
            <a:r>
              <a:rPr lang="en-US" dirty="0"/>
              <a:t> de recherche et des </a:t>
            </a:r>
            <a:r>
              <a:rPr lang="en-US" dirty="0" err="1"/>
              <a:t>caractéristiques</a:t>
            </a:r>
            <a:r>
              <a:rPr lang="en-US" dirty="0"/>
              <a:t> </a:t>
            </a:r>
            <a:r>
              <a:rPr lang="en-US" dirty="0" err="1"/>
              <a:t>méthodologiques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savoir </a:t>
            </a:r>
            <a:r>
              <a:rPr lang="en-US" dirty="0" err="1"/>
              <a:t>davantage</a:t>
            </a:r>
            <a:r>
              <a:rPr lang="en-US" dirty="0"/>
              <a:t> sur les </a:t>
            </a:r>
            <a:r>
              <a:rPr lang="en-US" dirty="0" err="1"/>
              <a:t>autres</a:t>
            </a:r>
            <a:r>
              <a:rPr lang="en-US" dirty="0"/>
              <a:t> types de revue, </a:t>
            </a:r>
            <a:r>
              <a:rPr lang="en-US" dirty="0" err="1"/>
              <a:t>veuillez</a:t>
            </a:r>
            <a:r>
              <a:rPr lang="en-US" dirty="0"/>
              <a:t> consulter le Manuel du JBI - Joanna Briggs Institute pour la </a:t>
            </a:r>
            <a:r>
              <a:rPr lang="en-US" dirty="0" err="1"/>
              <a:t>synthèse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probantes</a:t>
            </a:r>
            <a:r>
              <a:rPr lang="en-US" dirty="0"/>
              <a:t>. La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disponible dans la section « </a:t>
            </a:r>
            <a:r>
              <a:rPr lang="en-US" dirty="0" err="1"/>
              <a:t>Ressources</a:t>
            </a:r>
            <a:r>
              <a:rPr lang="en-US" dirty="0"/>
              <a:t> » du </a:t>
            </a:r>
            <a:r>
              <a:rPr lang="en-US" dirty="0" err="1"/>
              <a:t>chapitre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mars 2024 </a:t>
            </a:r>
          </a:p>
          <a:p>
            <a:endParaRPr lang="en-US" dirty="0"/>
          </a:p>
          <a:p>
            <a:r>
              <a:rPr lang="en-US" dirty="0" err="1"/>
              <a:t>Commençons</a:t>
            </a:r>
            <a:r>
              <a:rPr lang="en-US" dirty="0"/>
              <a:t> par </a:t>
            </a:r>
            <a:r>
              <a:rPr lang="en-US" dirty="0" err="1"/>
              <a:t>comprendre</a:t>
            </a:r>
            <a:r>
              <a:rPr lang="en-US" dirty="0"/>
              <a:t> « </a:t>
            </a: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qu’une</a:t>
            </a:r>
            <a:r>
              <a:rPr lang="en-US" dirty="0"/>
              <a:t> revue de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systématique</a:t>
            </a:r>
            <a:r>
              <a:rPr lang="en-US" dirty="0"/>
              <a:t> ». </a:t>
            </a:r>
          </a:p>
          <a:p>
            <a:endParaRPr lang="en-US" dirty="0"/>
          </a:p>
          <a:p>
            <a:r>
              <a:rPr lang="en-US" dirty="0" err="1"/>
              <a:t>Selon</a:t>
            </a:r>
            <a:r>
              <a:rPr lang="en-US" dirty="0"/>
              <a:t> le JBI, les revues de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systématiques</a:t>
            </a:r>
            <a:r>
              <a:rPr lang="en-US" dirty="0"/>
              <a:t> </a:t>
            </a:r>
            <a:r>
              <a:rPr lang="en-US" dirty="0" err="1"/>
              <a:t>visent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répondre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question par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complète</a:t>
            </a:r>
            <a:r>
              <a:rPr lang="en-US" dirty="0"/>
              <a:t> et </a:t>
            </a:r>
            <a:r>
              <a:rPr lang="en-US" dirty="0" err="1"/>
              <a:t>impartiale</a:t>
            </a:r>
            <a:r>
              <a:rPr lang="en-US" dirty="0"/>
              <a:t> des </a:t>
            </a:r>
            <a:r>
              <a:rPr lang="en-US" dirty="0" err="1"/>
              <a:t>connaissances</a:t>
            </a:r>
            <a:r>
              <a:rPr lang="en-US" dirty="0"/>
              <a:t> </a:t>
            </a:r>
            <a:r>
              <a:rPr lang="en-US" dirty="0" err="1"/>
              <a:t>existantes</a:t>
            </a:r>
            <a:r>
              <a:rPr lang="en-US" dirty="0"/>
              <a:t>, le tout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rigoureuse</a:t>
            </a:r>
            <a:r>
              <a:rPr lang="en-US" dirty="0"/>
              <a:t> et </a:t>
            </a:r>
            <a:r>
              <a:rPr lang="en-US" dirty="0" err="1"/>
              <a:t>transparente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15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3.png"/><Relationship Id="rId5" Type="http://schemas.openxmlformats.org/officeDocument/2006/relationships/image" Target="../media/image28.sv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15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48.svg"/><Relationship Id="rId9" Type="http://schemas.openxmlformats.org/officeDocument/2006/relationships/image" Target="../media/image57.png"/><Relationship Id="rId14" Type="http://schemas.openxmlformats.org/officeDocument/2006/relationships/image" Target="../media/image5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57.png"/><Relationship Id="rId5" Type="http://schemas.openxmlformats.org/officeDocument/2006/relationships/image" Target="../media/image59.png"/><Relationship Id="rId10" Type="http://schemas.openxmlformats.org/officeDocument/2006/relationships/image" Target="../media/image56.svg"/><Relationship Id="rId4" Type="http://schemas.openxmlformats.org/officeDocument/2006/relationships/image" Target="../media/image48.svg"/><Relationship Id="rId9" Type="http://schemas.openxmlformats.org/officeDocument/2006/relationships/image" Target="../media/image55.png"/><Relationship Id="rId14" Type="http://schemas.openxmlformats.org/officeDocument/2006/relationships/image" Target="../media/image50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62.svg"/><Relationship Id="rId4" Type="http://schemas.openxmlformats.org/officeDocument/2006/relationships/image" Target="../media/image48.svg"/><Relationship Id="rId9" Type="http://schemas.openxmlformats.org/officeDocument/2006/relationships/image" Target="../media/image61.png"/><Relationship Id="rId14" Type="http://schemas.openxmlformats.org/officeDocument/2006/relationships/image" Target="../media/image5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9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7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4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3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14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hyperlink" Target="https://pressbooks.etsmtl.ca/reussirexamensciencessante/back-matter/annexe/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ressbooks.etsmtl.ca/reussirexamensciencessante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5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0056">
            <a:off x="5878774" y="2884561"/>
            <a:ext cx="653051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2943698"/>
            <a:ext cx="16230600" cy="149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6"/>
              </a:lnSpc>
            </a:pPr>
            <a:r>
              <a:rPr lang="en-US" sz="3598">
                <a:solidFill>
                  <a:srgbClr val="FFFFFF"/>
                </a:solidFill>
                <a:latin typeface="Open Sans"/>
              </a:rPr>
              <a:t>Présenté par Shalini Lal, erg., Ph.D., </a:t>
            </a:r>
          </a:p>
          <a:p>
            <a:pPr algn="ctr">
              <a:lnSpc>
                <a:spcPts val="6046"/>
              </a:lnSpc>
            </a:pPr>
            <a:r>
              <a:rPr lang="en-US" sz="3598">
                <a:solidFill>
                  <a:srgbClr val="FFFFFF"/>
                </a:solidFill>
                <a:latin typeface="Open Sans"/>
              </a:rPr>
              <a:t>professeure agrégée à l’École de réadaptation de l’Université de Montréal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89545" y="703970"/>
            <a:ext cx="15499500" cy="202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0"/>
              </a:lnSpc>
            </a:pPr>
            <a:r>
              <a:rPr lang="en-US" sz="4898">
                <a:solidFill>
                  <a:srgbClr val="FFFFFF"/>
                </a:solidFill>
                <a:latin typeface="Open Sans Bold"/>
              </a:rPr>
              <a:t>Capsule 1 : </a:t>
            </a:r>
          </a:p>
          <a:p>
            <a:pPr algn="ctr">
              <a:lnSpc>
                <a:spcPts val="8230"/>
              </a:lnSpc>
            </a:pPr>
            <a:r>
              <a:rPr lang="en-US" sz="4898">
                <a:solidFill>
                  <a:srgbClr val="FFFFFF"/>
                </a:solidFill>
                <a:latin typeface="Open Sans Bold"/>
              </a:rPr>
              <a:t>Introduction à l’examen de la portée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214892" y="6793515"/>
            <a:ext cx="2043187" cy="714862"/>
            <a:chOff x="0" y="0"/>
            <a:chExt cx="2724249" cy="9531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277" cy="953135"/>
            </a:xfrm>
            <a:custGeom>
              <a:avLst/>
              <a:gdLst/>
              <a:ahLst/>
              <a:cxnLst/>
              <a:rect l="l" t="t" r="r" b="b"/>
              <a:pathLst>
                <a:path w="2724277" h="953135">
                  <a:moveTo>
                    <a:pt x="0" y="0"/>
                  </a:moveTo>
                  <a:lnTo>
                    <a:pt x="2724277" y="0"/>
                  </a:lnTo>
                  <a:lnTo>
                    <a:pt x="2724277" y="953135"/>
                  </a:lnTo>
                  <a:lnTo>
                    <a:pt x="0" y="953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" r="-6" b="-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580452" y="6607386"/>
            <a:ext cx="11492550" cy="95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6"/>
              </a:lnSpc>
            </a:pPr>
            <a:r>
              <a:rPr lang="en-US" sz="2200">
                <a:solidFill>
                  <a:srgbClr val="FFFFFF"/>
                </a:solidFill>
                <a:latin typeface="Arial"/>
              </a:rPr>
              <a:t>Cette œuvre est une ressource éducative libre diffusée sur licence CC BY-NC-SA 4.0 (Attribution-NonCommercial-ShareAlike 4.0 International).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785017" y="9110633"/>
            <a:ext cx="2715431" cy="600134"/>
            <a:chOff x="0" y="0"/>
            <a:chExt cx="3620575" cy="8001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20516" cy="800227"/>
            </a:xfrm>
            <a:custGeom>
              <a:avLst/>
              <a:gdLst/>
              <a:ahLst/>
              <a:cxnLst/>
              <a:rect l="l" t="t" r="r" b="b"/>
              <a:pathLst>
                <a:path w="3620516" h="800227">
                  <a:moveTo>
                    <a:pt x="0" y="0"/>
                  </a:moveTo>
                  <a:lnTo>
                    <a:pt x="3620516" y="0"/>
                  </a:lnTo>
                  <a:lnTo>
                    <a:pt x="3620516" y="800227"/>
                  </a:lnTo>
                  <a:lnTo>
                    <a:pt x="0" y="800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80431" r="-180433" b="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4296760" y="4891716"/>
            <a:ext cx="3488491" cy="1744246"/>
            <a:chOff x="0" y="0"/>
            <a:chExt cx="4651321" cy="23256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51375" cy="2325624"/>
            </a:xfrm>
            <a:custGeom>
              <a:avLst/>
              <a:gdLst/>
              <a:ahLst/>
              <a:cxnLst/>
              <a:rect l="l" t="t" r="r" b="b"/>
              <a:pathLst>
                <a:path w="4651375" h="2325624">
                  <a:moveTo>
                    <a:pt x="0" y="0"/>
                  </a:moveTo>
                  <a:lnTo>
                    <a:pt x="4651375" y="0"/>
                  </a:lnTo>
                  <a:lnTo>
                    <a:pt x="4651375" y="2325624"/>
                  </a:lnTo>
                  <a:lnTo>
                    <a:pt x="0" y="2325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1081964" y="5357102"/>
            <a:ext cx="2761069" cy="966625"/>
            <a:chOff x="0" y="0"/>
            <a:chExt cx="3681425" cy="12888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81476" cy="1288796"/>
            </a:xfrm>
            <a:custGeom>
              <a:avLst/>
              <a:gdLst/>
              <a:ahLst/>
              <a:cxnLst/>
              <a:rect l="l" t="t" r="r" b="b"/>
              <a:pathLst>
                <a:path w="3681476" h="1288796">
                  <a:moveTo>
                    <a:pt x="0" y="0"/>
                  </a:moveTo>
                  <a:lnTo>
                    <a:pt x="3681476" y="0"/>
                  </a:lnTo>
                  <a:lnTo>
                    <a:pt x="3681476" y="1288796"/>
                  </a:lnTo>
                  <a:lnTo>
                    <a:pt x="0" y="1288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02" r="1" b="-10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4414533" y="5272776"/>
            <a:ext cx="1135279" cy="1135279"/>
            <a:chOff x="0" y="0"/>
            <a:chExt cx="1513705" cy="15137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13713" cy="1513713"/>
            </a:xfrm>
            <a:custGeom>
              <a:avLst/>
              <a:gdLst/>
              <a:ahLst/>
              <a:cxnLst/>
              <a:rect l="l" t="t" r="r" b="b"/>
              <a:pathLst>
                <a:path w="1513713" h="1513713">
                  <a:moveTo>
                    <a:pt x="0" y="0"/>
                  </a:moveTo>
                  <a:lnTo>
                    <a:pt x="1513713" y="0"/>
                  </a:lnTo>
                  <a:lnTo>
                    <a:pt x="1513713" y="1513713"/>
                  </a:lnTo>
                  <a:lnTo>
                    <a:pt x="0" y="1513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9037" b="-39036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5438145" y="5264176"/>
            <a:ext cx="1671300" cy="81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9"/>
              </a:lnSpc>
            </a:pPr>
            <a:r>
              <a:rPr lang="en-US" sz="3697">
                <a:solidFill>
                  <a:srgbClr val="EFAC42"/>
                </a:solidFill>
                <a:latin typeface="Arial"/>
              </a:rPr>
              <a:t>vis</a:t>
            </a:r>
            <a:r>
              <a:rPr lang="en-US" sz="3697">
                <a:solidFill>
                  <a:srgbClr val="B73531"/>
                </a:solidFill>
                <a:latin typeface="Arial"/>
              </a:rPr>
              <a:t>er</a:t>
            </a:r>
            <a:r>
              <a:rPr lang="en-US" sz="3697">
                <a:solidFill>
                  <a:srgbClr val="E85532"/>
                </a:solidFill>
                <a:latin typeface="Arial"/>
              </a:rPr>
              <a:t>go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993528" y="5155168"/>
            <a:ext cx="2516936" cy="1217342"/>
            <a:chOff x="0" y="0"/>
            <a:chExt cx="3355914" cy="16231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55975" cy="1623060"/>
            </a:xfrm>
            <a:custGeom>
              <a:avLst/>
              <a:gdLst/>
              <a:ahLst/>
              <a:cxnLst/>
              <a:rect l="l" t="t" r="r" b="b"/>
              <a:pathLst>
                <a:path w="3355975" h="1623060">
                  <a:moveTo>
                    <a:pt x="0" y="0"/>
                  </a:moveTo>
                  <a:lnTo>
                    <a:pt x="3355975" y="0"/>
                  </a:lnTo>
                  <a:lnTo>
                    <a:pt x="3355975" y="1623060"/>
                  </a:lnTo>
                  <a:lnTo>
                    <a:pt x="0" y="1623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1" b="-3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178543" y="5155168"/>
            <a:ext cx="2541974" cy="982126"/>
            <a:chOff x="0" y="0"/>
            <a:chExt cx="3389298" cy="130950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89249" cy="1309497"/>
            </a:xfrm>
            <a:custGeom>
              <a:avLst/>
              <a:gdLst/>
              <a:ahLst/>
              <a:cxnLst/>
              <a:rect l="l" t="t" r="r" b="b"/>
              <a:pathLst>
                <a:path w="3389249" h="1309497">
                  <a:moveTo>
                    <a:pt x="0" y="0"/>
                  </a:moveTo>
                  <a:lnTo>
                    <a:pt x="3389249" y="0"/>
                  </a:lnTo>
                  <a:lnTo>
                    <a:pt x="3389249" y="1309497"/>
                  </a:lnTo>
                  <a:lnTo>
                    <a:pt x="0" y="13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13" r="-1" b="-213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997090" y="7669955"/>
            <a:ext cx="16503300" cy="1408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4"/>
              </a:lnSpc>
            </a:pPr>
            <a:r>
              <a:rPr lang="en-US" sz="2199">
                <a:solidFill>
                  <a:srgbClr val="FFFFFF"/>
                </a:solidFill>
                <a:latin typeface="Arial Bold"/>
              </a:rPr>
              <a:t>Pour citer ce projet :  </a:t>
            </a:r>
          </a:p>
          <a:p>
            <a:pPr algn="ctr">
              <a:lnSpc>
                <a:spcPts val="3694"/>
              </a:lnSpc>
            </a:pPr>
            <a:r>
              <a:rPr lang="en-US" sz="2199">
                <a:solidFill>
                  <a:srgbClr val="FFFFFF"/>
                </a:solidFill>
                <a:latin typeface="Arial"/>
              </a:rPr>
              <a:t>Lal, S., Sabatino, T. et Jazi, S. (2024). </a:t>
            </a:r>
            <a:r>
              <a:rPr lang="en-US" sz="2199">
                <a:solidFill>
                  <a:srgbClr val="FFFFFF"/>
                </a:solidFill>
                <a:latin typeface="Arial Italics"/>
              </a:rPr>
              <a:t>Mieux réussir un examen de la portée en sciences de la santé : Une boîte à outils</a:t>
            </a:r>
            <a:r>
              <a:rPr lang="en-US" sz="2199">
                <a:solidFill>
                  <a:srgbClr val="FFFFFF"/>
                </a:solidFill>
                <a:latin typeface="Arial"/>
              </a:rPr>
              <a:t>. Université de Montréal. Licence CC BY-NC-SA 4.0 International.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78051" y="9110633"/>
            <a:ext cx="16522397" cy="600134"/>
            <a:chOff x="0" y="0"/>
            <a:chExt cx="22029863" cy="80017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507302" cy="800179"/>
            </a:xfrm>
            <a:custGeom>
              <a:avLst/>
              <a:gdLst/>
              <a:ahLst/>
              <a:cxnLst/>
              <a:rect l="l" t="t" r="r" b="b"/>
              <a:pathLst>
                <a:path w="6507302" h="800179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56414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8409288" y="0"/>
              <a:ext cx="3620575" cy="800179"/>
            </a:xfrm>
            <a:custGeom>
              <a:avLst/>
              <a:gdLst/>
              <a:ahLst/>
              <a:cxnLst/>
              <a:rect l="l" t="t" r="r" b="b"/>
              <a:pathLst>
                <a:path w="3620575" h="800179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0857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6589" y="2904698"/>
            <a:ext cx="16054821" cy="3661735"/>
            <a:chOff x="0" y="0"/>
            <a:chExt cx="2957415" cy="6745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7415" cy="674518"/>
            </a:xfrm>
            <a:custGeom>
              <a:avLst/>
              <a:gdLst/>
              <a:ahLst/>
              <a:cxnLst/>
              <a:rect l="l" t="t" r="r" b="b"/>
              <a:pathLst>
                <a:path w="2957415" h="674518">
                  <a:moveTo>
                    <a:pt x="0" y="0"/>
                  </a:moveTo>
                  <a:lnTo>
                    <a:pt x="2957415" y="0"/>
                  </a:lnTo>
                  <a:lnTo>
                    <a:pt x="2957415" y="674518"/>
                  </a:lnTo>
                  <a:lnTo>
                    <a:pt x="0" y="674518"/>
                  </a:lnTo>
                  <a:close/>
                </a:path>
              </a:pathLst>
            </a:custGeom>
            <a:solidFill>
              <a:srgbClr val="06578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844626" y="3262366"/>
            <a:ext cx="12598749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 Bold"/>
              </a:rPr>
              <a:t>Il n’existe pas</a:t>
            </a:r>
            <a:r>
              <a:rPr lang="en-US" sz="3999">
                <a:solidFill>
                  <a:srgbClr val="FFFFFF"/>
                </a:solidFill>
                <a:latin typeface="Poppins"/>
              </a:rPr>
              <a:t> </a:t>
            </a:r>
            <a:r>
              <a:rPr lang="en-US" sz="3999">
                <a:solidFill>
                  <a:srgbClr val="FFFFFF"/>
                </a:solidFill>
                <a:latin typeface="Poppins Bold"/>
              </a:rPr>
              <a:t>UN meilleur type de revue de la littérature systématique.</a:t>
            </a:r>
            <a:r>
              <a:rPr lang="en-US" sz="3999">
                <a:solidFill>
                  <a:srgbClr val="FFFFFF"/>
                </a:solidFill>
                <a:latin typeface="Poppins"/>
              </a:rPr>
              <a:t> </a:t>
            </a:r>
            <a:r>
              <a:rPr lang="en-US" sz="3999">
                <a:solidFill>
                  <a:srgbClr val="FFFFFF"/>
                </a:solidFill>
                <a:latin typeface="Poppins Bold"/>
              </a:rPr>
              <a:t>Il existe</a:t>
            </a:r>
            <a:r>
              <a:rPr lang="en-US" sz="3999">
                <a:solidFill>
                  <a:srgbClr val="FFFFFF"/>
                </a:solidFill>
                <a:latin typeface="Poppins"/>
              </a:rPr>
              <a:t> cependant </a:t>
            </a:r>
            <a:r>
              <a:rPr lang="en-US" sz="3999">
                <a:solidFill>
                  <a:srgbClr val="FFFFFF"/>
                </a:solidFill>
                <a:latin typeface="Poppins Bold"/>
              </a:rPr>
              <a:t>un type de revue qui est le PLUS APPROPRIÉ</a:t>
            </a:r>
            <a:r>
              <a:rPr lang="en-US" sz="3999">
                <a:solidFill>
                  <a:srgbClr val="FFFFFF"/>
                </a:solidFill>
                <a:latin typeface="Poppins"/>
              </a:rPr>
              <a:t> pour votre projet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69988"/>
            <a:ext cx="4111622" cy="31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1"/>
              </a:lnSpc>
            </a:pPr>
            <a:r>
              <a:rPr lang="en-US" sz="3500">
                <a:solidFill>
                  <a:srgbClr val="000000"/>
                </a:solidFill>
                <a:latin typeface="Poppins Bold"/>
              </a:rPr>
              <a:t>Comment choisir la revue de la littérature la plus appropriée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69988"/>
            <a:ext cx="4111622" cy="31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1"/>
              </a:lnSpc>
            </a:pPr>
            <a:r>
              <a:rPr lang="en-US" sz="3500">
                <a:solidFill>
                  <a:srgbClr val="000000"/>
                </a:solidFill>
                <a:latin typeface="Poppins Bold"/>
              </a:rPr>
              <a:t>Comment choisir la revue de la littérature la plus appropriée 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757154" y="1028700"/>
            <a:ext cx="9806674" cy="2009758"/>
            <a:chOff x="0" y="0"/>
            <a:chExt cx="13075565" cy="2679677"/>
          </a:xfrm>
        </p:grpSpPr>
        <p:sp>
          <p:nvSpPr>
            <p:cNvPr id="4" name="TextBox 4"/>
            <p:cNvSpPr txBox="1"/>
            <p:nvPr/>
          </p:nvSpPr>
          <p:spPr>
            <a:xfrm>
              <a:off x="4183317" y="1047575"/>
              <a:ext cx="8892249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"/>
                </a:rPr>
                <a:t>Bien définir l’objectif de recherche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1134667" y="307361"/>
              <a:ext cx="2064955" cy="2064955"/>
            </a:xfrm>
            <a:custGeom>
              <a:avLst/>
              <a:gdLst/>
              <a:ahLst/>
              <a:cxnLst/>
              <a:rect l="l" t="t" r="r" b="b"/>
              <a:pathLst>
                <a:path w="2064955" h="2064955">
                  <a:moveTo>
                    <a:pt x="0" y="0"/>
                  </a:moveTo>
                  <a:lnTo>
                    <a:pt x="2064955" y="0"/>
                  </a:lnTo>
                  <a:lnTo>
                    <a:pt x="2064955" y="2064955"/>
                  </a:lnTo>
                  <a:lnTo>
                    <a:pt x="0" y="206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" y="772505"/>
              <a:ext cx="1134667" cy="1134667"/>
            </a:xfrm>
            <a:custGeom>
              <a:avLst/>
              <a:gdLst/>
              <a:ahLst/>
              <a:cxnLst/>
              <a:rect l="l" t="t" r="r" b="b"/>
              <a:pathLst>
                <a:path w="1134667" h="1134667">
                  <a:moveTo>
                    <a:pt x="0" y="0"/>
                  </a:moveTo>
                  <a:lnTo>
                    <a:pt x="1134666" y="0"/>
                  </a:lnTo>
                  <a:lnTo>
                    <a:pt x="1134666" y="1134667"/>
                  </a:lnTo>
                  <a:lnTo>
                    <a:pt x="0" y="11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008949" y="0"/>
              <a:ext cx="2679677" cy="2679677"/>
            </a:xfrm>
            <a:custGeom>
              <a:avLst/>
              <a:gdLst/>
              <a:ahLst/>
              <a:cxnLst/>
              <a:rect l="l" t="t" r="r" b="b"/>
              <a:pathLst>
                <a:path w="2679677" h="2679677">
                  <a:moveTo>
                    <a:pt x="0" y="0"/>
                  </a:moveTo>
                  <a:lnTo>
                    <a:pt x="2679677" y="0"/>
                  </a:lnTo>
                  <a:lnTo>
                    <a:pt x="2679677" y="2679677"/>
                  </a:lnTo>
                  <a:lnTo>
                    <a:pt x="0" y="2679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55678" y="491819"/>
              <a:ext cx="823200" cy="102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2"/>
                </a:lnSpc>
              </a:pPr>
              <a:r>
                <a:rPr lang="en-US" sz="3453"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134667" y="307361"/>
              <a:ext cx="2064955" cy="2064955"/>
            </a:xfrm>
            <a:custGeom>
              <a:avLst/>
              <a:gdLst/>
              <a:ahLst/>
              <a:cxnLst/>
              <a:rect l="l" t="t" r="r" b="b"/>
              <a:pathLst>
                <a:path w="2064955" h="2064955">
                  <a:moveTo>
                    <a:pt x="0" y="0"/>
                  </a:moveTo>
                  <a:lnTo>
                    <a:pt x="2064955" y="0"/>
                  </a:lnTo>
                  <a:lnTo>
                    <a:pt x="2064955" y="2064955"/>
                  </a:lnTo>
                  <a:lnTo>
                    <a:pt x="0" y="206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772505"/>
              <a:ext cx="1134667" cy="1134667"/>
            </a:xfrm>
            <a:custGeom>
              <a:avLst/>
              <a:gdLst/>
              <a:ahLst/>
              <a:cxnLst/>
              <a:rect l="l" t="t" r="r" b="b"/>
              <a:pathLst>
                <a:path w="1134667" h="1134667">
                  <a:moveTo>
                    <a:pt x="0" y="0"/>
                  </a:moveTo>
                  <a:lnTo>
                    <a:pt x="1134667" y="0"/>
                  </a:lnTo>
                  <a:lnTo>
                    <a:pt x="1134667" y="1134667"/>
                  </a:lnTo>
                  <a:lnTo>
                    <a:pt x="0" y="11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55678" y="853769"/>
              <a:ext cx="823311" cy="829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4"/>
                </a:lnSpc>
              </a:pPr>
              <a:r>
                <a:rPr lang="en-US" sz="3453">
                  <a:solidFill>
                    <a:srgbClr val="FFFFFF"/>
                  </a:solidFill>
                  <a:latin typeface="Aileron Bold"/>
                </a:rPr>
                <a:t>1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08949" y="0"/>
              <a:ext cx="2679677" cy="2679677"/>
            </a:xfrm>
            <a:custGeom>
              <a:avLst/>
              <a:gdLst/>
              <a:ahLst/>
              <a:cxnLst/>
              <a:rect l="l" t="t" r="r" b="b"/>
              <a:pathLst>
                <a:path w="2679677" h="2679677">
                  <a:moveTo>
                    <a:pt x="0" y="0"/>
                  </a:moveTo>
                  <a:lnTo>
                    <a:pt x="2679677" y="0"/>
                  </a:lnTo>
                  <a:lnTo>
                    <a:pt x="2679677" y="2679677"/>
                  </a:lnTo>
                  <a:lnTo>
                    <a:pt x="0" y="2679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94641" y="1807237"/>
            <a:ext cx="666918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Bien définir l’objectif de recherche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069988"/>
            <a:ext cx="4111622" cy="31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1"/>
              </a:lnSpc>
            </a:pPr>
            <a:r>
              <a:rPr lang="en-US" sz="3500">
                <a:solidFill>
                  <a:srgbClr val="000000"/>
                </a:solidFill>
                <a:latin typeface="Poppins Bold"/>
              </a:rPr>
              <a:t>Comment choisir la revue de littérature la plus appropriée ?</a:t>
            </a:r>
          </a:p>
        </p:txBody>
      </p:sp>
      <p:sp>
        <p:nvSpPr>
          <p:cNvPr id="4" name="Freeform 4"/>
          <p:cNvSpPr/>
          <p:nvPr/>
        </p:nvSpPr>
        <p:spPr>
          <a:xfrm>
            <a:off x="6608154" y="1259221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57154" y="1608079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0" y="0"/>
                </a:lnTo>
                <a:lnTo>
                  <a:pt x="851000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13865" y="1028700"/>
            <a:ext cx="2009758" cy="2009758"/>
          </a:xfrm>
          <a:custGeom>
            <a:avLst/>
            <a:gdLst/>
            <a:ahLst/>
            <a:cxnLst/>
            <a:rect l="l" t="t" r="r" b="b"/>
            <a:pathLst>
              <a:path w="2009758" h="2009758">
                <a:moveTo>
                  <a:pt x="0" y="0"/>
                </a:moveTo>
                <a:lnTo>
                  <a:pt x="2009758" y="0"/>
                </a:lnTo>
                <a:lnTo>
                  <a:pt x="2009758" y="2009758"/>
                </a:lnTo>
                <a:lnTo>
                  <a:pt x="0" y="2009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73912" y="1318983"/>
            <a:ext cx="617400" cy="84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2"/>
              </a:lnSpc>
            </a:pPr>
            <a:r>
              <a:rPr lang="en-US" sz="3453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7441769" y="2164908"/>
            <a:ext cx="0" cy="3018409"/>
          </a:xfrm>
          <a:prstGeom prst="line">
            <a:avLst/>
          </a:prstGeom>
          <a:ln w="47625" cap="flat">
            <a:solidFill>
              <a:srgbClr val="D8DA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6608154" y="1259221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57154" y="1608079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0" y="0"/>
                </a:lnTo>
                <a:lnTo>
                  <a:pt x="851000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873912" y="1633308"/>
            <a:ext cx="617484" cy="65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453">
                <a:solidFill>
                  <a:srgbClr val="FFFFFF"/>
                </a:solidFill>
                <a:latin typeface="Aileron Bold"/>
              </a:rPr>
              <a:t>1</a:t>
            </a:r>
          </a:p>
        </p:txBody>
      </p:sp>
      <p:sp>
        <p:nvSpPr>
          <p:cNvPr id="12" name="Freeform 12"/>
          <p:cNvSpPr/>
          <p:nvPr/>
        </p:nvSpPr>
        <p:spPr>
          <a:xfrm>
            <a:off x="6513865" y="1028700"/>
            <a:ext cx="2009758" cy="2009758"/>
          </a:xfrm>
          <a:custGeom>
            <a:avLst/>
            <a:gdLst/>
            <a:ahLst/>
            <a:cxnLst/>
            <a:rect l="l" t="t" r="r" b="b"/>
            <a:pathLst>
              <a:path w="2009758" h="2009758">
                <a:moveTo>
                  <a:pt x="0" y="0"/>
                </a:moveTo>
                <a:lnTo>
                  <a:pt x="2009758" y="0"/>
                </a:lnTo>
                <a:lnTo>
                  <a:pt x="2009758" y="2009758"/>
                </a:lnTo>
                <a:lnTo>
                  <a:pt x="0" y="2009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840223" y="3682975"/>
            <a:ext cx="9723604" cy="1832399"/>
            <a:chOff x="0" y="0"/>
            <a:chExt cx="12964806" cy="2443199"/>
          </a:xfrm>
        </p:grpSpPr>
        <p:sp>
          <p:nvSpPr>
            <p:cNvPr id="14" name="Freeform 14"/>
            <p:cNvSpPr/>
            <p:nvPr/>
          </p:nvSpPr>
          <p:spPr>
            <a:xfrm>
              <a:off x="1134667" y="200877"/>
              <a:ext cx="2064955" cy="2064955"/>
            </a:xfrm>
            <a:custGeom>
              <a:avLst/>
              <a:gdLst/>
              <a:ahLst/>
              <a:cxnLst/>
              <a:rect l="l" t="t" r="r" b="b"/>
              <a:pathLst>
                <a:path w="2064955" h="2064955">
                  <a:moveTo>
                    <a:pt x="0" y="0"/>
                  </a:moveTo>
                  <a:lnTo>
                    <a:pt x="2064955" y="0"/>
                  </a:lnTo>
                  <a:lnTo>
                    <a:pt x="2064955" y="2064955"/>
                  </a:lnTo>
                  <a:lnTo>
                    <a:pt x="0" y="206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666021"/>
              <a:ext cx="1134667" cy="1134667"/>
            </a:xfrm>
            <a:custGeom>
              <a:avLst/>
              <a:gdLst/>
              <a:ahLst/>
              <a:cxnLst/>
              <a:rect l="l" t="t" r="r" b="b"/>
              <a:pathLst>
                <a:path w="1134667" h="1134667">
                  <a:moveTo>
                    <a:pt x="0" y="0"/>
                  </a:moveTo>
                  <a:lnTo>
                    <a:pt x="1134667" y="0"/>
                  </a:lnTo>
                  <a:lnTo>
                    <a:pt x="1134667" y="1134667"/>
                  </a:lnTo>
                  <a:lnTo>
                    <a:pt x="0" y="1134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55678" y="747285"/>
              <a:ext cx="823311" cy="829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4"/>
                </a:lnSpc>
              </a:pPr>
              <a:r>
                <a:rPr lang="en-US" sz="3453">
                  <a:solidFill>
                    <a:srgbClr val="FFFFFF"/>
                  </a:solidFill>
                  <a:latin typeface="Aileron Bold"/>
                </a:rPr>
                <a:t>2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072636" y="648373"/>
              <a:ext cx="8892170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"/>
                </a:rPr>
                <a:t>Se familiariser avec les différents types de revues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64720" y="0"/>
              <a:ext cx="2443199" cy="2443199"/>
            </a:xfrm>
            <a:custGeom>
              <a:avLst/>
              <a:gdLst/>
              <a:ahLst/>
              <a:cxnLst/>
              <a:rect l="l" t="t" r="r" b="b"/>
              <a:pathLst>
                <a:path w="2443199" h="2443199">
                  <a:moveTo>
                    <a:pt x="0" y="0"/>
                  </a:moveTo>
                  <a:lnTo>
                    <a:pt x="2443198" y="0"/>
                  </a:lnTo>
                  <a:lnTo>
                    <a:pt x="2443198" y="2443199"/>
                  </a:lnTo>
                  <a:lnTo>
                    <a:pt x="0" y="2443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94641" y="1807237"/>
            <a:ext cx="666918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Bien définir l’objectif de recherche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069988"/>
            <a:ext cx="4111622" cy="31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1"/>
              </a:lnSpc>
            </a:pPr>
            <a:r>
              <a:rPr lang="en-US" sz="3500">
                <a:solidFill>
                  <a:srgbClr val="000000"/>
                </a:solidFill>
                <a:latin typeface="Poppins Bold"/>
              </a:rPr>
              <a:t>Comment choisir la revue de littérature la plus appropriée ?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4566725" y="4847600"/>
            <a:ext cx="5798400" cy="50400"/>
            <a:chOff x="0" y="0"/>
            <a:chExt cx="7731200" cy="67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31252" cy="67183"/>
            </a:xfrm>
            <a:custGeom>
              <a:avLst/>
              <a:gdLst/>
              <a:ahLst/>
              <a:cxnLst/>
              <a:rect l="l" t="t" r="r" b="b"/>
              <a:pathLst>
                <a:path w="7731252" h="67183">
                  <a:moveTo>
                    <a:pt x="0" y="0"/>
                  </a:moveTo>
                  <a:lnTo>
                    <a:pt x="7731252" y="0"/>
                  </a:lnTo>
                  <a:lnTo>
                    <a:pt x="7731252" y="67183"/>
                  </a:lnTo>
                  <a:lnTo>
                    <a:pt x="0" y="67183"/>
                  </a:lnTo>
                  <a:close/>
                </a:path>
              </a:pathLst>
            </a:custGeom>
            <a:solidFill>
              <a:srgbClr val="191919">
                <a:alpha val="12157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608154" y="1259221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57154" y="1608079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0" y="0"/>
                </a:lnTo>
                <a:lnTo>
                  <a:pt x="851000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13865" y="1028700"/>
            <a:ext cx="2009758" cy="2009758"/>
          </a:xfrm>
          <a:custGeom>
            <a:avLst/>
            <a:gdLst/>
            <a:ahLst/>
            <a:cxnLst/>
            <a:rect l="l" t="t" r="r" b="b"/>
            <a:pathLst>
              <a:path w="2009758" h="2009758">
                <a:moveTo>
                  <a:pt x="0" y="0"/>
                </a:moveTo>
                <a:lnTo>
                  <a:pt x="2009758" y="0"/>
                </a:lnTo>
                <a:lnTo>
                  <a:pt x="2009758" y="2009758"/>
                </a:lnTo>
                <a:lnTo>
                  <a:pt x="0" y="2009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73912" y="1318983"/>
            <a:ext cx="617400" cy="84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2"/>
              </a:lnSpc>
            </a:pPr>
            <a:r>
              <a:rPr lang="en-US" sz="3453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0" name="Freeform 10"/>
          <p:cNvSpPr/>
          <p:nvPr/>
        </p:nvSpPr>
        <p:spPr>
          <a:xfrm>
            <a:off x="6608154" y="1259221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57154" y="1608079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0" y="0"/>
                </a:lnTo>
                <a:lnTo>
                  <a:pt x="851000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73912" y="1633308"/>
            <a:ext cx="617484" cy="65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453">
                <a:solidFill>
                  <a:srgbClr val="FFFFFF"/>
                </a:solidFill>
                <a:latin typeface="Aileron Bold"/>
              </a:rPr>
              <a:t>1</a:t>
            </a:r>
          </a:p>
        </p:txBody>
      </p:sp>
      <p:sp>
        <p:nvSpPr>
          <p:cNvPr id="13" name="Freeform 13"/>
          <p:cNvSpPr/>
          <p:nvPr/>
        </p:nvSpPr>
        <p:spPr>
          <a:xfrm>
            <a:off x="6513865" y="1028700"/>
            <a:ext cx="2009758" cy="2009758"/>
          </a:xfrm>
          <a:custGeom>
            <a:avLst/>
            <a:gdLst/>
            <a:ahLst/>
            <a:cxnLst/>
            <a:rect l="l" t="t" r="r" b="b"/>
            <a:pathLst>
              <a:path w="2009758" h="2009758">
                <a:moveTo>
                  <a:pt x="0" y="0"/>
                </a:moveTo>
                <a:lnTo>
                  <a:pt x="2009758" y="0"/>
                </a:lnTo>
                <a:lnTo>
                  <a:pt x="2009758" y="2009758"/>
                </a:lnTo>
                <a:lnTo>
                  <a:pt x="0" y="2009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691224" y="3833633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40223" y="4182491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1" y="0"/>
                </a:lnTo>
                <a:lnTo>
                  <a:pt x="851001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956982" y="4207720"/>
            <a:ext cx="617484" cy="65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453">
                <a:solidFill>
                  <a:srgbClr val="FFFFFF"/>
                </a:solidFill>
                <a:latin typeface="Aileron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94700" y="4162111"/>
            <a:ext cx="666912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Se familiariser avec les différents types de revues</a:t>
            </a:r>
          </a:p>
        </p:txBody>
      </p:sp>
      <p:sp>
        <p:nvSpPr>
          <p:cNvPr id="18" name="Freeform 18"/>
          <p:cNvSpPr/>
          <p:nvPr/>
        </p:nvSpPr>
        <p:spPr>
          <a:xfrm>
            <a:off x="6638763" y="3682975"/>
            <a:ext cx="1832399" cy="1832399"/>
          </a:xfrm>
          <a:custGeom>
            <a:avLst/>
            <a:gdLst/>
            <a:ahLst/>
            <a:cxnLst/>
            <a:rect l="l" t="t" r="r" b="b"/>
            <a:pathLst>
              <a:path w="1832399" h="1832399">
                <a:moveTo>
                  <a:pt x="0" y="0"/>
                </a:moveTo>
                <a:lnTo>
                  <a:pt x="1832399" y="0"/>
                </a:lnTo>
                <a:lnTo>
                  <a:pt x="1832399" y="1832399"/>
                </a:lnTo>
                <a:lnTo>
                  <a:pt x="0" y="18323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5840223" y="6159891"/>
            <a:ext cx="9754213" cy="1979850"/>
            <a:chOff x="0" y="0"/>
            <a:chExt cx="13005618" cy="2639800"/>
          </a:xfrm>
        </p:grpSpPr>
        <p:sp>
          <p:nvSpPr>
            <p:cNvPr id="20" name="Freeform 20"/>
            <p:cNvSpPr/>
            <p:nvPr/>
          </p:nvSpPr>
          <p:spPr>
            <a:xfrm>
              <a:off x="0" y="752566"/>
              <a:ext cx="1134667" cy="1134667"/>
            </a:xfrm>
            <a:custGeom>
              <a:avLst/>
              <a:gdLst/>
              <a:ahLst/>
              <a:cxnLst/>
              <a:rect l="l" t="t" r="r" b="b"/>
              <a:pathLst>
                <a:path w="1134667" h="1134667">
                  <a:moveTo>
                    <a:pt x="0" y="0"/>
                  </a:moveTo>
                  <a:lnTo>
                    <a:pt x="1134667" y="0"/>
                  </a:lnTo>
                  <a:lnTo>
                    <a:pt x="1134667" y="1134668"/>
                  </a:lnTo>
                  <a:lnTo>
                    <a:pt x="0" y="1134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134667" y="287422"/>
              <a:ext cx="2064955" cy="2064955"/>
            </a:xfrm>
            <a:custGeom>
              <a:avLst/>
              <a:gdLst/>
              <a:ahLst/>
              <a:cxnLst/>
              <a:rect l="l" t="t" r="r" b="b"/>
              <a:pathLst>
                <a:path w="2064955" h="2064955">
                  <a:moveTo>
                    <a:pt x="0" y="0"/>
                  </a:moveTo>
                  <a:lnTo>
                    <a:pt x="2064955" y="0"/>
                  </a:lnTo>
                  <a:lnTo>
                    <a:pt x="2064955" y="2064955"/>
                  </a:lnTo>
                  <a:lnTo>
                    <a:pt x="0" y="206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5678" y="833830"/>
              <a:ext cx="823311" cy="829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4"/>
                </a:lnSpc>
              </a:pPr>
              <a:r>
                <a:rPr lang="en-US" sz="3453">
                  <a:solidFill>
                    <a:srgbClr val="FFFFFF"/>
                  </a:solidFill>
                  <a:latin typeface="Aileron Bold"/>
                </a:rPr>
                <a:t>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113369" y="706289"/>
              <a:ext cx="8892249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"/>
                </a:rPr>
                <a:t>Considérer les facteurs influençant la faisabilité de l’étude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868119" y="0"/>
              <a:ext cx="2639800" cy="2639800"/>
            </a:xfrm>
            <a:custGeom>
              <a:avLst/>
              <a:gdLst/>
              <a:ahLst/>
              <a:cxnLst/>
              <a:rect l="l" t="t" r="r" b="b"/>
              <a:pathLst>
                <a:path w="2639800" h="2639800">
                  <a:moveTo>
                    <a:pt x="0" y="0"/>
                  </a:moveTo>
                  <a:lnTo>
                    <a:pt x="2639800" y="0"/>
                  </a:lnTo>
                  <a:lnTo>
                    <a:pt x="2639800" y="2639800"/>
                  </a:lnTo>
                  <a:lnTo>
                    <a:pt x="0" y="263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69988"/>
            <a:ext cx="4111622" cy="31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1"/>
              </a:lnSpc>
            </a:pPr>
            <a:r>
              <a:rPr lang="en-US" sz="3500">
                <a:solidFill>
                  <a:srgbClr val="000000"/>
                </a:solidFill>
                <a:latin typeface="Poppins Bold"/>
              </a:rPr>
              <a:t>Comment choisir la revue de littérature la plus appropriée ?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4566725" y="4847600"/>
            <a:ext cx="5798400" cy="50400"/>
            <a:chOff x="0" y="0"/>
            <a:chExt cx="7731200" cy="67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31252" cy="67183"/>
            </a:xfrm>
            <a:custGeom>
              <a:avLst/>
              <a:gdLst/>
              <a:ahLst/>
              <a:cxnLst/>
              <a:rect l="l" t="t" r="r" b="b"/>
              <a:pathLst>
                <a:path w="7731252" h="67183">
                  <a:moveTo>
                    <a:pt x="0" y="0"/>
                  </a:moveTo>
                  <a:lnTo>
                    <a:pt x="7731252" y="0"/>
                  </a:lnTo>
                  <a:lnTo>
                    <a:pt x="7731252" y="67183"/>
                  </a:lnTo>
                  <a:lnTo>
                    <a:pt x="0" y="67183"/>
                  </a:lnTo>
                  <a:close/>
                </a:path>
              </a:pathLst>
            </a:custGeom>
            <a:solidFill>
              <a:srgbClr val="191919">
                <a:alpha val="12157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757154" y="1608079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0" y="0"/>
                </a:lnTo>
                <a:lnTo>
                  <a:pt x="851000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73912" y="1318983"/>
            <a:ext cx="617400" cy="84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2"/>
              </a:lnSpc>
            </a:pPr>
            <a:r>
              <a:rPr lang="en-US" sz="3453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7" name="Freeform 7"/>
          <p:cNvSpPr/>
          <p:nvPr/>
        </p:nvSpPr>
        <p:spPr>
          <a:xfrm>
            <a:off x="5757154" y="1608079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0" y="0"/>
                </a:lnTo>
                <a:lnTo>
                  <a:pt x="851000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73912" y="1633308"/>
            <a:ext cx="617484" cy="65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453">
                <a:solidFill>
                  <a:srgbClr val="FFFFFF"/>
                </a:solidFill>
                <a:latin typeface="Aileron Bold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13865" y="1028700"/>
            <a:ext cx="9049963" cy="2009758"/>
            <a:chOff x="0" y="0"/>
            <a:chExt cx="12066617" cy="2679677"/>
          </a:xfrm>
        </p:grpSpPr>
        <p:sp>
          <p:nvSpPr>
            <p:cNvPr id="10" name="Freeform 10"/>
            <p:cNvSpPr/>
            <p:nvPr/>
          </p:nvSpPr>
          <p:spPr>
            <a:xfrm>
              <a:off x="125719" y="307361"/>
              <a:ext cx="2064955" cy="2064955"/>
            </a:xfrm>
            <a:custGeom>
              <a:avLst/>
              <a:gdLst/>
              <a:ahLst/>
              <a:cxnLst/>
              <a:rect l="l" t="t" r="r" b="b"/>
              <a:pathLst>
                <a:path w="2064955" h="2064955">
                  <a:moveTo>
                    <a:pt x="0" y="0"/>
                  </a:moveTo>
                  <a:lnTo>
                    <a:pt x="2064954" y="0"/>
                  </a:lnTo>
                  <a:lnTo>
                    <a:pt x="2064954" y="2064955"/>
                  </a:lnTo>
                  <a:lnTo>
                    <a:pt x="0" y="206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679677" cy="2679677"/>
            </a:xfrm>
            <a:custGeom>
              <a:avLst/>
              <a:gdLst/>
              <a:ahLst/>
              <a:cxnLst/>
              <a:rect l="l" t="t" r="r" b="b"/>
              <a:pathLst>
                <a:path w="2679677" h="2679677">
                  <a:moveTo>
                    <a:pt x="0" y="0"/>
                  </a:moveTo>
                  <a:lnTo>
                    <a:pt x="2679677" y="0"/>
                  </a:lnTo>
                  <a:lnTo>
                    <a:pt x="2679677" y="2679677"/>
                  </a:lnTo>
                  <a:lnTo>
                    <a:pt x="0" y="2679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25719" y="307361"/>
              <a:ext cx="2064955" cy="2064955"/>
            </a:xfrm>
            <a:custGeom>
              <a:avLst/>
              <a:gdLst/>
              <a:ahLst/>
              <a:cxnLst/>
              <a:rect l="l" t="t" r="r" b="b"/>
              <a:pathLst>
                <a:path w="2064955" h="2064955">
                  <a:moveTo>
                    <a:pt x="0" y="0"/>
                  </a:moveTo>
                  <a:lnTo>
                    <a:pt x="2064955" y="0"/>
                  </a:lnTo>
                  <a:lnTo>
                    <a:pt x="2064955" y="2064955"/>
                  </a:lnTo>
                  <a:lnTo>
                    <a:pt x="0" y="206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174368" y="1047575"/>
              <a:ext cx="8892249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"/>
                </a:rPr>
                <a:t>Bien définir l’objectif de recherche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2679677" cy="2679677"/>
            </a:xfrm>
            <a:custGeom>
              <a:avLst/>
              <a:gdLst/>
              <a:ahLst/>
              <a:cxnLst/>
              <a:rect l="l" t="t" r="r" b="b"/>
              <a:pathLst>
                <a:path w="2679677" h="2679677">
                  <a:moveTo>
                    <a:pt x="0" y="0"/>
                  </a:moveTo>
                  <a:lnTo>
                    <a:pt x="2679677" y="0"/>
                  </a:lnTo>
                  <a:lnTo>
                    <a:pt x="2679677" y="2679677"/>
                  </a:lnTo>
                  <a:lnTo>
                    <a:pt x="0" y="2679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6691224" y="3833633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840223" y="4182491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1" y="0"/>
                </a:lnTo>
                <a:lnTo>
                  <a:pt x="851001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956982" y="4207720"/>
            <a:ext cx="617484" cy="65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453">
                <a:solidFill>
                  <a:srgbClr val="FFFFFF"/>
                </a:solidFill>
                <a:latin typeface="Aileron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94700" y="4162111"/>
            <a:ext cx="666912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Se familiariser avec les différents types de revues</a:t>
            </a:r>
          </a:p>
        </p:txBody>
      </p:sp>
      <p:sp>
        <p:nvSpPr>
          <p:cNvPr id="19" name="Freeform 19"/>
          <p:cNvSpPr/>
          <p:nvPr/>
        </p:nvSpPr>
        <p:spPr>
          <a:xfrm>
            <a:off x="6638763" y="3682975"/>
            <a:ext cx="1832399" cy="1832399"/>
          </a:xfrm>
          <a:custGeom>
            <a:avLst/>
            <a:gdLst/>
            <a:ahLst/>
            <a:cxnLst/>
            <a:rect l="l" t="t" r="r" b="b"/>
            <a:pathLst>
              <a:path w="1832399" h="1832399">
                <a:moveTo>
                  <a:pt x="0" y="0"/>
                </a:moveTo>
                <a:lnTo>
                  <a:pt x="1832399" y="0"/>
                </a:lnTo>
                <a:lnTo>
                  <a:pt x="1832399" y="1832399"/>
                </a:lnTo>
                <a:lnTo>
                  <a:pt x="0" y="18323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5840223" y="6159891"/>
            <a:ext cx="9754213" cy="1979850"/>
            <a:chOff x="0" y="0"/>
            <a:chExt cx="13005618" cy="2639800"/>
          </a:xfrm>
        </p:grpSpPr>
        <p:sp>
          <p:nvSpPr>
            <p:cNvPr id="21" name="Freeform 21"/>
            <p:cNvSpPr/>
            <p:nvPr/>
          </p:nvSpPr>
          <p:spPr>
            <a:xfrm>
              <a:off x="0" y="752566"/>
              <a:ext cx="1134667" cy="1134667"/>
            </a:xfrm>
            <a:custGeom>
              <a:avLst/>
              <a:gdLst/>
              <a:ahLst/>
              <a:cxnLst/>
              <a:rect l="l" t="t" r="r" b="b"/>
              <a:pathLst>
                <a:path w="1134667" h="1134667">
                  <a:moveTo>
                    <a:pt x="0" y="0"/>
                  </a:moveTo>
                  <a:lnTo>
                    <a:pt x="1134667" y="0"/>
                  </a:lnTo>
                  <a:lnTo>
                    <a:pt x="1134667" y="1134668"/>
                  </a:lnTo>
                  <a:lnTo>
                    <a:pt x="0" y="1134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134667" y="287422"/>
              <a:ext cx="2064955" cy="2064955"/>
            </a:xfrm>
            <a:custGeom>
              <a:avLst/>
              <a:gdLst/>
              <a:ahLst/>
              <a:cxnLst/>
              <a:rect l="l" t="t" r="r" b="b"/>
              <a:pathLst>
                <a:path w="2064955" h="2064955">
                  <a:moveTo>
                    <a:pt x="0" y="0"/>
                  </a:moveTo>
                  <a:lnTo>
                    <a:pt x="2064955" y="0"/>
                  </a:lnTo>
                  <a:lnTo>
                    <a:pt x="2064955" y="2064955"/>
                  </a:lnTo>
                  <a:lnTo>
                    <a:pt x="0" y="206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55678" y="833830"/>
              <a:ext cx="823311" cy="829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4"/>
                </a:lnSpc>
              </a:pPr>
              <a:r>
                <a:rPr lang="en-US" sz="3453">
                  <a:solidFill>
                    <a:srgbClr val="FFFFFF"/>
                  </a:solidFill>
                  <a:latin typeface="Aileron Bold"/>
                </a:rPr>
                <a:t>3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113369" y="706289"/>
              <a:ext cx="8892249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"/>
                </a:rPr>
                <a:t>Considérer les facteurs influençant la faisabilité de l’étude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868119" y="0"/>
              <a:ext cx="2639800" cy="2639800"/>
            </a:xfrm>
            <a:custGeom>
              <a:avLst/>
              <a:gdLst/>
              <a:ahLst/>
              <a:cxnLst/>
              <a:rect l="l" t="t" r="r" b="b"/>
              <a:pathLst>
                <a:path w="2639800" h="2639800">
                  <a:moveTo>
                    <a:pt x="0" y="0"/>
                  </a:moveTo>
                  <a:lnTo>
                    <a:pt x="2639800" y="0"/>
                  </a:lnTo>
                  <a:lnTo>
                    <a:pt x="2639800" y="2639800"/>
                  </a:lnTo>
                  <a:lnTo>
                    <a:pt x="0" y="263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11912915" y="7904565"/>
            <a:ext cx="5645865" cy="2411010"/>
            <a:chOff x="0" y="0"/>
            <a:chExt cx="7527820" cy="3214679"/>
          </a:xfrm>
        </p:grpSpPr>
        <p:sp>
          <p:nvSpPr>
            <p:cNvPr id="27" name="Freeform 27"/>
            <p:cNvSpPr/>
            <p:nvPr/>
          </p:nvSpPr>
          <p:spPr>
            <a:xfrm>
              <a:off x="90736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8" y="0"/>
                  </a:lnTo>
                  <a:lnTo>
                    <a:pt x="4779488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274833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7" y="0"/>
                  </a:lnTo>
                  <a:lnTo>
                    <a:pt x="4779487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1583768" y="991390"/>
              <a:ext cx="5578924" cy="117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Consultez la section</a:t>
              </a:r>
            </a:p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« Ressources »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543046" cy="3214679"/>
            </a:xfrm>
            <a:custGeom>
              <a:avLst/>
              <a:gdLst/>
              <a:ahLst/>
              <a:cxnLst/>
              <a:rect l="l" t="t" r="r" b="b"/>
              <a:pathLst>
                <a:path w="1543046" h="3214679">
                  <a:moveTo>
                    <a:pt x="0" y="0"/>
                  </a:moveTo>
                  <a:lnTo>
                    <a:pt x="1543046" y="0"/>
                  </a:lnTo>
                  <a:lnTo>
                    <a:pt x="1543046" y="3214679"/>
                  </a:lnTo>
                  <a:lnTo>
                    <a:pt x="0" y="3214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94641" y="1807237"/>
            <a:ext cx="666918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Bien définir l’objectif de recherche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069988"/>
            <a:ext cx="4111622" cy="31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1"/>
              </a:lnSpc>
            </a:pPr>
            <a:r>
              <a:rPr lang="en-US" sz="3500">
                <a:solidFill>
                  <a:srgbClr val="000000"/>
                </a:solidFill>
                <a:latin typeface="Poppins Bold"/>
              </a:rPr>
              <a:t>Comment choisir la revue de littérature la plus appropriée ?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4566725" y="4847600"/>
            <a:ext cx="5798400" cy="50400"/>
            <a:chOff x="0" y="0"/>
            <a:chExt cx="7731200" cy="67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31252" cy="67183"/>
            </a:xfrm>
            <a:custGeom>
              <a:avLst/>
              <a:gdLst/>
              <a:ahLst/>
              <a:cxnLst/>
              <a:rect l="l" t="t" r="r" b="b"/>
              <a:pathLst>
                <a:path w="7731252" h="67183">
                  <a:moveTo>
                    <a:pt x="0" y="0"/>
                  </a:moveTo>
                  <a:lnTo>
                    <a:pt x="7731252" y="0"/>
                  </a:lnTo>
                  <a:lnTo>
                    <a:pt x="7731252" y="67183"/>
                  </a:lnTo>
                  <a:lnTo>
                    <a:pt x="0" y="67183"/>
                  </a:lnTo>
                  <a:close/>
                </a:path>
              </a:pathLst>
            </a:custGeom>
            <a:solidFill>
              <a:srgbClr val="191919">
                <a:alpha val="12157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608154" y="1259221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57154" y="1608079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0" y="0"/>
                </a:lnTo>
                <a:lnTo>
                  <a:pt x="851000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13865" y="1028700"/>
            <a:ext cx="2009758" cy="2009758"/>
          </a:xfrm>
          <a:custGeom>
            <a:avLst/>
            <a:gdLst/>
            <a:ahLst/>
            <a:cxnLst/>
            <a:rect l="l" t="t" r="r" b="b"/>
            <a:pathLst>
              <a:path w="2009758" h="2009758">
                <a:moveTo>
                  <a:pt x="0" y="0"/>
                </a:moveTo>
                <a:lnTo>
                  <a:pt x="2009758" y="0"/>
                </a:lnTo>
                <a:lnTo>
                  <a:pt x="2009758" y="2009758"/>
                </a:lnTo>
                <a:lnTo>
                  <a:pt x="0" y="2009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73912" y="1318983"/>
            <a:ext cx="617400" cy="84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2"/>
              </a:lnSpc>
            </a:pPr>
            <a:r>
              <a:rPr lang="en-US" sz="3453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0" name="Freeform 10"/>
          <p:cNvSpPr/>
          <p:nvPr/>
        </p:nvSpPr>
        <p:spPr>
          <a:xfrm>
            <a:off x="6608154" y="1259221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57154" y="1608079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0" y="0"/>
                </a:lnTo>
                <a:lnTo>
                  <a:pt x="851000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73912" y="1633308"/>
            <a:ext cx="617484" cy="65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453">
                <a:solidFill>
                  <a:srgbClr val="FFFFFF"/>
                </a:solidFill>
                <a:latin typeface="Aileron Bold"/>
              </a:rPr>
              <a:t>1</a:t>
            </a:r>
          </a:p>
        </p:txBody>
      </p:sp>
      <p:sp>
        <p:nvSpPr>
          <p:cNvPr id="13" name="Freeform 13"/>
          <p:cNvSpPr/>
          <p:nvPr/>
        </p:nvSpPr>
        <p:spPr>
          <a:xfrm>
            <a:off x="6513865" y="1028700"/>
            <a:ext cx="2009758" cy="2009758"/>
          </a:xfrm>
          <a:custGeom>
            <a:avLst/>
            <a:gdLst/>
            <a:ahLst/>
            <a:cxnLst/>
            <a:rect l="l" t="t" r="r" b="b"/>
            <a:pathLst>
              <a:path w="2009758" h="2009758">
                <a:moveTo>
                  <a:pt x="0" y="0"/>
                </a:moveTo>
                <a:lnTo>
                  <a:pt x="2009758" y="0"/>
                </a:lnTo>
                <a:lnTo>
                  <a:pt x="2009758" y="2009758"/>
                </a:lnTo>
                <a:lnTo>
                  <a:pt x="0" y="2009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691224" y="3833633"/>
            <a:ext cx="1548716" cy="1548716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40223" y="4182491"/>
            <a:ext cx="851000" cy="851000"/>
          </a:xfrm>
          <a:custGeom>
            <a:avLst/>
            <a:gdLst/>
            <a:ahLst/>
            <a:cxnLst/>
            <a:rect l="l" t="t" r="r" b="b"/>
            <a:pathLst>
              <a:path w="851000" h="851000">
                <a:moveTo>
                  <a:pt x="0" y="0"/>
                </a:moveTo>
                <a:lnTo>
                  <a:pt x="851001" y="0"/>
                </a:lnTo>
                <a:lnTo>
                  <a:pt x="851001" y="851000"/>
                </a:lnTo>
                <a:lnTo>
                  <a:pt x="0" y="851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956982" y="4207720"/>
            <a:ext cx="617484" cy="65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3453">
                <a:solidFill>
                  <a:srgbClr val="FFFFFF"/>
                </a:solidFill>
                <a:latin typeface="Aileron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94700" y="4162111"/>
            <a:ext cx="666912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Se familiariser avec les différents types de revues</a:t>
            </a:r>
          </a:p>
        </p:txBody>
      </p:sp>
      <p:sp>
        <p:nvSpPr>
          <p:cNvPr id="18" name="Freeform 18"/>
          <p:cNvSpPr/>
          <p:nvPr/>
        </p:nvSpPr>
        <p:spPr>
          <a:xfrm>
            <a:off x="6638763" y="3682975"/>
            <a:ext cx="1832399" cy="1832399"/>
          </a:xfrm>
          <a:custGeom>
            <a:avLst/>
            <a:gdLst/>
            <a:ahLst/>
            <a:cxnLst/>
            <a:rect l="l" t="t" r="r" b="b"/>
            <a:pathLst>
              <a:path w="1832399" h="1832399">
                <a:moveTo>
                  <a:pt x="0" y="0"/>
                </a:moveTo>
                <a:lnTo>
                  <a:pt x="1832399" y="0"/>
                </a:lnTo>
                <a:lnTo>
                  <a:pt x="1832399" y="1832399"/>
                </a:lnTo>
                <a:lnTo>
                  <a:pt x="0" y="18323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5840223" y="6159891"/>
            <a:ext cx="9754213" cy="1979850"/>
            <a:chOff x="0" y="0"/>
            <a:chExt cx="13005618" cy="2639800"/>
          </a:xfrm>
        </p:grpSpPr>
        <p:sp>
          <p:nvSpPr>
            <p:cNvPr id="20" name="Freeform 20"/>
            <p:cNvSpPr/>
            <p:nvPr/>
          </p:nvSpPr>
          <p:spPr>
            <a:xfrm>
              <a:off x="0" y="752566"/>
              <a:ext cx="1134667" cy="1134667"/>
            </a:xfrm>
            <a:custGeom>
              <a:avLst/>
              <a:gdLst/>
              <a:ahLst/>
              <a:cxnLst/>
              <a:rect l="l" t="t" r="r" b="b"/>
              <a:pathLst>
                <a:path w="1134667" h="1134667">
                  <a:moveTo>
                    <a:pt x="0" y="0"/>
                  </a:moveTo>
                  <a:lnTo>
                    <a:pt x="1134667" y="0"/>
                  </a:lnTo>
                  <a:lnTo>
                    <a:pt x="1134667" y="1134668"/>
                  </a:lnTo>
                  <a:lnTo>
                    <a:pt x="0" y="1134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134667" y="287422"/>
              <a:ext cx="2064955" cy="2064955"/>
            </a:xfrm>
            <a:custGeom>
              <a:avLst/>
              <a:gdLst/>
              <a:ahLst/>
              <a:cxnLst/>
              <a:rect l="l" t="t" r="r" b="b"/>
              <a:pathLst>
                <a:path w="2064955" h="2064955">
                  <a:moveTo>
                    <a:pt x="0" y="0"/>
                  </a:moveTo>
                  <a:lnTo>
                    <a:pt x="2064955" y="0"/>
                  </a:lnTo>
                  <a:lnTo>
                    <a:pt x="2064955" y="2064955"/>
                  </a:lnTo>
                  <a:lnTo>
                    <a:pt x="0" y="206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5678" y="833830"/>
              <a:ext cx="823311" cy="829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4"/>
                </a:lnSpc>
              </a:pPr>
              <a:r>
                <a:rPr lang="en-US" sz="3453">
                  <a:solidFill>
                    <a:srgbClr val="FFFFFF"/>
                  </a:solidFill>
                  <a:latin typeface="Aileron Bold"/>
                </a:rPr>
                <a:t>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113369" y="706289"/>
              <a:ext cx="8892249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"/>
                </a:rPr>
                <a:t>Considérer les facteurs influençant la faisabilité de l’étude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868119" y="0"/>
              <a:ext cx="2639800" cy="2639800"/>
            </a:xfrm>
            <a:custGeom>
              <a:avLst/>
              <a:gdLst/>
              <a:ahLst/>
              <a:cxnLst/>
              <a:rect l="l" t="t" r="r" b="b"/>
              <a:pathLst>
                <a:path w="2639800" h="2639800">
                  <a:moveTo>
                    <a:pt x="0" y="0"/>
                  </a:moveTo>
                  <a:lnTo>
                    <a:pt x="2639800" y="0"/>
                  </a:lnTo>
                  <a:lnTo>
                    <a:pt x="2639800" y="2639800"/>
                  </a:lnTo>
                  <a:lnTo>
                    <a:pt x="0" y="263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1912915" y="7904565"/>
            <a:ext cx="5645865" cy="2411010"/>
            <a:chOff x="0" y="0"/>
            <a:chExt cx="7527820" cy="3214679"/>
          </a:xfrm>
        </p:grpSpPr>
        <p:sp>
          <p:nvSpPr>
            <p:cNvPr id="26" name="Freeform 26"/>
            <p:cNvSpPr/>
            <p:nvPr/>
          </p:nvSpPr>
          <p:spPr>
            <a:xfrm>
              <a:off x="90736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8" y="0"/>
                  </a:lnTo>
                  <a:lnTo>
                    <a:pt x="4779488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274833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7" y="0"/>
                  </a:lnTo>
                  <a:lnTo>
                    <a:pt x="4779487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83768" y="991390"/>
              <a:ext cx="5578924" cy="117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Consultez la section</a:t>
              </a:r>
            </a:p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« Ressources »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543046" cy="3214679"/>
            </a:xfrm>
            <a:custGeom>
              <a:avLst/>
              <a:gdLst/>
              <a:ahLst/>
              <a:cxnLst/>
              <a:rect l="l" t="t" r="r" b="b"/>
              <a:pathLst>
                <a:path w="1543046" h="3214679">
                  <a:moveTo>
                    <a:pt x="0" y="0"/>
                  </a:moveTo>
                  <a:lnTo>
                    <a:pt x="1543046" y="0"/>
                  </a:lnTo>
                  <a:lnTo>
                    <a:pt x="1543046" y="3214679"/>
                  </a:lnTo>
                  <a:lnTo>
                    <a:pt x="0" y="3214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868000" y="7965689"/>
            <a:ext cx="5645865" cy="2411010"/>
            <a:chOff x="0" y="0"/>
            <a:chExt cx="7527820" cy="3214679"/>
          </a:xfrm>
        </p:grpSpPr>
        <p:sp>
          <p:nvSpPr>
            <p:cNvPr id="31" name="Freeform 31"/>
            <p:cNvSpPr/>
            <p:nvPr/>
          </p:nvSpPr>
          <p:spPr>
            <a:xfrm>
              <a:off x="90736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8" y="0"/>
                  </a:lnTo>
                  <a:lnTo>
                    <a:pt x="4779488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74833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7" y="0"/>
                  </a:lnTo>
                  <a:lnTo>
                    <a:pt x="4779487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1583768" y="991390"/>
              <a:ext cx="5578924" cy="117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Discutez des options avec votre superviseur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543046" cy="3214679"/>
            </a:xfrm>
            <a:custGeom>
              <a:avLst/>
              <a:gdLst/>
              <a:ahLst/>
              <a:cxnLst/>
              <a:rect l="l" t="t" r="r" b="b"/>
              <a:pathLst>
                <a:path w="1543046" h="3214679">
                  <a:moveTo>
                    <a:pt x="0" y="0"/>
                  </a:moveTo>
                  <a:lnTo>
                    <a:pt x="1543046" y="0"/>
                  </a:lnTo>
                  <a:lnTo>
                    <a:pt x="1543046" y="3214679"/>
                  </a:lnTo>
                  <a:lnTo>
                    <a:pt x="0" y="3214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08500" y="531373"/>
            <a:ext cx="11871000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 ce que l’examen de la portée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6385" y="3559185"/>
            <a:ext cx="1441523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al"/>
              </a:rPr>
              <a:t>L’examen de la portée permet de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cartographier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les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éléments clés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d’un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sujet de recherche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en fonction des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sources et des types d’évidences scientifiques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disponibles (Arksey et O’Malley, 2005).</a:t>
            </a:r>
          </a:p>
          <a:p>
            <a:pPr algn="l">
              <a:lnSpc>
                <a:spcPts val="3600"/>
              </a:lnSpc>
            </a:pPr>
            <a:endParaRPr lang="en-US" sz="35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08500" y="531373"/>
            <a:ext cx="11871000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 ce que l’examen de la portée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6385" y="3559185"/>
            <a:ext cx="14415230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al"/>
              </a:rPr>
              <a:t>L’examen de la portée permet de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cartographier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les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éléments clés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d’un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sujet de recherche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en fonction des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sources et des types d’évidences scientifiques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disponibles (Arksey et O’Malley, 2005). 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al"/>
              </a:rPr>
              <a:t>Il s’agit de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projets exploratoires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qui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recensent systématiquement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la littérature et qui sont souvent réalisés dans des </a:t>
            </a:r>
            <a:r>
              <a:rPr lang="en-US" sz="3500">
                <a:solidFill>
                  <a:srgbClr val="000000"/>
                </a:solidFill>
                <a:latin typeface="Arial Bold"/>
              </a:rPr>
              <a:t>domaines où la littérature est diverse ou émergente</a:t>
            </a:r>
            <a:r>
              <a:rPr lang="en-US" sz="3500">
                <a:solidFill>
                  <a:srgbClr val="000000"/>
                </a:solidFill>
                <a:latin typeface="Arial"/>
              </a:rPr>
              <a:t> (Grimshaw, 2010). </a:t>
            </a:r>
          </a:p>
          <a:p>
            <a:pPr algn="l">
              <a:lnSpc>
                <a:spcPts val="3600"/>
              </a:lnSpc>
            </a:pPr>
            <a:endParaRPr lang="en-US" sz="35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627562" y="7341637"/>
            <a:ext cx="617400" cy="7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3253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7479" y="531373"/>
            <a:ext cx="1353304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Pourquoi choisir un examen de la portée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539200" y="550717"/>
            <a:ext cx="13209600" cy="11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3"/>
              </a:lnSpc>
            </a:pPr>
            <a:r>
              <a:rPr lang="en-US" sz="4898">
                <a:solidFill>
                  <a:srgbClr val="FFFFFF"/>
                </a:solidFill>
                <a:latin typeface="Poppins Bold"/>
              </a:rPr>
              <a:t>Objectifs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85169" y="3244814"/>
            <a:ext cx="12825352" cy="914400"/>
            <a:chOff x="0" y="0"/>
            <a:chExt cx="17100470" cy="1219200"/>
          </a:xfrm>
        </p:grpSpPr>
        <p:sp>
          <p:nvSpPr>
            <p:cNvPr id="5" name="TextBox 5"/>
            <p:cNvSpPr txBox="1"/>
            <p:nvPr/>
          </p:nvSpPr>
          <p:spPr>
            <a:xfrm>
              <a:off x="1163848" y="-28575"/>
              <a:ext cx="15936622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Cartographier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examiner l’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étendue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, la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portée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le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type des connaissances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6849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377479" y="531373"/>
            <a:ext cx="1353304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Pourquoi choisir un examen de la portée 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958055" y="3216239"/>
            <a:ext cx="1195246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 Bold"/>
              </a:rPr>
              <a:t>Cartographier </a:t>
            </a:r>
            <a:r>
              <a:rPr lang="en-US" sz="3000">
                <a:solidFill>
                  <a:srgbClr val="000000"/>
                </a:solidFill>
                <a:latin typeface="Poppins"/>
              </a:rPr>
              <a:t>ou examiner l’</a:t>
            </a:r>
            <a:r>
              <a:rPr lang="en-US" sz="3000">
                <a:solidFill>
                  <a:srgbClr val="000000"/>
                </a:solidFill>
                <a:latin typeface="Poppins Bold"/>
              </a:rPr>
              <a:t>étendue</a:t>
            </a:r>
            <a:r>
              <a:rPr lang="en-US" sz="3000">
                <a:solidFill>
                  <a:srgbClr val="000000"/>
                </a:solidFill>
                <a:latin typeface="Poppins"/>
              </a:rPr>
              <a:t>, la </a:t>
            </a:r>
            <a:r>
              <a:rPr lang="en-US" sz="3000">
                <a:solidFill>
                  <a:srgbClr val="000000"/>
                </a:solidFill>
                <a:latin typeface="Poppins Bold"/>
              </a:rPr>
              <a:t>portée</a:t>
            </a:r>
            <a:r>
              <a:rPr lang="en-US" sz="3000">
                <a:solidFill>
                  <a:srgbClr val="000000"/>
                </a:solidFill>
                <a:latin typeface="Poppins"/>
              </a:rPr>
              <a:t> et le </a:t>
            </a:r>
            <a:r>
              <a:rPr lang="en-US" sz="3000">
                <a:solidFill>
                  <a:srgbClr val="000000"/>
                </a:solidFill>
                <a:latin typeface="Poppins Bold"/>
              </a:rPr>
              <a:t>type des connaissances</a:t>
            </a:r>
          </a:p>
        </p:txBody>
      </p:sp>
      <p:sp>
        <p:nvSpPr>
          <p:cNvPr id="5" name="Freeform 5"/>
          <p:cNvSpPr/>
          <p:nvPr/>
        </p:nvSpPr>
        <p:spPr>
          <a:xfrm>
            <a:off x="3085169" y="3371182"/>
            <a:ext cx="680347" cy="310408"/>
          </a:xfrm>
          <a:custGeom>
            <a:avLst/>
            <a:gdLst/>
            <a:ahLst/>
            <a:cxnLst/>
            <a:rect l="l" t="t" r="r" b="b"/>
            <a:pathLst>
              <a:path w="680347" h="310408">
                <a:moveTo>
                  <a:pt x="0" y="0"/>
                </a:moveTo>
                <a:lnTo>
                  <a:pt x="680346" y="0"/>
                </a:lnTo>
                <a:lnTo>
                  <a:pt x="680346" y="310408"/>
                </a:lnTo>
                <a:lnTo>
                  <a:pt x="0" y="310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45029" y="4387332"/>
            <a:ext cx="10995111" cy="455295"/>
            <a:chOff x="0" y="0"/>
            <a:chExt cx="14660148" cy="607060"/>
          </a:xfrm>
        </p:grpSpPr>
        <p:sp>
          <p:nvSpPr>
            <p:cNvPr id="7" name="TextBox 7"/>
            <p:cNvSpPr txBox="1"/>
            <p:nvPr/>
          </p:nvSpPr>
          <p:spPr>
            <a:xfrm>
              <a:off x="1217367" y="-76200"/>
              <a:ext cx="1344278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Clarifier les concepts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les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facteurs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liés à un sujet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1246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7"/>
                  </a:lnTo>
                  <a:lnTo>
                    <a:pt x="0" y="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377479" y="531373"/>
            <a:ext cx="1353304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Pourquoi choisir un examen de la portée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27515" y="9446602"/>
            <a:ext cx="8856900" cy="45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2199">
                <a:solidFill>
                  <a:srgbClr val="191919"/>
                </a:solidFill>
                <a:latin typeface="Poppins Medium"/>
              </a:rPr>
              <a:t>(Arskey et O’Malley, 2005; Levac et al., 2010; Tricco et al., 2016)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85169" y="3244814"/>
            <a:ext cx="12825352" cy="914400"/>
            <a:chOff x="0" y="0"/>
            <a:chExt cx="17100470" cy="1219200"/>
          </a:xfrm>
        </p:grpSpPr>
        <p:sp>
          <p:nvSpPr>
            <p:cNvPr id="5" name="TextBox 5"/>
            <p:cNvSpPr txBox="1"/>
            <p:nvPr/>
          </p:nvSpPr>
          <p:spPr>
            <a:xfrm>
              <a:off x="1163848" y="-28575"/>
              <a:ext cx="15936622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Cartographier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examiner l’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étendue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, la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portée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le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type des connaissances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6849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3045029" y="4387332"/>
            <a:ext cx="10995111" cy="455295"/>
            <a:chOff x="0" y="0"/>
            <a:chExt cx="14660148" cy="607060"/>
          </a:xfrm>
        </p:grpSpPr>
        <p:sp>
          <p:nvSpPr>
            <p:cNvPr id="8" name="TextBox 8"/>
            <p:cNvSpPr txBox="1"/>
            <p:nvPr/>
          </p:nvSpPr>
          <p:spPr>
            <a:xfrm>
              <a:off x="1217367" y="-76200"/>
              <a:ext cx="1344278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Clarifier les concepts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les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facteurs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liés à un sujet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1246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7"/>
                  </a:lnTo>
                  <a:lnTo>
                    <a:pt x="0" y="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3045029" y="5085503"/>
            <a:ext cx="12865491" cy="456175"/>
            <a:chOff x="0" y="0"/>
            <a:chExt cx="17153989" cy="608233"/>
          </a:xfrm>
        </p:grpSpPr>
        <p:sp>
          <p:nvSpPr>
            <p:cNvPr id="11" name="TextBox 11"/>
            <p:cNvSpPr txBox="1"/>
            <p:nvPr/>
          </p:nvSpPr>
          <p:spPr>
            <a:xfrm>
              <a:off x="1217367" y="-171450"/>
              <a:ext cx="15936622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Établir la pertinence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d’entreprendre une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revue systématique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61926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377479" y="531373"/>
            <a:ext cx="1353304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Pourquoi choisir un examen de la portée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27515" y="9446602"/>
            <a:ext cx="8856900" cy="45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2199">
                <a:solidFill>
                  <a:srgbClr val="191919"/>
                </a:solidFill>
                <a:latin typeface="Poppins Medium"/>
              </a:rPr>
              <a:t>(Arskey et O’Malley, 2005; Levac et al., 2010; Tricco et al., 2016)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85169" y="3244814"/>
            <a:ext cx="12825352" cy="914400"/>
            <a:chOff x="0" y="0"/>
            <a:chExt cx="17100470" cy="1219200"/>
          </a:xfrm>
        </p:grpSpPr>
        <p:sp>
          <p:nvSpPr>
            <p:cNvPr id="5" name="TextBox 5"/>
            <p:cNvSpPr txBox="1"/>
            <p:nvPr/>
          </p:nvSpPr>
          <p:spPr>
            <a:xfrm>
              <a:off x="1163848" y="-28575"/>
              <a:ext cx="15936622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Cartographier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examiner l’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étendue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, la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portée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le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type des connaissances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6849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3045029" y="4387332"/>
            <a:ext cx="10995111" cy="455295"/>
            <a:chOff x="0" y="0"/>
            <a:chExt cx="14660148" cy="607060"/>
          </a:xfrm>
        </p:grpSpPr>
        <p:sp>
          <p:nvSpPr>
            <p:cNvPr id="8" name="TextBox 8"/>
            <p:cNvSpPr txBox="1"/>
            <p:nvPr/>
          </p:nvSpPr>
          <p:spPr>
            <a:xfrm>
              <a:off x="1217367" y="-76200"/>
              <a:ext cx="1344278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Clarifier les concepts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les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facteurs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liés à un sujet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1246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7"/>
                  </a:lnTo>
                  <a:lnTo>
                    <a:pt x="0" y="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3045029" y="5085503"/>
            <a:ext cx="12865491" cy="456175"/>
            <a:chOff x="0" y="0"/>
            <a:chExt cx="17153989" cy="608233"/>
          </a:xfrm>
        </p:grpSpPr>
        <p:sp>
          <p:nvSpPr>
            <p:cNvPr id="11" name="TextBox 11"/>
            <p:cNvSpPr txBox="1"/>
            <p:nvPr/>
          </p:nvSpPr>
          <p:spPr>
            <a:xfrm>
              <a:off x="1217367" y="-171450"/>
              <a:ext cx="15936622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Établir la pertinence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d’entreprendre une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revue systématique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61926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377479" y="531373"/>
            <a:ext cx="1353304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Pourquoi choisir un examen de la portée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27515" y="9446602"/>
            <a:ext cx="8856900" cy="45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2199">
                <a:solidFill>
                  <a:srgbClr val="191919"/>
                </a:solidFill>
                <a:latin typeface="Poppins Medium"/>
              </a:rPr>
              <a:t>(Arskey et O’Malley, 2005; Levac et al., 2010; Tricco et al., 2016)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085169" y="5779803"/>
            <a:ext cx="8491026" cy="456175"/>
            <a:chOff x="0" y="0"/>
            <a:chExt cx="11321368" cy="608233"/>
          </a:xfrm>
        </p:grpSpPr>
        <p:sp>
          <p:nvSpPr>
            <p:cNvPr id="16" name="TextBox 16"/>
            <p:cNvSpPr txBox="1"/>
            <p:nvPr/>
          </p:nvSpPr>
          <p:spPr>
            <a:xfrm>
              <a:off x="1163848" y="-171450"/>
              <a:ext cx="10157520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Identifier les lacunes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dans la recherche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9717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627562" y="7341637"/>
            <a:ext cx="617400" cy="7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3253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085169" y="3244814"/>
            <a:ext cx="12825352" cy="914400"/>
            <a:chOff x="0" y="0"/>
            <a:chExt cx="17100470" cy="1219200"/>
          </a:xfrm>
        </p:grpSpPr>
        <p:sp>
          <p:nvSpPr>
            <p:cNvPr id="6" name="TextBox 6"/>
            <p:cNvSpPr txBox="1"/>
            <p:nvPr/>
          </p:nvSpPr>
          <p:spPr>
            <a:xfrm>
              <a:off x="1163848" y="-28575"/>
              <a:ext cx="15936622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Cartographier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examiner l’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étendue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, la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portée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le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type des connaissances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16849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045029" y="4387332"/>
            <a:ext cx="10995111" cy="455295"/>
            <a:chOff x="0" y="0"/>
            <a:chExt cx="14660148" cy="607060"/>
          </a:xfrm>
        </p:grpSpPr>
        <p:sp>
          <p:nvSpPr>
            <p:cNvPr id="9" name="TextBox 9"/>
            <p:cNvSpPr txBox="1"/>
            <p:nvPr/>
          </p:nvSpPr>
          <p:spPr>
            <a:xfrm>
              <a:off x="1217367" y="-76200"/>
              <a:ext cx="1344278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Clarifier les concepts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les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facteurs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liés à un sujet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1246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7"/>
                  </a:lnTo>
                  <a:lnTo>
                    <a:pt x="0" y="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3045029" y="5085503"/>
            <a:ext cx="12865491" cy="456175"/>
            <a:chOff x="0" y="0"/>
            <a:chExt cx="17153989" cy="608233"/>
          </a:xfrm>
        </p:grpSpPr>
        <p:sp>
          <p:nvSpPr>
            <p:cNvPr id="12" name="TextBox 12"/>
            <p:cNvSpPr txBox="1"/>
            <p:nvPr/>
          </p:nvSpPr>
          <p:spPr>
            <a:xfrm>
              <a:off x="1217367" y="-171450"/>
              <a:ext cx="15936622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Établir la pertinence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d’entreprendre une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revue systématique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61926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3085169" y="6474104"/>
            <a:ext cx="8810411" cy="456175"/>
            <a:chOff x="0" y="0"/>
            <a:chExt cx="11747215" cy="608233"/>
          </a:xfrm>
        </p:grpSpPr>
        <p:sp>
          <p:nvSpPr>
            <p:cNvPr id="15" name="TextBox 15"/>
            <p:cNvSpPr txBox="1"/>
            <p:nvPr/>
          </p:nvSpPr>
          <p:spPr>
            <a:xfrm>
              <a:off x="1163848" y="-171450"/>
              <a:ext cx="10583366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Synthétiser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diffuser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les connaissances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1692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2377479" y="531373"/>
            <a:ext cx="1353304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Pourquoi choisir un examen de la portée 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27515" y="9446602"/>
            <a:ext cx="8856900" cy="45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2199">
                <a:solidFill>
                  <a:srgbClr val="191919"/>
                </a:solidFill>
                <a:latin typeface="Poppins Medium"/>
              </a:rPr>
              <a:t>(Arskey et O’Malley, 2005; Levac et al., 2010; Tricco et al., 2016)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085169" y="5779803"/>
            <a:ext cx="8491026" cy="456175"/>
            <a:chOff x="0" y="0"/>
            <a:chExt cx="11321368" cy="608233"/>
          </a:xfrm>
        </p:grpSpPr>
        <p:sp>
          <p:nvSpPr>
            <p:cNvPr id="20" name="TextBox 20"/>
            <p:cNvSpPr txBox="1"/>
            <p:nvPr/>
          </p:nvSpPr>
          <p:spPr>
            <a:xfrm>
              <a:off x="1163848" y="-171450"/>
              <a:ext cx="10157520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Identifier les lacunes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dans la recherche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9717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85169" y="3244814"/>
            <a:ext cx="12825352" cy="914400"/>
            <a:chOff x="0" y="0"/>
            <a:chExt cx="17100470" cy="1219200"/>
          </a:xfrm>
        </p:grpSpPr>
        <p:sp>
          <p:nvSpPr>
            <p:cNvPr id="5" name="TextBox 5"/>
            <p:cNvSpPr txBox="1"/>
            <p:nvPr/>
          </p:nvSpPr>
          <p:spPr>
            <a:xfrm>
              <a:off x="1163848" y="-28575"/>
              <a:ext cx="15936622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Cartographier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examiner l’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étendue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, la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portée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le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type des connaissances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6849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3045029" y="4387332"/>
            <a:ext cx="10995111" cy="455295"/>
            <a:chOff x="0" y="0"/>
            <a:chExt cx="14660148" cy="607060"/>
          </a:xfrm>
        </p:grpSpPr>
        <p:sp>
          <p:nvSpPr>
            <p:cNvPr id="8" name="TextBox 8"/>
            <p:cNvSpPr txBox="1"/>
            <p:nvPr/>
          </p:nvSpPr>
          <p:spPr>
            <a:xfrm>
              <a:off x="1217367" y="-76200"/>
              <a:ext cx="1344278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Clarifier les concepts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les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facteurs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liés à un sujet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1246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7"/>
                  </a:lnTo>
                  <a:lnTo>
                    <a:pt x="0" y="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3045029" y="5085503"/>
            <a:ext cx="12865491" cy="456175"/>
            <a:chOff x="0" y="0"/>
            <a:chExt cx="17153989" cy="608233"/>
          </a:xfrm>
        </p:grpSpPr>
        <p:sp>
          <p:nvSpPr>
            <p:cNvPr id="11" name="TextBox 11"/>
            <p:cNvSpPr txBox="1"/>
            <p:nvPr/>
          </p:nvSpPr>
          <p:spPr>
            <a:xfrm>
              <a:off x="1217367" y="-171450"/>
              <a:ext cx="15936622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Établir la pertinence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d’entreprendre une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revue systématique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61926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3085169" y="6474104"/>
            <a:ext cx="8810411" cy="456175"/>
            <a:chOff x="0" y="0"/>
            <a:chExt cx="11747215" cy="608233"/>
          </a:xfrm>
        </p:grpSpPr>
        <p:sp>
          <p:nvSpPr>
            <p:cNvPr id="14" name="TextBox 14"/>
            <p:cNvSpPr txBox="1"/>
            <p:nvPr/>
          </p:nvSpPr>
          <p:spPr>
            <a:xfrm>
              <a:off x="1163848" y="-171450"/>
              <a:ext cx="10583366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Synthétiser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diffuser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les connaissances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1692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3085169" y="7168404"/>
            <a:ext cx="11716663" cy="970744"/>
            <a:chOff x="0" y="0"/>
            <a:chExt cx="15622218" cy="1294325"/>
          </a:xfrm>
        </p:grpSpPr>
        <p:sp>
          <p:nvSpPr>
            <p:cNvPr id="17" name="TextBox 17"/>
            <p:cNvSpPr txBox="1"/>
            <p:nvPr/>
          </p:nvSpPr>
          <p:spPr>
            <a:xfrm>
              <a:off x="3389857" y="332578"/>
              <a:ext cx="823200" cy="961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23"/>
                </a:lnSpc>
              </a:pPr>
              <a:r>
                <a:rPr lang="en-US" sz="3253"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63848" y="-28575"/>
              <a:ext cx="14458370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Énoncer des recommandations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quant à de futures recherches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76565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7"/>
                  </a:lnTo>
                  <a:lnTo>
                    <a:pt x="0" y="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2377479" y="531373"/>
            <a:ext cx="1353304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Pourquoi choisir un examen de la portée 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27515" y="9446602"/>
            <a:ext cx="8856900" cy="45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2199">
                <a:solidFill>
                  <a:srgbClr val="191919"/>
                </a:solidFill>
                <a:latin typeface="Poppins Medium"/>
              </a:rPr>
              <a:t>(Arskey et O’Malley, 2005; Levac et al., 2010; Tricco et al., 2016)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085169" y="5779803"/>
            <a:ext cx="8491026" cy="456175"/>
            <a:chOff x="0" y="0"/>
            <a:chExt cx="11321368" cy="608233"/>
          </a:xfrm>
        </p:grpSpPr>
        <p:sp>
          <p:nvSpPr>
            <p:cNvPr id="23" name="TextBox 23"/>
            <p:cNvSpPr txBox="1"/>
            <p:nvPr/>
          </p:nvSpPr>
          <p:spPr>
            <a:xfrm>
              <a:off x="1163848" y="-171450"/>
              <a:ext cx="10157520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Identifier les lacunes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dans la recherche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9717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627562" y="7341637"/>
            <a:ext cx="617400" cy="7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3253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085169" y="3244814"/>
            <a:ext cx="12825352" cy="914400"/>
            <a:chOff x="0" y="0"/>
            <a:chExt cx="17100470" cy="1219200"/>
          </a:xfrm>
        </p:grpSpPr>
        <p:sp>
          <p:nvSpPr>
            <p:cNvPr id="6" name="TextBox 6"/>
            <p:cNvSpPr txBox="1"/>
            <p:nvPr/>
          </p:nvSpPr>
          <p:spPr>
            <a:xfrm>
              <a:off x="1163848" y="-28575"/>
              <a:ext cx="15936622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Cartographier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examiner l’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étendue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, la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portée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le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type des connaissances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16849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3045029" y="4387332"/>
            <a:ext cx="10995111" cy="455295"/>
            <a:chOff x="0" y="0"/>
            <a:chExt cx="14660148" cy="607060"/>
          </a:xfrm>
        </p:grpSpPr>
        <p:sp>
          <p:nvSpPr>
            <p:cNvPr id="9" name="TextBox 9"/>
            <p:cNvSpPr txBox="1"/>
            <p:nvPr/>
          </p:nvSpPr>
          <p:spPr>
            <a:xfrm>
              <a:off x="1217367" y="-76200"/>
              <a:ext cx="1344278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0"/>
                </a:lnSpc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Clarifier les concepts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ou les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facteurs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liés à un sujet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1246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7"/>
                  </a:lnTo>
                  <a:lnTo>
                    <a:pt x="0" y="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3045029" y="5085503"/>
            <a:ext cx="12865491" cy="456175"/>
            <a:chOff x="0" y="0"/>
            <a:chExt cx="17153989" cy="608233"/>
          </a:xfrm>
        </p:grpSpPr>
        <p:sp>
          <p:nvSpPr>
            <p:cNvPr id="12" name="TextBox 12"/>
            <p:cNvSpPr txBox="1"/>
            <p:nvPr/>
          </p:nvSpPr>
          <p:spPr>
            <a:xfrm>
              <a:off x="1217367" y="-171450"/>
              <a:ext cx="15936622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Établir la pertinence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d’entreprendre une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revue systématique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61926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3085169" y="5779803"/>
            <a:ext cx="8491026" cy="456175"/>
            <a:chOff x="0" y="0"/>
            <a:chExt cx="11321368" cy="608233"/>
          </a:xfrm>
        </p:grpSpPr>
        <p:sp>
          <p:nvSpPr>
            <p:cNvPr id="15" name="TextBox 15"/>
            <p:cNvSpPr txBox="1"/>
            <p:nvPr/>
          </p:nvSpPr>
          <p:spPr>
            <a:xfrm>
              <a:off x="1163848" y="-171450"/>
              <a:ext cx="10157520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Identifier les lacunes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dans la recherche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9717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3085169" y="6474104"/>
            <a:ext cx="8810411" cy="456175"/>
            <a:chOff x="0" y="0"/>
            <a:chExt cx="11747215" cy="608233"/>
          </a:xfrm>
        </p:grpSpPr>
        <p:sp>
          <p:nvSpPr>
            <p:cNvPr id="18" name="TextBox 18"/>
            <p:cNvSpPr txBox="1"/>
            <p:nvPr/>
          </p:nvSpPr>
          <p:spPr>
            <a:xfrm>
              <a:off x="1163848" y="-171450"/>
              <a:ext cx="10583366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Synthétiser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et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diffuser 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les connaissances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16920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3085169" y="7168404"/>
            <a:ext cx="11716663" cy="914400"/>
            <a:chOff x="0" y="0"/>
            <a:chExt cx="15622218" cy="1219200"/>
          </a:xfrm>
        </p:grpSpPr>
        <p:sp>
          <p:nvSpPr>
            <p:cNvPr id="21" name="TextBox 21"/>
            <p:cNvSpPr txBox="1"/>
            <p:nvPr/>
          </p:nvSpPr>
          <p:spPr>
            <a:xfrm>
              <a:off x="1163848" y="-28575"/>
              <a:ext cx="14458370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Poppins"/>
                </a:rPr>
                <a:t>Pour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énoncer des recommandations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quant à de futures recherches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76565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7"/>
                  </a:lnTo>
                  <a:lnTo>
                    <a:pt x="0" y="413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3085169" y="8320929"/>
            <a:ext cx="6570771" cy="456175"/>
            <a:chOff x="0" y="0"/>
            <a:chExt cx="8761028" cy="608233"/>
          </a:xfrm>
        </p:grpSpPr>
        <p:sp>
          <p:nvSpPr>
            <p:cNvPr id="24" name="TextBox 24"/>
            <p:cNvSpPr txBox="1"/>
            <p:nvPr/>
          </p:nvSpPr>
          <p:spPr>
            <a:xfrm>
              <a:off x="1163848" y="-171450"/>
              <a:ext cx="7597180" cy="77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3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Soutenir la prise de décisions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97178"/>
              <a:ext cx="907129" cy="413878"/>
            </a:xfrm>
            <a:custGeom>
              <a:avLst/>
              <a:gdLst/>
              <a:ahLst/>
              <a:cxnLst/>
              <a:rect l="l" t="t" r="r" b="b"/>
              <a:pathLst>
                <a:path w="907129" h="413878">
                  <a:moveTo>
                    <a:pt x="0" y="0"/>
                  </a:moveTo>
                  <a:lnTo>
                    <a:pt x="907129" y="0"/>
                  </a:lnTo>
                  <a:lnTo>
                    <a:pt x="907129" y="413878"/>
                  </a:lnTo>
                  <a:lnTo>
                    <a:pt x="0" y="413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2377479" y="531373"/>
            <a:ext cx="13533042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Pourquoi choisir un examen de la portée 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827515" y="9446602"/>
            <a:ext cx="8856900" cy="45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9"/>
              </a:lnSpc>
            </a:pPr>
            <a:r>
              <a:rPr lang="en-US" sz="2199">
                <a:solidFill>
                  <a:srgbClr val="191919"/>
                </a:solidFill>
                <a:latin typeface="Poppins Medium"/>
              </a:rPr>
              <a:t>(Arskey et O’Malley, 2005; Levac et al., 2010; Tricco et al., 2016)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22575"/>
            <a:ext cx="5196107" cy="230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8"/>
              </a:lnSpc>
            </a:pPr>
            <a:r>
              <a:rPr lang="en-US" sz="3500">
                <a:solidFill>
                  <a:srgbClr val="191919"/>
                </a:solidFill>
                <a:latin typeface="Poppins Bold"/>
              </a:rPr>
              <a:t>Quels sont les facteurs liés aux examens de la portée 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8048" y="2697591"/>
            <a:ext cx="676607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La réalisation peut nécessiter des ressources humaines importantes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560290" y="2614390"/>
            <a:ext cx="2512505" cy="1137952"/>
            <a:chOff x="0" y="0"/>
            <a:chExt cx="3350007" cy="1517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50006" cy="1517269"/>
            </a:xfrm>
            <a:custGeom>
              <a:avLst/>
              <a:gdLst/>
              <a:ahLst/>
              <a:cxnLst/>
              <a:rect l="l" t="t" r="r" b="b"/>
              <a:pathLst>
                <a:path w="3350006" h="1517269">
                  <a:moveTo>
                    <a:pt x="2983992" y="1517269"/>
                  </a:moveTo>
                  <a:lnTo>
                    <a:pt x="0" y="1517269"/>
                  </a:lnTo>
                  <a:lnTo>
                    <a:pt x="366649" y="758571"/>
                  </a:lnTo>
                  <a:lnTo>
                    <a:pt x="0" y="0"/>
                  </a:lnTo>
                  <a:lnTo>
                    <a:pt x="2983992" y="0"/>
                  </a:lnTo>
                  <a:lnTo>
                    <a:pt x="3350006" y="758571"/>
                  </a:lnTo>
                  <a:lnTo>
                    <a:pt x="2983992" y="1517142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175964" y="2814512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2" y="0"/>
                </a:lnTo>
                <a:lnTo>
                  <a:pt x="452272" y="669178"/>
                </a:lnTo>
                <a:lnTo>
                  <a:pt x="0" y="669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31666" y="2919265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1" y="0"/>
                </a:lnTo>
                <a:lnTo>
                  <a:pt x="452271" y="669177"/>
                </a:lnTo>
                <a:lnTo>
                  <a:pt x="0" y="669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80015" y="2814512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2" y="0"/>
                </a:lnTo>
                <a:lnTo>
                  <a:pt x="452272" y="669178"/>
                </a:lnTo>
                <a:lnTo>
                  <a:pt x="0" y="669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922575"/>
            <a:ext cx="5196107" cy="230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8"/>
              </a:lnSpc>
            </a:pPr>
            <a:r>
              <a:rPr lang="en-US" sz="3500">
                <a:solidFill>
                  <a:srgbClr val="191919"/>
                </a:solidFill>
                <a:latin typeface="Poppins Bold"/>
              </a:rPr>
              <a:t>Quels sont les facteurs liés aux examens de la portée 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0290" y="4526815"/>
            <a:ext cx="10273405" cy="1137952"/>
            <a:chOff x="0" y="0"/>
            <a:chExt cx="13697873" cy="1517269"/>
          </a:xfrm>
        </p:grpSpPr>
        <p:sp>
          <p:nvSpPr>
            <p:cNvPr id="3" name="TextBox 3"/>
            <p:cNvSpPr txBox="1"/>
            <p:nvPr/>
          </p:nvSpPr>
          <p:spPr>
            <a:xfrm>
              <a:off x="3957011" y="120455"/>
              <a:ext cx="9740862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Peut y avoir un grand nombre de données, le travail peut être long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3350007" cy="1517269"/>
              <a:chOff x="0" y="0"/>
              <a:chExt cx="3350007" cy="15172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350006" cy="1517269"/>
              </a:xfrm>
              <a:custGeom>
                <a:avLst/>
                <a:gdLst/>
                <a:ahLst/>
                <a:cxnLst/>
                <a:rect l="l" t="t" r="r" b="b"/>
                <a:pathLst>
                  <a:path w="3350006" h="1517269">
                    <a:moveTo>
                      <a:pt x="2983992" y="1517269"/>
                    </a:moveTo>
                    <a:lnTo>
                      <a:pt x="0" y="1517269"/>
                    </a:lnTo>
                    <a:lnTo>
                      <a:pt x="366649" y="758571"/>
                    </a:lnTo>
                    <a:lnTo>
                      <a:pt x="0" y="0"/>
                    </a:lnTo>
                    <a:lnTo>
                      <a:pt x="2983992" y="0"/>
                    </a:lnTo>
                    <a:lnTo>
                      <a:pt x="3350006" y="758571"/>
                    </a:lnTo>
                    <a:lnTo>
                      <a:pt x="2983992" y="1517142"/>
                    </a:lnTo>
                    <a:close/>
                  </a:path>
                </a:pathLst>
              </a:custGeom>
              <a:solidFill>
                <a:srgbClr val="263C60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 flipH="1">
              <a:off x="1115233" y="230201"/>
              <a:ext cx="953095" cy="1056859"/>
            </a:xfrm>
            <a:custGeom>
              <a:avLst/>
              <a:gdLst/>
              <a:ahLst/>
              <a:cxnLst/>
              <a:rect l="l" t="t" r="r" b="b"/>
              <a:pathLst>
                <a:path w="953095" h="1056859">
                  <a:moveTo>
                    <a:pt x="953095" y="0"/>
                  </a:moveTo>
                  <a:lnTo>
                    <a:pt x="0" y="0"/>
                  </a:lnTo>
                  <a:lnTo>
                    <a:pt x="0" y="1056858"/>
                  </a:lnTo>
                  <a:lnTo>
                    <a:pt x="953095" y="1056858"/>
                  </a:lnTo>
                  <a:lnTo>
                    <a:pt x="95309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528048" y="2697591"/>
            <a:ext cx="676607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La réalisation peut nécessiter des ressources humaines importantes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60290" y="2614390"/>
            <a:ext cx="2512505" cy="1137952"/>
            <a:chOff x="0" y="0"/>
            <a:chExt cx="3350007" cy="15172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50006" cy="1517269"/>
            </a:xfrm>
            <a:custGeom>
              <a:avLst/>
              <a:gdLst/>
              <a:ahLst/>
              <a:cxnLst/>
              <a:rect l="l" t="t" r="r" b="b"/>
              <a:pathLst>
                <a:path w="3350006" h="1517269">
                  <a:moveTo>
                    <a:pt x="2983992" y="1517269"/>
                  </a:moveTo>
                  <a:lnTo>
                    <a:pt x="0" y="1517269"/>
                  </a:lnTo>
                  <a:lnTo>
                    <a:pt x="366649" y="758571"/>
                  </a:lnTo>
                  <a:lnTo>
                    <a:pt x="0" y="0"/>
                  </a:lnTo>
                  <a:lnTo>
                    <a:pt x="2983992" y="0"/>
                  </a:lnTo>
                  <a:lnTo>
                    <a:pt x="3350006" y="758571"/>
                  </a:lnTo>
                  <a:lnTo>
                    <a:pt x="2983992" y="1517142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7175964" y="2814512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2" y="0"/>
                </a:lnTo>
                <a:lnTo>
                  <a:pt x="452272" y="669178"/>
                </a:lnTo>
                <a:lnTo>
                  <a:pt x="0" y="669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31666" y="2919265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1" y="0"/>
                </a:lnTo>
                <a:lnTo>
                  <a:pt x="452271" y="669177"/>
                </a:lnTo>
                <a:lnTo>
                  <a:pt x="0" y="6691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80015" y="2814512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2" y="0"/>
                </a:lnTo>
                <a:lnTo>
                  <a:pt x="452272" y="669178"/>
                </a:lnTo>
                <a:lnTo>
                  <a:pt x="0" y="669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3922575"/>
            <a:ext cx="5196107" cy="230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8"/>
              </a:lnSpc>
            </a:pPr>
            <a:r>
              <a:rPr lang="en-US" sz="3500">
                <a:solidFill>
                  <a:srgbClr val="191919"/>
                </a:solidFill>
                <a:latin typeface="Poppins Bold"/>
              </a:rPr>
              <a:t>Quels sont les facteurs liés aux examens de la portée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36239" y="3269726"/>
            <a:ext cx="10474201" cy="1356236"/>
            <a:chOff x="0" y="0"/>
            <a:chExt cx="13965601" cy="18083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1184" cy="1808315"/>
            </a:xfrm>
            <a:custGeom>
              <a:avLst/>
              <a:gdLst/>
              <a:ahLst/>
              <a:cxnLst/>
              <a:rect l="l" t="t" r="r" b="b"/>
              <a:pathLst>
                <a:path w="1921184" h="1808315">
                  <a:moveTo>
                    <a:pt x="0" y="0"/>
                  </a:moveTo>
                  <a:lnTo>
                    <a:pt x="1921184" y="0"/>
                  </a:lnTo>
                  <a:lnTo>
                    <a:pt x="1921184" y="1808315"/>
                  </a:lnTo>
                  <a:lnTo>
                    <a:pt x="0" y="1808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2765830" y="478707"/>
              <a:ext cx="11199772" cy="77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Définir la revue de littérature systématique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39200" y="550717"/>
            <a:ext cx="13209600" cy="11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3"/>
              </a:lnSpc>
            </a:pPr>
            <a:r>
              <a:rPr lang="en-US" sz="4898">
                <a:solidFill>
                  <a:srgbClr val="FFFFFF"/>
                </a:solidFill>
                <a:latin typeface="Poppins Bold"/>
              </a:rPr>
              <a:t>Objectifs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0290" y="4526815"/>
            <a:ext cx="10273405" cy="1137952"/>
            <a:chOff x="0" y="0"/>
            <a:chExt cx="13697873" cy="1517269"/>
          </a:xfrm>
        </p:grpSpPr>
        <p:sp>
          <p:nvSpPr>
            <p:cNvPr id="3" name="TextBox 3"/>
            <p:cNvSpPr txBox="1"/>
            <p:nvPr/>
          </p:nvSpPr>
          <p:spPr>
            <a:xfrm>
              <a:off x="3957011" y="120455"/>
              <a:ext cx="9740862" cy="124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Peut y avoir un grand nombre de données, le travail peut être long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3350007" cy="1517269"/>
              <a:chOff x="0" y="0"/>
              <a:chExt cx="3350007" cy="15172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350006" cy="1517269"/>
              </a:xfrm>
              <a:custGeom>
                <a:avLst/>
                <a:gdLst/>
                <a:ahLst/>
                <a:cxnLst/>
                <a:rect l="l" t="t" r="r" b="b"/>
                <a:pathLst>
                  <a:path w="3350006" h="1517269">
                    <a:moveTo>
                      <a:pt x="2983992" y="1517269"/>
                    </a:moveTo>
                    <a:lnTo>
                      <a:pt x="0" y="1517269"/>
                    </a:lnTo>
                    <a:lnTo>
                      <a:pt x="366649" y="758571"/>
                    </a:lnTo>
                    <a:lnTo>
                      <a:pt x="0" y="0"/>
                    </a:lnTo>
                    <a:lnTo>
                      <a:pt x="2983992" y="0"/>
                    </a:lnTo>
                    <a:lnTo>
                      <a:pt x="3350006" y="758571"/>
                    </a:lnTo>
                    <a:lnTo>
                      <a:pt x="2983992" y="1517142"/>
                    </a:lnTo>
                    <a:close/>
                  </a:path>
                </a:pathLst>
              </a:custGeom>
              <a:solidFill>
                <a:srgbClr val="263C60"/>
              </a:solidFill>
            </p:spPr>
          </p:sp>
        </p:grpSp>
      </p:grpSp>
      <p:sp>
        <p:nvSpPr>
          <p:cNvPr id="6" name="Freeform 6"/>
          <p:cNvSpPr/>
          <p:nvPr/>
        </p:nvSpPr>
        <p:spPr>
          <a:xfrm flipH="1">
            <a:off x="7396715" y="4699466"/>
            <a:ext cx="714821" cy="792644"/>
          </a:xfrm>
          <a:custGeom>
            <a:avLst/>
            <a:gdLst/>
            <a:ahLst/>
            <a:cxnLst/>
            <a:rect l="l" t="t" r="r" b="b"/>
            <a:pathLst>
              <a:path w="714821" h="792644">
                <a:moveTo>
                  <a:pt x="714821" y="0"/>
                </a:moveTo>
                <a:lnTo>
                  <a:pt x="0" y="0"/>
                </a:lnTo>
                <a:lnTo>
                  <a:pt x="0" y="792644"/>
                </a:lnTo>
                <a:lnTo>
                  <a:pt x="714821" y="792644"/>
                </a:lnTo>
                <a:lnTo>
                  <a:pt x="7148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528048" y="2697591"/>
            <a:ext cx="676607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La réalisation peut nécessiter des ressources humaines importantes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60290" y="2614390"/>
            <a:ext cx="2512505" cy="1137952"/>
            <a:chOff x="0" y="0"/>
            <a:chExt cx="3350007" cy="15172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50006" cy="1517269"/>
            </a:xfrm>
            <a:custGeom>
              <a:avLst/>
              <a:gdLst/>
              <a:ahLst/>
              <a:cxnLst/>
              <a:rect l="l" t="t" r="r" b="b"/>
              <a:pathLst>
                <a:path w="3350006" h="1517269">
                  <a:moveTo>
                    <a:pt x="2983992" y="1517269"/>
                  </a:moveTo>
                  <a:lnTo>
                    <a:pt x="0" y="1517269"/>
                  </a:lnTo>
                  <a:lnTo>
                    <a:pt x="366649" y="758571"/>
                  </a:lnTo>
                  <a:lnTo>
                    <a:pt x="0" y="0"/>
                  </a:lnTo>
                  <a:lnTo>
                    <a:pt x="2983992" y="0"/>
                  </a:lnTo>
                  <a:lnTo>
                    <a:pt x="3350006" y="758571"/>
                  </a:lnTo>
                  <a:lnTo>
                    <a:pt x="2983992" y="1517142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7175964" y="2814512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2" y="0"/>
                </a:lnTo>
                <a:lnTo>
                  <a:pt x="452272" y="669178"/>
                </a:lnTo>
                <a:lnTo>
                  <a:pt x="0" y="669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31666" y="2919265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1" y="0"/>
                </a:lnTo>
                <a:lnTo>
                  <a:pt x="452271" y="669177"/>
                </a:lnTo>
                <a:lnTo>
                  <a:pt x="0" y="6691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80015" y="2814512"/>
            <a:ext cx="452272" cy="669178"/>
          </a:xfrm>
          <a:custGeom>
            <a:avLst/>
            <a:gdLst/>
            <a:ahLst/>
            <a:cxnLst/>
            <a:rect l="l" t="t" r="r" b="b"/>
            <a:pathLst>
              <a:path w="452272" h="669178">
                <a:moveTo>
                  <a:pt x="0" y="0"/>
                </a:moveTo>
                <a:lnTo>
                  <a:pt x="452272" y="0"/>
                </a:lnTo>
                <a:lnTo>
                  <a:pt x="452272" y="669178"/>
                </a:lnTo>
                <a:lnTo>
                  <a:pt x="0" y="669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560290" y="6301010"/>
            <a:ext cx="9496650" cy="1371600"/>
            <a:chOff x="0" y="0"/>
            <a:chExt cx="12662199" cy="1828800"/>
          </a:xfrm>
        </p:grpSpPr>
        <p:sp>
          <p:nvSpPr>
            <p:cNvPr id="14" name="TextBox 14"/>
            <p:cNvSpPr txBox="1"/>
            <p:nvPr/>
          </p:nvSpPr>
          <p:spPr>
            <a:xfrm>
              <a:off x="3850066" y="-28575"/>
              <a:ext cx="8812133" cy="185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Méthodologie en évolution et importance de consulter les lignes directrices plus récentes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155765"/>
              <a:ext cx="3259468" cy="1517269"/>
              <a:chOff x="0" y="0"/>
              <a:chExt cx="3259468" cy="151726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259467" cy="1517269"/>
              </a:xfrm>
              <a:custGeom>
                <a:avLst/>
                <a:gdLst/>
                <a:ahLst/>
                <a:cxnLst/>
                <a:rect l="l" t="t" r="r" b="b"/>
                <a:pathLst>
                  <a:path w="3259467" h="1517269">
                    <a:moveTo>
                      <a:pt x="2903345" y="1517269"/>
                    </a:moveTo>
                    <a:lnTo>
                      <a:pt x="0" y="1517269"/>
                    </a:lnTo>
                    <a:lnTo>
                      <a:pt x="356740" y="758571"/>
                    </a:lnTo>
                    <a:lnTo>
                      <a:pt x="0" y="0"/>
                    </a:lnTo>
                    <a:lnTo>
                      <a:pt x="2903345" y="0"/>
                    </a:lnTo>
                    <a:lnTo>
                      <a:pt x="3259467" y="758571"/>
                    </a:lnTo>
                    <a:lnTo>
                      <a:pt x="2903345" y="1517142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</p:sp>
        </p:grpSp>
        <p:sp>
          <p:nvSpPr>
            <p:cNvPr id="17" name="Freeform 17"/>
            <p:cNvSpPr/>
            <p:nvPr/>
          </p:nvSpPr>
          <p:spPr>
            <a:xfrm>
              <a:off x="1208205" y="350272"/>
              <a:ext cx="1128256" cy="1128256"/>
            </a:xfrm>
            <a:custGeom>
              <a:avLst/>
              <a:gdLst/>
              <a:ahLst/>
              <a:cxnLst/>
              <a:rect l="l" t="t" r="r" b="b"/>
              <a:pathLst>
                <a:path w="1128256" h="1128256">
                  <a:moveTo>
                    <a:pt x="0" y="0"/>
                  </a:moveTo>
                  <a:lnTo>
                    <a:pt x="1128257" y="0"/>
                  </a:lnTo>
                  <a:lnTo>
                    <a:pt x="1128257" y="1128256"/>
                  </a:lnTo>
                  <a:lnTo>
                    <a:pt x="0" y="1128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028700" y="3922575"/>
            <a:ext cx="5196107" cy="230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8"/>
              </a:lnSpc>
            </a:pPr>
            <a:r>
              <a:rPr lang="en-US" sz="3500">
                <a:solidFill>
                  <a:srgbClr val="191919"/>
                </a:solidFill>
                <a:latin typeface="Poppins Bold"/>
              </a:rPr>
              <a:t>Quels sont les facteurs liés aux examens de la portée 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41177" y="3659586"/>
            <a:ext cx="2328900" cy="3652619"/>
            <a:chOff x="0" y="0"/>
            <a:chExt cx="3105200" cy="4870158"/>
          </a:xfrm>
        </p:grpSpPr>
        <p:grpSp>
          <p:nvGrpSpPr>
            <p:cNvPr id="5" name="Group 5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263C6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Définir la question de recherche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190876" y="1299343"/>
              <a:ext cx="708356" cy="1213693"/>
            </a:xfrm>
            <a:custGeom>
              <a:avLst/>
              <a:gdLst/>
              <a:ahLst/>
              <a:cxnLst/>
              <a:rect l="l" t="t" r="r" b="b"/>
              <a:pathLst>
                <a:path w="708356" h="1213693">
                  <a:moveTo>
                    <a:pt x="0" y="0"/>
                  </a:moveTo>
                  <a:lnTo>
                    <a:pt x="708355" y="0"/>
                  </a:lnTo>
                  <a:lnTo>
                    <a:pt x="708355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3674724" y="3659586"/>
            <a:ext cx="2328900" cy="3652619"/>
            <a:chOff x="0" y="0"/>
            <a:chExt cx="3105200" cy="4870158"/>
          </a:xfrm>
        </p:grpSpPr>
        <p:grpSp>
          <p:nvGrpSpPr>
            <p:cNvPr id="11" name="Group 11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75579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Identifier les recherches pertinentes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968473" y="1206428"/>
              <a:ext cx="1256653" cy="1256653"/>
            </a:xfrm>
            <a:custGeom>
              <a:avLst/>
              <a:gdLst/>
              <a:ahLst/>
              <a:cxnLst/>
              <a:rect l="l" t="t" r="r" b="b"/>
              <a:pathLst>
                <a:path w="1256653" h="1256653">
                  <a:moveTo>
                    <a:pt x="0" y="0"/>
                  </a:moveTo>
                  <a:lnTo>
                    <a:pt x="1256654" y="0"/>
                  </a:lnTo>
                  <a:lnTo>
                    <a:pt x="1256654" y="1256653"/>
                  </a:lnTo>
                  <a:lnTo>
                    <a:pt x="0" y="1256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403674" y="3659586"/>
            <a:ext cx="2328900" cy="3262094"/>
            <a:chOff x="0" y="0"/>
            <a:chExt cx="3105200" cy="4349458"/>
          </a:xfrm>
        </p:grpSpPr>
        <p:grpSp>
          <p:nvGrpSpPr>
            <p:cNvPr id="17" name="Group 1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6578D">
                  <a:alpha val="84706"/>
                </a:srgbClr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289008"/>
              <a:ext cx="3105200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Sélectionner les études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011432" y="1227908"/>
              <a:ext cx="1213693" cy="1213693"/>
            </a:xfrm>
            <a:custGeom>
              <a:avLst/>
              <a:gdLst/>
              <a:ahLst/>
              <a:cxnLst/>
              <a:rect l="l" t="t" r="r" b="b"/>
              <a:pathLst>
                <a:path w="1213693" h="1213693">
                  <a:moveTo>
                    <a:pt x="0" y="0"/>
                  </a:moveTo>
                  <a:lnTo>
                    <a:pt x="1213693" y="0"/>
                  </a:lnTo>
                  <a:lnTo>
                    <a:pt x="1213693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9132624" y="3659586"/>
            <a:ext cx="2581147" cy="3652619"/>
            <a:chOff x="0" y="0"/>
            <a:chExt cx="3441529" cy="4870158"/>
          </a:xfrm>
        </p:grpSpPr>
        <p:grpSp>
          <p:nvGrpSpPr>
            <p:cNvPr id="23" name="Group 23"/>
            <p:cNvGrpSpPr/>
            <p:nvPr/>
          </p:nvGrpSpPr>
          <p:grpSpPr>
            <a:xfrm>
              <a:off x="256797" y="933943"/>
              <a:ext cx="3096768" cy="1801623"/>
              <a:chOff x="0" y="0"/>
              <a:chExt cx="3096768" cy="180162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25400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4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289008"/>
              <a:ext cx="3441529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Cartographier/ organiser les données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31237" y="1206428"/>
              <a:ext cx="1550053" cy="1127311"/>
            </a:xfrm>
            <a:custGeom>
              <a:avLst/>
              <a:gdLst/>
              <a:ahLst/>
              <a:cxnLst/>
              <a:rect l="l" t="t" r="r" b="b"/>
              <a:pathLst>
                <a:path w="1550053" h="1127311">
                  <a:moveTo>
                    <a:pt x="0" y="0"/>
                  </a:moveTo>
                  <a:lnTo>
                    <a:pt x="1550053" y="0"/>
                  </a:lnTo>
                  <a:lnTo>
                    <a:pt x="1550053" y="1127311"/>
                  </a:lnTo>
                  <a:lnTo>
                    <a:pt x="0" y="112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2113821" y="3659586"/>
            <a:ext cx="2386050" cy="4043144"/>
            <a:chOff x="0" y="0"/>
            <a:chExt cx="3181400" cy="5390858"/>
          </a:xfrm>
        </p:grpSpPr>
        <p:grpSp>
          <p:nvGrpSpPr>
            <p:cNvPr id="29" name="Group 29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5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3289008"/>
              <a:ext cx="3105200" cy="2101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Assembler, résumer et diffuser les résultats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966136" y="1170124"/>
              <a:ext cx="1322615" cy="1329261"/>
            </a:xfrm>
            <a:custGeom>
              <a:avLst/>
              <a:gdLst/>
              <a:ahLst/>
              <a:cxnLst/>
              <a:rect l="l" t="t" r="r" b="b"/>
              <a:pathLst>
                <a:path w="1322615" h="1329261">
                  <a:moveTo>
                    <a:pt x="0" y="0"/>
                  </a:moveTo>
                  <a:lnTo>
                    <a:pt x="1322615" y="0"/>
                  </a:lnTo>
                  <a:lnTo>
                    <a:pt x="1322615" y="1329261"/>
                  </a:lnTo>
                  <a:lnTo>
                    <a:pt x="0" y="132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14899921" y="3659586"/>
            <a:ext cx="2446902" cy="4824194"/>
            <a:chOff x="0" y="0"/>
            <a:chExt cx="3262536" cy="6432258"/>
          </a:xfrm>
        </p:grpSpPr>
        <p:grpSp>
          <p:nvGrpSpPr>
            <p:cNvPr id="35" name="Group 35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>
                  <a:alpha val="83922"/>
                </a:srgbClr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6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57336" y="3289008"/>
              <a:ext cx="3105200" cy="314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Consulter les parties prenantes ou « comité consultatif »</a:t>
              </a:r>
            </a:p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(facultatif)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761301" y="1206428"/>
              <a:ext cx="1590631" cy="1236715"/>
            </a:xfrm>
            <a:custGeom>
              <a:avLst/>
              <a:gdLst/>
              <a:ahLst/>
              <a:cxnLst/>
              <a:rect l="l" t="t" r="r" b="b"/>
              <a:pathLst>
                <a:path w="1590631" h="1236715">
                  <a:moveTo>
                    <a:pt x="0" y="0"/>
                  </a:moveTo>
                  <a:lnTo>
                    <a:pt x="1590631" y="0"/>
                  </a:lnTo>
                  <a:lnTo>
                    <a:pt x="1590631" y="1236715"/>
                  </a:lnTo>
                  <a:lnTo>
                    <a:pt x="0" y="1236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0" name="TextBox 40"/>
          <p:cNvSpPr txBox="1"/>
          <p:nvPr/>
        </p:nvSpPr>
        <p:spPr>
          <a:xfrm>
            <a:off x="13595315" y="9301891"/>
            <a:ext cx="3751508" cy="51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2199">
                <a:solidFill>
                  <a:srgbClr val="191919"/>
                </a:solidFill>
                <a:latin typeface="Poppins"/>
              </a:rPr>
              <a:t>(Arksey et O’Malley, 2005)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28700" y="503672"/>
            <a:ext cx="162306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Quelles sont les étapes clés de la réalisation d’un examen de la portée 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95315" y="9301891"/>
            <a:ext cx="3751508" cy="51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2199">
                <a:solidFill>
                  <a:srgbClr val="191919"/>
                </a:solidFill>
                <a:latin typeface="Poppins"/>
              </a:rPr>
              <a:t>(Arksey et O’Malley, 2005)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3672"/>
            <a:ext cx="162306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Quelles sont les étapes clés de la réalisation d’un examen de la portée 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41177" y="3659586"/>
            <a:ext cx="2328900" cy="3652619"/>
            <a:chOff x="0" y="0"/>
            <a:chExt cx="3105200" cy="4870158"/>
          </a:xfrm>
        </p:grpSpPr>
        <p:grpSp>
          <p:nvGrpSpPr>
            <p:cNvPr id="7" name="Group 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F14E27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 Bold"/>
                </a:rPr>
                <a:t>ÉTAPE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 Bold"/>
                </a:rPr>
                <a:t>Définir la question de recherche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90876" y="1299343"/>
              <a:ext cx="708356" cy="1213693"/>
            </a:xfrm>
            <a:custGeom>
              <a:avLst/>
              <a:gdLst/>
              <a:ahLst/>
              <a:cxnLst/>
              <a:rect l="l" t="t" r="r" b="b"/>
              <a:pathLst>
                <a:path w="708356" h="1213693">
                  <a:moveTo>
                    <a:pt x="0" y="0"/>
                  </a:moveTo>
                  <a:lnTo>
                    <a:pt x="708355" y="0"/>
                  </a:lnTo>
                  <a:lnTo>
                    <a:pt x="708355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674724" y="3659586"/>
            <a:ext cx="2328900" cy="3652619"/>
            <a:chOff x="0" y="0"/>
            <a:chExt cx="3105200" cy="4870158"/>
          </a:xfrm>
        </p:grpSpPr>
        <p:grpSp>
          <p:nvGrpSpPr>
            <p:cNvPr id="13" name="Group 13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75579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Identifier les recherches pertinentes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8473" y="1206428"/>
              <a:ext cx="1256653" cy="1256653"/>
            </a:xfrm>
            <a:custGeom>
              <a:avLst/>
              <a:gdLst/>
              <a:ahLst/>
              <a:cxnLst/>
              <a:rect l="l" t="t" r="r" b="b"/>
              <a:pathLst>
                <a:path w="1256653" h="1256653">
                  <a:moveTo>
                    <a:pt x="0" y="0"/>
                  </a:moveTo>
                  <a:lnTo>
                    <a:pt x="1256654" y="0"/>
                  </a:lnTo>
                  <a:lnTo>
                    <a:pt x="1256654" y="1256653"/>
                  </a:lnTo>
                  <a:lnTo>
                    <a:pt x="0" y="1256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6403674" y="3659586"/>
            <a:ext cx="2328900" cy="3262094"/>
            <a:chOff x="0" y="0"/>
            <a:chExt cx="3105200" cy="4349458"/>
          </a:xfrm>
        </p:grpSpPr>
        <p:grpSp>
          <p:nvGrpSpPr>
            <p:cNvPr id="19" name="Group 19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6578D">
                  <a:alpha val="84706"/>
                </a:srgbClr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289008"/>
              <a:ext cx="3105200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Sélectionner les études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11432" y="1227908"/>
              <a:ext cx="1213693" cy="1213693"/>
            </a:xfrm>
            <a:custGeom>
              <a:avLst/>
              <a:gdLst/>
              <a:ahLst/>
              <a:cxnLst/>
              <a:rect l="l" t="t" r="r" b="b"/>
              <a:pathLst>
                <a:path w="1213693" h="1213693">
                  <a:moveTo>
                    <a:pt x="0" y="0"/>
                  </a:moveTo>
                  <a:lnTo>
                    <a:pt x="1213693" y="0"/>
                  </a:lnTo>
                  <a:lnTo>
                    <a:pt x="1213693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9132624" y="3659586"/>
            <a:ext cx="2581147" cy="3652619"/>
            <a:chOff x="0" y="0"/>
            <a:chExt cx="3441529" cy="4870158"/>
          </a:xfrm>
        </p:grpSpPr>
        <p:grpSp>
          <p:nvGrpSpPr>
            <p:cNvPr id="25" name="Group 25"/>
            <p:cNvGrpSpPr/>
            <p:nvPr/>
          </p:nvGrpSpPr>
          <p:grpSpPr>
            <a:xfrm>
              <a:off x="256797" y="933943"/>
              <a:ext cx="3096768" cy="1801623"/>
              <a:chOff x="0" y="0"/>
              <a:chExt cx="3096768" cy="180162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5400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4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289008"/>
              <a:ext cx="3441529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Cartographier/ organiser les données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31237" y="1206428"/>
              <a:ext cx="1550053" cy="1127311"/>
            </a:xfrm>
            <a:custGeom>
              <a:avLst/>
              <a:gdLst/>
              <a:ahLst/>
              <a:cxnLst/>
              <a:rect l="l" t="t" r="r" b="b"/>
              <a:pathLst>
                <a:path w="1550053" h="1127311">
                  <a:moveTo>
                    <a:pt x="0" y="0"/>
                  </a:moveTo>
                  <a:lnTo>
                    <a:pt x="1550053" y="0"/>
                  </a:lnTo>
                  <a:lnTo>
                    <a:pt x="1550053" y="1127311"/>
                  </a:lnTo>
                  <a:lnTo>
                    <a:pt x="0" y="112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2113821" y="3659586"/>
            <a:ext cx="2386050" cy="4043144"/>
            <a:chOff x="0" y="0"/>
            <a:chExt cx="3181400" cy="5390858"/>
          </a:xfrm>
        </p:grpSpPr>
        <p:grpSp>
          <p:nvGrpSpPr>
            <p:cNvPr id="31" name="Group 31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5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289008"/>
              <a:ext cx="3105200" cy="2101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Assembler, résumer et diffuser les résultats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966136" y="1170124"/>
              <a:ext cx="1322615" cy="1329261"/>
            </a:xfrm>
            <a:custGeom>
              <a:avLst/>
              <a:gdLst/>
              <a:ahLst/>
              <a:cxnLst/>
              <a:rect l="l" t="t" r="r" b="b"/>
              <a:pathLst>
                <a:path w="1322615" h="1329261">
                  <a:moveTo>
                    <a:pt x="0" y="0"/>
                  </a:moveTo>
                  <a:lnTo>
                    <a:pt x="1322615" y="0"/>
                  </a:lnTo>
                  <a:lnTo>
                    <a:pt x="1322615" y="1329261"/>
                  </a:lnTo>
                  <a:lnTo>
                    <a:pt x="0" y="132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14899921" y="3659586"/>
            <a:ext cx="2446902" cy="4824194"/>
            <a:chOff x="0" y="0"/>
            <a:chExt cx="3262536" cy="6432258"/>
          </a:xfrm>
        </p:grpSpPr>
        <p:grpSp>
          <p:nvGrpSpPr>
            <p:cNvPr id="37" name="Group 3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>
                  <a:alpha val="83922"/>
                </a:srgbClr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6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7336" y="3289008"/>
              <a:ext cx="3105200" cy="314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Consulter les parties prenantes ou « comité consultatif »</a:t>
              </a:r>
            </a:p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(facultatif)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61301" y="1206428"/>
              <a:ext cx="1590631" cy="1236715"/>
            </a:xfrm>
            <a:custGeom>
              <a:avLst/>
              <a:gdLst/>
              <a:ahLst/>
              <a:cxnLst/>
              <a:rect l="l" t="t" r="r" b="b"/>
              <a:pathLst>
                <a:path w="1590631" h="1236715">
                  <a:moveTo>
                    <a:pt x="0" y="0"/>
                  </a:moveTo>
                  <a:lnTo>
                    <a:pt x="1590631" y="0"/>
                  </a:lnTo>
                  <a:lnTo>
                    <a:pt x="1590631" y="1236715"/>
                  </a:lnTo>
                  <a:lnTo>
                    <a:pt x="0" y="1236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95315" y="9301891"/>
            <a:ext cx="3751508" cy="51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2199">
                <a:solidFill>
                  <a:srgbClr val="191919"/>
                </a:solidFill>
                <a:latin typeface="Poppins"/>
              </a:rPr>
              <a:t>(Arksey et O’Malley, 2005)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3672"/>
            <a:ext cx="162306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Quelles sont les étapes clés de la réalisation d’un examen de la portée 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41177" y="3659586"/>
            <a:ext cx="2328900" cy="3652619"/>
            <a:chOff x="0" y="0"/>
            <a:chExt cx="3105200" cy="4870158"/>
          </a:xfrm>
        </p:grpSpPr>
        <p:grpSp>
          <p:nvGrpSpPr>
            <p:cNvPr id="7" name="Group 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263C6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Définir la question de recherche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90876" y="1299343"/>
              <a:ext cx="708356" cy="1213693"/>
            </a:xfrm>
            <a:custGeom>
              <a:avLst/>
              <a:gdLst/>
              <a:ahLst/>
              <a:cxnLst/>
              <a:rect l="l" t="t" r="r" b="b"/>
              <a:pathLst>
                <a:path w="708356" h="1213693">
                  <a:moveTo>
                    <a:pt x="0" y="0"/>
                  </a:moveTo>
                  <a:lnTo>
                    <a:pt x="708355" y="0"/>
                  </a:lnTo>
                  <a:lnTo>
                    <a:pt x="708355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132624" y="3659586"/>
            <a:ext cx="2581147" cy="3652619"/>
            <a:chOff x="0" y="0"/>
            <a:chExt cx="3441529" cy="4870158"/>
          </a:xfrm>
        </p:grpSpPr>
        <p:grpSp>
          <p:nvGrpSpPr>
            <p:cNvPr id="13" name="Group 13"/>
            <p:cNvGrpSpPr/>
            <p:nvPr/>
          </p:nvGrpSpPr>
          <p:grpSpPr>
            <a:xfrm>
              <a:off x="256797" y="933943"/>
              <a:ext cx="3096768" cy="1801623"/>
              <a:chOff x="0" y="0"/>
              <a:chExt cx="3096768" cy="18016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25400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289008"/>
              <a:ext cx="3441529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Cartographier/ organiser les données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1237" y="1206428"/>
              <a:ext cx="1550053" cy="1127311"/>
            </a:xfrm>
            <a:custGeom>
              <a:avLst/>
              <a:gdLst/>
              <a:ahLst/>
              <a:cxnLst/>
              <a:rect l="l" t="t" r="r" b="b"/>
              <a:pathLst>
                <a:path w="1550053" h="1127311">
                  <a:moveTo>
                    <a:pt x="0" y="0"/>
                  </a:moveTo>
                  <a:lnTo>
                    <a:pt x="1550053" y="0"/>
                  </a:lnTo>
                  <a:lnTo>
                    <a:pt x="1550053" y="1127311"/>
                  </a:lnTo>
                  <a:lnTo>
                    <a:pt x="0" y="112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2113821" y="3659586"/>
            <a:ext cx="2386050" cy="4043144"/>
            <a:chOff x="0" y="0"/>
            <a:chExt cx="3181400" cy="5390858"/>
          </a:xfrm>
        </p:grpSpPr>
        <p:grpSp>
          <p:nvGrpSpPr>
            <p:cNvPr id="19" name="Group 19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5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289008"/>
              <a:ext cx="3105200" cy="2101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Assembler, résumer et diffuser les résultats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966136" y="1170124"/>
              <a:ext cx="1322615" cy="1329261"/>
            </a:xfrm>
            <a:custGeom>
              <a:avLst/>
              <a:gdLst/>
              <a:ahLst/>
              <a:cxnLst/>
              <a:rect l="l" t="t" r="r" b="b"/>
              <a:pathLst>
                <a:path w="1322615" h="1329261">
                  <a:moveTo>
                    <a:pt x="0" y="0"/>
                  </a:moveTo>
                  <a:lnTo>
                    <a:pt x="1322615" y="0"/>
                  </a:lnTo>
                  <a:lnTo>
                    <a:pt x="1322615" y="1329261"/>
                  </a:lnTo>
                  <a:lnTo>
                    <a:pt x="0" y="132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4899921" y="3659586"/>
            <a:ext cx="2446902" cy="4824194"/>
            <a:chOff x="0" y="0"/>
            <a:chExt cx="3262536" cy="6432258"/>
          </a:xfrm>
        </p:grpSpPr>
        <p:grpSp>
          <p:nvGrpSpPr>
            <p:cNvPr id="25" name="Group 25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>
                  <a:alpha val="83922"/>
                </a:srgbClr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6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57336" y="3289008"/>
              <a:ext cx="3105200" cy="314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Consulter les parties prenantes ou « comité consultatif »</a:t>
              </a:r>
            </a:p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(facultatif)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761301" y="1206428"/>
              <a:ext cx="1590631" cy="1236715"/>
            </a:xfrm>
            <a:custGeom>
              <a:avLst/>
              <a:gdLst/>
              <a:ahLst/>
              <a:cxnLst/>
              <a:rect l="l" t="t" r="r" b="b"/>
              <a:pathLst>
                <a:path w="1590631" h="1236715">
                  <a:moveTo>
                    <a:pt x="0" y="0"/>
                  </a:moveTo>
                  <a:lnTo>
                    <a:pt x="1590631" y="0"/>
                  </a:lnTo>
                  <a:lnTo>
                    <a:pt x="1590631" y="1236715"/>
                  </a:lnTo>
                  <a:lnTo>
                    <a:pt x="0" y="1236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3674724" y="3659586"/>
            <a:ext cx="2328900" cy="3652619"/>
            <a:chOff x="0" y="0"/>
            <a:chExt cx="3105200" cy="4870158"/>
          </a:xfrm>
        </p:grpSpPr>
        <p:grpSp>
          <p:nvGrpSpPr>
            <p:cNvPr id="31" name="Group 31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F14E27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 Bold"/>
                </a:rPr>
                <a:t>ÉTAPE 2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 Bold"/>
                </a:rPr>
                <a:t>Identifier les recherches pertinentes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968473" y="1206428"/>
              <a:ext cx="1256653" cy="1256653"/>
            </a:xfrm>
            <a:custGeom>
              <a:avLst/>
              <a:gdLst/>
              <a:ahLst/>
              <a:cxnLst/>
              <a:rect l="l" t="t" r="r" b="b"/>
              <a:pathLst>
                <a:path w="1256653" h="1256653">
                  <a:moveTo>
                    <a:pt x="0" y="0"/>
                  </a:moveTo>
                  <a:lnTo>
                    <a:pt x="1256654" y="0"/>
                  </a:lnTo>
                  <a:lnTo>
                    <a:pt x="1256654" y="1256653"/>
                  </a:lnTo>
                  <a:lnTo>
                    <a:pt x="0" y="1256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6403674" y="3659586"/>
            <a:ext cx="2328900" cy="3262094"/>
            <a:chOff x="0" y="0"/>
            <a:chExt cx="3105200" cy="4349458"/>
          </a:xfrm>
        </p:grpSpPr>
        <p:grpSp>
          <p:nvGrpSpPr>
            <p:cNvPr id="37" name="Group 3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6578D">
                  <a:alpha val="84706"/>
                </a:srgbClr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3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3289008"/>
              <a:ext cx="3105200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Sélectionner les études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1011432" y="1227908"/>
              <a:ext cx="1213693" cy="1213693"/>
            </a:xfrm>
            <a:custGeom>
              <a:avLst/>
              <a:gdLst/>
              <a:ahLst/>
              <a:cxnLst/>
              <a:rect l="l" t="t" r="r" b="b"/>
              <a:pathLst>
                <a:path w="1213693" h="1213693">
                  <a:moveTo>
                    <a:pt x="0" y="0"/>
                  </a:moveTo>
                  <a:lnTo>
                    <a:pt x="1213693" y="0"/>
                  </a:lnTo>
                  <a:lnTo>
                    <a:pt x="1213693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95315" y="9301891"/>
            <a:ext cx="3751508" cy="51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2199">
                <a:solidFill>
                  <a:srgbClr val="191919"/>
                </a:solidFill>
                <a:latin typeface="Poppins"/>
              </a:rPr>
              <a:t>(Arksey et O’Malley, 2005)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3672"/>
            <a:ext cx="162306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Quelles sont les étapes clés de la réalisation d’un examen de la portée 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41177" y="3659586"/>
            <a:ext cx="2328900" cy="3652619"/>
            <a:chOff x="0" y="0"/>
            <a:chExt cx="3105200" cy="4870158"/>
          </a:xfrm>
        </p:grpSpPr>
        <p:grpSp>
          <p:nvGrpSpPr>
            <p:cNvPr id="7" name="Group 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263C6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Définir la question de recherche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90876" y="1299343"/>
              <a:ext cx="708356" cy="1213693"/>
            </a:xfrm>
            <a:custGeom>
              <a:avLst/>
              <a:gdLst/>
              <a:ahLst/>
              <a:cxnLst/>
              <a:rect l="l" t="t" r="r" b="b"/>
              <a:pathLst>
                <a:path w="708356" h="1213693">
                  <a:moveTo>
                    <a:pt x="0" y="0"/>
                  </a:moveTo>
                  <a:lnTo>
                    <a:pt x="708355" y="0"/>
                  </a:lnTo>
                  <a:lnTo>
                    <a:pt x="708355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6403674" y="3659586"/>
            <a:ext cx="2328900" cy="3262094"/>
            <a:chOff x="0" y="0"/>
            <a:chExt cx="3105200" cy="4349458"/>
          </a:xfrm>
        </p:grpSpPr>
        <p:grpSp>
          <p:nvGrpSpPr>
            <p:cNvPr id="13" name="Group 13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F14E27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 Bold"/>
                </a:rPr>
                <a:t>ÉTAPE 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289008"/>
              <a:ext cx="3105200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 Bold"/>
                </a:rPr>
                <a:t>Sélectionner les études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11432" y="1227908"/>
              <a:ext cx="1213693" cy="1213693"/>
            </a:xfrm>
            <a:custGeom>
              <a:avLst/>
              <a:gdLst/>
              <a:ahLst/>
              <a:cxnLst/>
              <a:rect l="l" t="t" r="r" b="b"/>
              <a:pathLst>
                <a:path w="1213693" h="1213693">
                  <a:moveTo>
                    <a:pt x="0" y="0"/>
                  </a:moveTo>
                  <a:lnTo>
                    <a:pt x="1213693" y="0"/>
                  </a:lnTo>
                  <a:lnTo>
                    <a:pt x="1213693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9132624" y="3659586"/>
            <a:ext cx="2581147" cy="3652619"/>
            <a:chOff x="0" y="0"/>
            <a:chExt cx="3441529" cy="4870158"/>
          </a:xfrm>
        </p:grpSpPr>
        <p:grpSp>
          <p:nvGrpSpPr>
            <p:cNvPr id="19" name="Group 19"/>
            <p:cNvGrpSpPr/>
            <p:nvPr/>
          </p:nvGrpSpPr>
          <p:grpSpPr>
            <a:xfrm>
              <a:off x="256797" y="933943"/>
              <a:ext cx="3096768" cy="1801623"/>
              <a:chOff x="0" y="0"/>
              <a:chExt cx="3096768" cy="18016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25400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4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289008"/>
              <a:ext cx="3441529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Cartographier/ organiser les données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31237" y="1206428"/>
              <a:ext cx="1550053" cy="1127311"/>
            </a:xfrm>
            <a:custGeom>
              <a:avLst/>
              <a:gdLst/>
              <a:ahLst/>
              <a:cxnLst/>
              <a:rect l="l" t="t" r="r" b="b"/>
              <a:pathLst>
                <a:path w="1550053" h="1127311">
                  <a:moveTo>
                    <a:pt x="0" y="0"/>
                  </a:moveTo>
                  <a:lnTo>
                    <a:pt x="1550053" y="0"/>
                  </a:lnTo>
                  <a:lnTo>
                    <a:pt x="1550053" y="1127311"/>
                  </a:lnTo>
                  <a:lnTo>
                    <a:pt x="0" y="112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2113821" y="3659586"/>
            <a:ext cx="2386050" cy="4043144"/>
            <a:chOff x="0" y="0"/>
            <a:chExt cx="3181400" cy="5390858"/>
          </a:xfrm>
        </p:grpSpPr>
        <p:grpSp>
          <p:nvGrpSpPr>
            <p:cNvPr id="25" name="Group 25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5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289008"/>
              <a:ext cx="3105200" cy="2101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Assembler, résumer et diffuser les résultats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966136" y="1170124"/>
              <a:ext cx="1322615" cy="1329261"/>
            </a:xfrm>
            <a:custGeom>
              <a:avLst/>
              <a:gdLst/>
              <a:ahLst/>
              <a:cxnLst/>
              <a:rect l="l" t="t" r="r" b="b"/>
              <a:pathLst>
                <a:path w="1322615" h="1329261">
                  <a:moveTo>
                    <a:pt x="0" y="0"/>
                  </a:moveTo>
                  <a:lnTo>
                    <a:pt x="1322615" y="0"/>
                  </a:lnTo>
                  <a:lnTo>
                    <a:pt x="1322615" y="1329261"/>
                  </a:lnTo>
                  <a:lnTo>
                    <a:pt x="0" y="132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4899921" y="3659586"/>
            <a:ext cx="2446902" cy="4824194"/>
            <a:chOff x="0" y="0"/>
            <a:chExt cx="3262536" cy="6432258"/>
          </a:xfrm>
        </p:grpSpPr>
        <p:grpSp>
          <p:nvGrpSpPr>
            <p:cNvPr id="31" name="Group 31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>
                  <a:alpha val="83922"/>
                </a:srgbClr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6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57336" y="3289008"/>
              <a:ext cx="3105200" cy="314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Consulter les parties prenantes ou « comité consultatif »</a:t>
              </a:r>
            </a:p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(facultatif)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761301" y="1206428"/>
              <a:ext cx="1590631" cy="1236715"/>
            </a:xfrm>
            <a:custGeom>
              <a:avLst/>
              <a:gdLst/>
              <a:ahLst/>
              <a:cxnLst/>
              <a:rect l="l" t="t" r="r" b="b"/>
              <a:pathLst>
                <a:path w="1590631" h="1236715">
                  <a:moveTo>
                    <a:pt x="0" y="0"/>
                  </a:moveTo>
                  <a:lnTo>
                    <a:pt x="1590631" y="0"/>
                  </a:lnTo>
                  <a:lnTo>
                    <a:pt x="1590631" y="1236715"/>
                  </a:lnTo>
                  <a:lnTo>
                    <a:pt x="0" y="1236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3674724" y="3659586"/>
            <a:ext cx="2328900" cy="3652619"/>
            <a:chOff x="0" y="0"/>
            <a:chExt cx="3105200" cy="4870158"/>
          </a:xfrm>
        </p:grpSpPr>
        <p:grpSp>
          <p:nvGrpSpPr>
            <p:cNvPr id="37" name="Group 3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75579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Identifier les recherches pertinentes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968473" y="1206428"/>
              <a:ext cx="1256653" cy="1256653"/>
            </a:xfrm>
            <a:custGeom>
              <a:avLst/>
              <a:gdLst/>
              <a:ahLst/>
              <a:cxnLst/>
              <a:rect l="l" t="t" r="r" b="b"/>
              <a:pathLst>
                <a:path w="1256653" h="1256653">
                  <a:moveTo>
                    <a:pt x="0" y="0"/>
                  </a:moveTo>
                  <a:lnTo>
                    <a:pt x="1256654" y="0"/>
                  </a:lnTo>
                  <a:lnTo>
                    <a:pt x="1256654" y="1256653"/>
                  </a:lnTo>
                  <a:lnTo>
                    <a:pt x="0" y="1256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95315" y="9301891"/>
            <a:ext cx="3751508" cy="51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2199">
                <a:solidFill>
                  <a:srgbClr val="191919"/>
                </a:solidFill>
                <a:latin typeface="Poppins"/>
              </a:rPr>
              <a:t>(Arksey et O’Malley, 2005)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3672"/>
            <a:ext cx="162306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Quelles sont les étapes clés de la réalisation d’un examen de la portée 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41177" y="3659586"/>
            <a:ext cx="2328900" cy="3652619"/>
            <a:chOff x="0" y="0"/>
            <a:chExt cx="3105200" cy="4870158"/>
          </a:xfrm>
        </p:grpSpPr>
        <p:grpSp>
          <p:nvGrpSpPr>
            <p:cNvPr id="7" name="Group 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263C6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Définir la question de recherche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90876" y="1299343"/>
              <a:ext cx="708356" cy="1213693"/>
            </a:xfrm>
            <a:custGeom>
              <a:avLst/>
              <a:gdLst/>
              <a:ahLst/>
              <a:cxnLst/>
              <a:rect l="l" t="t" r="r" b="b"/>
              <a:pathLst>
                <a:path w="708356" h="1213693">
                  <a:moveTo>
                    <a:pt x="0" y="0"/>
                  </a:moveTo>
                  <a:lnTo>
                    <a:pt x="708355" y="0"/>
                  </a:lnTo>
                  <a:lnTo>
                    <a:pt x="708355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674724" y="3659586"/>
            <a:ext cx="2328900" cy="3652619"/>
            <a:chOff x="0" y="0"/>
            <a:chExt cx="3105200" cy="4870158"/>
          </a:xfrm>
        </p:grpSpPr>
        <p:grpSp>
          <p:nvGrpSpPr>
            <p:cNvPr id="13" name="Group 13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75579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Identifier les recherches pertinentes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8473" y="1206428"/>
              <a:ext cx="1256653" cy="1256653"/>
            </a:xfrm>
            <a:custGeom>
              <a:avLst/>
              <a:gdLst/>
              <a:ahLst/>
              <a:cxnLst/>
              <a:rect l="l" t="t" r="r" b="b"/>
              <a:pathLst>
                <a:path w="1256653" h="1256653">
                  <a:moveTo>
                    <a:pt x="0" y="0"/>
                  </a:moveTo>
                  <a:lnTo>
                    <a:pt x="1256654" y="0"/>
                  </a:lnTo>
                  <a:lnTo>
                    <a:pt x="1256654" y="1256653"/>
                  </a:lnTo>
                  <a:lnTo>
                    <a:pt x="0" y="1256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6403674" y="3659586"/>
            <a:ext cx="2328900" cy="3262094"/>
            <a:chOff x="0" y="0"/>
            <a:chExt cx="3105200" cy="4349458"/>
          </a:xfrm>
        </p:grpSpPr>
        <p:grpSp>
          <p:nvGrpSpPr>
            <p:cNvPr id="19" name="Group 19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6578D">
                  <a:alpha val="84706"/>
                </a:srgbClr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289008"/>
              <a:ext cx="3105200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Sélectionner les études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11432" y="1227908"/>
              <a:ext cx="1213693" cy="1213693"/>
            </a:xfrm>
            <a:custGeom>
              <a:avLst/>
              <a:gdLst/>
              <a:ahLst/>
              <a:cxnLst/>
              <a:rect l="l" t="t" r="r" b="b"/>
              <a:pathLst>
                <a:path w="1213693" h="1213693">
                  <a:moveTo>
                    <a:pt x="0" y="0"/>
                  </a:moveTo>
                  <a:lnTo>
                    <a:pt x="1213693" y="0"/>
                  </a:lnTo>
                  <a:lnTo>
                    <a:pt x="1213693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9132624" y="3659586"/>
            <a:ext cx="2581147" cy="3652619"/>
            <a:chOff x="0" y="0"/>
            <a:chExt cx="3441529" cy="4870158"/>
          </a:xfrm>
        </p:grpSpPr>
        <p:grpSp>
          <p:nvGrpSpPr>
            <p:cNvPr id="25" name="Group 25"/>
            <p:cNvGrpSpPr/>
            <p:nvPr/>
          </p:nvGrpSpPr>
          <p:grpSpPr>
            <a:xfrm>
              <a:off x="256797" y="933943"/>
              <a:ext cx="3096768" cy="1801623"/>
              <a:chOff x="0" y="0"/>
              <a:chExt cx="3096768" cy="180162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F14E27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5400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 Bold"/>
                </a:rPr>
                <a:t>ÉTAPE 4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289008"/>
              <a:ext cx="3441529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 Bold"/>
                </a:rPr>
                <a:t>Cartographier/ organiser les données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31237" y="1206428"/>
              <a:ext cx="1550053" cy="1127311"/>
            </a:xfrm>
            <a:custGeom>
              <a:avLst/>
              <a:gdLst/>
              <a:ahLst/>
              <a:cxnLst/>
              <a:rect l="l" t="t" r="r" b="b"/>
              <a:pathLst>
                <a:path w="1550053" h="1127311">
                  <a:moveTo>
                    <a:pt x="0" y="0"/>
                  </a:moveTo>
                  <a:lnTo>
                    <a:pt x="1550053" y="0"/>
                  </a:lnTo>
                  <a:lnTo>
                    <a:pt x="1550053" y="1127311"/>
                  </a:lnTo>
                  <a:lnTo>
                    <a:pt x="0" y="112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2113821" y="3659586"/>
            <a:ext cx="2386050" cy="4043144"/>
            <a:chOff x="0" y="0"/>
            <a:chExt cx="3181400" cy="5390858"/>
          </a:xfrm>
        </p:grpSpPr>
        <p:grpSp>
          <p:nvGrpSpPr>
            <p:cNvPr id="31" name="Group 31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5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289008"/>
              <a:ext cx="3105200" cy="2101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Assembler, résumer et diffuser les résultats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966136" y="1170124"/>
              <a:ext cx="1322615" cy="1329261"/>
            </a:xfrm>
            <a:custGeom>
              <a:avLst/>
              <a:gdLst/>
              <a:ahLst/>
              <a:cxnLst/>
              <a:rect l="l" t="t" r="r" b="b"/>
              <a:pathLst>
                <a:path w="1322615" h="1329261">
                  <a:moveTo>
                    <a:pt x="0" y="0"/>
                  </a:moveTo>
                  <a:lnTo>
                    <a:pt x="1322615" y="0"/>
                  </a:lnTo>
                  <a:lnTo>
                    <a:pt x="1322615" y="1329261"/>
                  </a:lnTo>
                  <a:lnTo>
                    <a:pt x="0" y="132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14899921" y="3659586"/>
            <a:ext cx="2446902" cy="4824194"/>
            <a:chOff x="0" y="0"/>
            <a:chExt cx="3262536" cy="6432258"/>
          </a:xfrm>
        </p:grpSpPr>
        <p:grpSp>
          <p:nvGrpSpPr>
            <p:cNvPr id="37" name="Group 3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>
                  <a:alpha val="83922"/>
                </a:srgbClr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6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7336" y="3289008"/>
              <a:ext cx="3105200" cy="314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Consulter les parties prenantes ou « comité consultatif »</a:t>
              </a:r>
            </a:p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(facultatif)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61301" y="1206428"/>
              <a:ext cx="1590631" cy="1236715"/>
            </a:xfrm>
            <a:custGeom>
              <a:avLst/>
              <a:gdLst/>
              <a:ahLst/>
              <a:cxnLst/>
              <a:rect l="l" t="t" r="r" b="b"/>
              <a:pathLst>
                <a:path w="1590631" h="1236715">
                  <a:moveTo>
                    <a:pt x="0" y="0"/>
                  </a:moveTo>
                  <a:lnTo>
                    <a:pt x="1590631" y="0"/>
                  </a:lnTo>
                  <a:lnTo>
                    <a:pt x="1590631" y="1236715"/>
                  </a:lnTo>
                  <a:lnTo>
                    <a:pt x="0" y="1236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95315" y="9301891"/>
            <a:ext cx="3751508" cy="51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2199">
                <a:solidFill>
                  <a:srgbClr val="191919"/>
                </a:solidFill>
                <a:latin typeface="Poppins"/>
              </a:rPr>
              <a:t>(Arksey et O’Malley, 2005)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3672"/>
            <a:ext cx="162306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Quelles sont les étapes clés de la réalisation d’un examen de la portée 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41177" y="3659586"/>
            <a:ext cx="2328900" cy="3652619"/>
            <a:chOff x="0" y="0"/>
            <a:chExt cx="3105200" cy="4870158"/>
          </a:xfrm>
        </p:grpSpPr>
        <p:grpSp>
          <p:nvGrpSpPr>
            <p:cNvPr id="7" name="Group 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263C6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Définir la question de recherche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90876" y="1299343"/>
              <a:ext cx="708356" cy="1213693"/>
            </a:xfrm>
            <a:custGeom>
              <a:avLst/>
              <a:gdLst/>
              <a:ahLst/>
              <a:cxnLst/>
              <a:rect l="l" t="t" r="r" b="b"/>
              <a:pathLst>
                <a:path w="708356" h="1213693">
                  <a:moveTo>
                    <a:pt x="0" y="0"/>
                  </a:moveTo>
                  <a:lnTo>
                    <a:pt x="708355" y="0"/>
                  </a:lnTo>
                  <a:lnTo>
                    <a:pt x="708355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674724" y="3659586"/>
            <a:ext cx="2328900" cy="3652619"/>
            <a:chOff x="0" y="0"/>
            <a:chExt cx="3105200" cy="4870158"/>
          </a:xfrm>
        </p:grpSpPr>
        <p:grpSp>
          <p:nvGrpSpPr>
            <p:cNvPr id="13" name="Group 13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75579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Identifier les recherches pertinentes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8473" y="1206428"/>
              <a:ext cx="1256653" cy="1256653"/>
            </a:xfrm>
            <a:custGeom>
              <a:avLst/>
              <a:gdLst/>
              <a:ahLst/>
              <a:cxnLst/>
              <a:rect l="l" t="t" r="r" b="b"/>
              <a:pathLst>
                <a:path w="1256653" h="1256653">
                  <a:moveTo>
                    <a:pt x="0" y="0"/>
                  </a:moveTo>
                  <a:lnTo>
                    <a:pt x="1256654" y="0"/>
                  </a:lnTo>
                  <a:lnTo>
                    <a:pt x="1256654" y="1256653"/>
                  </a:lnTo>
                  <a:lnTo>
                    <a:pt x="0" y="1256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6403674" y="3659586"/>
            <a:ext cx="2328900" cy="3262094"/>
            <a:chOff x="0" y="0"/>
            <a:chExt cx="3105200" cy="4349458"/>
          </a:xfrm>
        </p:grpSpPr>
        <p:grpSp>
          <p:nvGrpSpPr>
            <p:cNvPr id="19" name="Group 19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6578D">
                  <a:alpha val="84706"/>
                </a:srgbClr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289008"/>
              <a:ext cx="3105200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Sélectionner les études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11432" y="1227908"/>
              <a:ext cx="1213693" cy="1213693"/>
            </a:xfrm>
            <a:custGeom>
              <a:avLst/>
              <a:gdLst/>
              <a:ahLst/>
              <a:cxnLst/>
              <a:rect l="l" t="t" r="r" b="b"/>
              <a:pathLst>
                <a:path w="1213693" h="1213693">
                  <a:moveTo>
                    <a:pt x="0" y="0"/>
                  </a:moveTo>
                  <a:lnTo>
                    <a:pt x="1213693" y="0"/>
                  </a:lnTo>
                  <a:lnTo>
                    <a:pt x="1213693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9132624" y="3659586"/>
            <a:ext cx="2581147" cy="3652619"/>
            <a:chOff x="0" y="0"/>
            <a:chExt cx="3441529" cy="4870158"/>
          </a:xfrm>
        </p:grpSpPr>
        <p:grpSp>
          <p:nvGrpSpPr>
            <p:cNvPr id="25" name="Group 25"/>
            <p:cNvGrpSpPr/>
            <p:nvPr/>
          </p:nvGrpSpPr>
          <p:grpSpPr>
            <a:xfrm>
              <a:off x="256797" y="933943"/>
              <a:ext cx="3096768" cy="1801623"/>
              <a:chOff x="0" y="0"/>
              <a:chExt cx="3096768" cy="180162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5400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4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289008"/>
              <a:ext cx="3441529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Cartographier/ organiser les données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31237" y="1206428"/>
              <a:ext cx="1550053" cy="1127311"/>
            </a:xfrm>
            <a:custGeom>
              <a:avLst/>
              <a:gdLst/>
              <a:ahLst/>
              <a:cxnLst/>
              <a:rect l="l" t="t" r="r" b="b"/>
              <a:pathLst>
                <a:path w="1550053" h="1127311">
                  <a:moveTo>
                    <a:pt x="0" y="0"/>
                  </a:moveTo>
                  <a:lnTo>
                    <a:pt x="1550053" y="0"/>
                  </a:lnTo>
                  <a:lnTo>
                    <a:pt x="1550053" y="1127311"/>
                  </a:lnTo>
                  <a:lnTo>
                    <a:pt x="0" y="112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2113821" y="3659586"/>
            <a:ext cx="2386050" cy="4043144"/>
            <a:chOff x="0" y="0"/>
            <a:chExt cx="3181400" cy="5390858"/>
          </a:xfrm>
        </p:grpSpPr>
        <p:grpSp>
          <p:nvGrpSpPr>
            <p:cNvPr id="31" name="Group 31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F14E27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 Bold"/>
                </a:rPr>
                <a:t>ÉTAPE 5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289008"/>
              <a:ext cx="3105200" cy="2101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 Bold"/>
                </a:rPr>
                <a:t>Assembler, résumer et diffuser les résultats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966136" y="1170124"/>
              <a:ext cx="1322615" cy="1329261"/>
            </a:xfrm>
            <a:custGeom>
              <a:avLst/>
              <a:gdLst/>
              <a:ahLst/>
              <a:cxnLst/>
              <a:rect l="l" t="t" r="r" b="b"/>
              <a:pathLst>
                <a:path w="1322615" h="1329261">
                  <a:moveTo>
                    <a:pt x="0" y="0"/>
                  </a:moveTo>
                  <a:lnTo>
                    <a:pt x="1322615" y="0"/>
                  </a:lnTo>
                  <a:lnTo>
                    <a:pt x="1322615" y="1329261"/>
                  </a:lnTo>
                  <a:lnTo>
                    <a:pt x="0" y="132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14899921" y="3659586"/>
            <a:ext cx="2446902" cy="4824194"/>
            <a:chOff x="0" y="0"/>
            <a:chExt cx="3262536" cy="6432258"/>
          </a:xfrm>
        </p:grpSpPr>
        <p:grpSp>
          <p:nvGrpSpPr>
            <p:cNvPr id="37" name="Group 3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>
                  <a:alpha val="83922"/>
                </a:srgbClr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6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7336" y="3289008"/>
              <a:ext cx="3105200" cy="314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Consulter les parties prenantes ou « comité consultatif »</a:t>
              </a:r>
            </a:p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(facultatif)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61301" y="1206428"/>
              <a:ext cx="1590631" cy="1236715"/>
            </a:xfrm>
            <a:custGeom>
              <a:avLst/>
              <a:gdLst/>
              <a:ahLst/>
              <a:cxnLst/>
              <a:rect l="l" t="t" r="r" b="b"/>
              <a:pathLst>
                <a:path w="1590631" h="1236715">
                  <a:moveTo>
                    <a:pt x="0" y="0"/>
                  </a:moveTo>
                  <a:lnTo>
                    <a:pt x="1590631" y="0"/>
                  </a:lnTo>
                  <a:lnTo>
                    <a:pt x="1590631" y="1236715"/>
                  </a:lnTo>
                  <a:lnTo>
                    <a:pt x="0" y="1236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95315" y="9301891"/>
            <a:ext cx="3751508" cy="51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2199">
                <a:solidFill>
                  <a:srgbClr val="191919"/>
                </a:solidFill>
                <a:latin typeface="Poppins"/>
              </a:rPr>
              <a:t>(Arksey et O’Malley, 2005)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3672"/>
            <a:ext cx="162306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Quelles sont les étapes clés de la réalisation d’un examen de la portée 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41177" y="3659586"/>
            <a:ext cx="2328900" cy="3652619"/>
            <a:chOff x="0" y="0"/>
            <a:chExt cx="3105200" cy="4870158"/>
          </a:xfrm>
        </p:grpSpPr>
        <p:grpSp>
          <p:nvGrpSpPr>
            <p:cNvPr id="7" name="Group 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263C6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Définir la question de recherche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90876" y="1299343"/>
              <a:ext cx="708356" cy="1213693"/>
            </a:xfrm>
            <a:custGeom>
              <a:avLst/>
              <a:gdLst/>
              <a:ahLst/>
              <a:cxnLst/>
              <a:rect l="l" t="t" r="r" b="b"/>
              <a:pathLst>
                <a:path w="708356" h="1213693">
                  <a:moveTo>
                    <a:pt x="0" y="0"/>
                  </a:moveTo>
                  <a:lnTo>
                    <a:pt x="708355" y="0"/>
                  </a:lnTo>
                  <a:lnTo>
                    <a:pt x="708355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3674724" y="3659586"/>
            <a:ext cx="2328900" cy="3652619"/>
            <a:chOff x="0" y="0"/>
            <a:chExt cx="3105200" cy="4870158"/>
          </a:xfrm>
        </p:grpSpPr>
        <p:grpSp>
          <p:nvGrpSpPr>
            <p:cNvPr id="13" name="Group 13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75579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289008"/>
              <a:ext cx="3105200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Identifier les recherches pertinentes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8473" y="1206428"/>
              <a:ext cx="1256653" cy="1256653"/>
            </a:xfrm>
            <a:custGeom>
              <a:avLst/>
              <a:gdLst/>
              <a:ahLst/>
              <a:cxnLst/>
              <a:rect l="l" t="t" r="r" b="b"/>
              <a:pathLst>
                <a:path w="1256653" h="1256653">
                  <a:moveTo>
                    <a:pt x="0" y="0"/>
                  </a:moveTo>
                  <a:lnTo>
                    <a:pt x="1256654" y="0"/>
                  </a:lnTo>
                  <a:lnTo>
                    <a:pt x="1256654" y="1256653"/>
                  </a:lnTo>
                  <a:lnTo>
                    <a:pt x="0" y="1256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6403674" y="3659586"/>
            <a:ext cx="2328900" cy="3262094"/>
            <a:chOff x="0" y="0"/>
            <a:chExt cx="3105200" cy="4349458"/>
          </a:xfrm>
        </p:grpSpPr>
        <p:grpSp>
          <p:nvGrpSpPr>
            <p:cNvPr id="19" name="Group 19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06578D">
                  <a:alpha val="84706"/>
                </a:srgbClr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289008"/>
              <a:ext cx="3105200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Sélectionner les études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11432" y="1227908"/>
              <a:ext cx="1213693" cy="1213693"/>
            </a:xfrm>
            <a:custGeom>
              <a:avLst/>
              <a:gdLst/>
              <a:ahLst/>
              <a:cxnLst/>
              <a:rect l="l" t="t" r="r" b="b"/>
              <a:pathLst>
                <a:path w="1213693" h="1213693">
                  <a:moveTo>
                    <a:pt x="0" y="0"/>
                  </a:moveTo>
                  <a:lnTo>
                    <a:pt x="1213693" y="0"/>
                  </a:lnTo>
                  <a:lnTo>
                    <a:pt x="1213693" y="1213693"/>
                  </a:lnTo>
                  <a:lnTo>
                    <a:pt x="0" y="121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9132624" y="3659586"/>
            <a:ext cx="2581147" cy="3652619"/>
            <a:chOff x="0" y="0"/>
            <a:chExt cx="3441529" cy="4870158"/>
          </a:xfrm>
        </p:grpSpPr>
        <p:grpSp>
          <p:nvGrpSpPr>
            <p:cNvPr id="25" name="Group 25"/>
            <p:cNvGrpSpPr/>
            <p:nvPr/>
          </p:nvGrpSpPr>
          <p:grpSpPr>
            <a:xfrm>
              <a:off x="256797" y="933943"/>
              <a:ext cx="3096768" cy="1801623"/>
              <a:chOff x="0" y="0"/>
              <a:chExt cx="3096768" cy="180162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5400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4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289008"/>
              <a:ext cx="3441529" cy="158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Cartographier/ organiser les données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31237" y="1206428"/>
              <a:ext cx="1550053" cy="1127311"/>
            </a:xfrm>
            <a:custGeom>
              <a:avLst/>
              <a:gdLst/>
              <a:ahLst/>
              <a:cxnLst/>
              <a:rect l="l" t="t" r="r" b="b"/>
              <a:pathLst>
                <a:path w="1550053" h="1127311">
                  <a:moveTo>
                    <a:pt x="0" y="0"/>
                  </a:moveTo>
                  <a:lnTo>
                    <a:pt x="1550053" y="0"/>
                  </a:lnTo>
                  <a:lnTo>
                    <a:pt x="1550053" y="1127311"/>
                  </a:lnTo>
                  <a:lnTo>
                    <a:pt x="0" y="112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2113821" y="3659586"/>
            <a:ext cx="2386050" cy="4043144"/>
            <a:chOff x="0" y="0"/>
            <a:chExt cx="3181400" cy="5390858"/>
          </a:xfrm>
        </p:grpSpPr>
        <p:grpSp>
          <p:nvGrpSpPr>
            <p:cNvPr id="31" name="Group 31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6AC4FF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"/>
                </a:rPr>
                <a:t>ÉTAPE 5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289008"/>
              <a:ext cx="3105200" cy="2101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"/>
                </a:rPr>
                <a:t>Assembler, résumer et diffuser les résultats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966136" y="1170124"/>
              <a:ext cx="1322615" cy="1329261"/>
            </a:xfrm>
            <a:custGeom>
              <a:avLst/>
              <a:gdLst/>
              <a:ahLst/>
              <a:cxnLst/>
              <a:rect l="l" t="t" r="r" b="b"/>
              <a:pathLst>
                <a:path w="1322615" h="1329261">
                  <a:moveTo>
                    <a:pt x="0" y="0"/>
                  </a:moveTo>
                  <a:lnTo>
                    <a:pt x="1322615" y="0"/>
                  </a:lnTo>
                  <a:lnTo>
                    <a:pt x="1322615" y="1329261"/>
                  </a:lnTo>
                  <a:lnTo>
                    <a:pt x="0" y="1329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14899921" y="3659586"/>
            <a:ext cx="2446902" cy="4824194"/>
            <a:chOff x="0" y="0"/>
            <a:chExt cx="3262536" cy="6432258"/>
          </a:xfrm>
        </p:grpSpPr>
        <p:grpSp>
          <p:nvGrpSpPr>
            <p:cNvPr id="37" name="Group 37"/>
            <p:cNvGrpSpPr/>
            <p:nvPr/>
          </p:nvGrpSpPr>
          <p:grpSpPr>
            <a:xfrm>
              <a:off x="2797" y="933943"/>
              <a:ext cx="3096768" cy="1801623"/>
              <a:chOff x="0" y="0"/>
              <a:chExt cx="3096768" cy="180162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096768" cy="1801622"/>
              </a:xfrm>
              <a:custGeom>
                <a:avLst/>
                <a:gdLst/>
                <a:ahLst/>
                <a:cxnLst/>
                <a:rect l="l" t="t" r="r" b="b"/>
                <a:pathLst>
                  <a:path w="3096768" h="1801622">
                    <a:moveTo>
                      <a:pt x="2661793" y="1801622"/>
                    </a:moveTo>
                    <a:lnTo>
                      <a:pt x="0" y="1801622"/>
                    </a:lnTo>
                    <a:lnTo>
                      <a:pt x="435737" y="900811"/>
                    </a:lnTo>
                    <a:lnTo>
                      <a:pt x="0" y="0"/>
                    </a:lnTo>
                    <a:lnTo>
                      <a:pt x="2661793" y="0"/>
                    </a:lnTo>
                    <a:lnTo>
                      <a:pt x="3096768" y="900811"/>
                    </a:lnTo>
                    <a:lnTo>
                      <a:pt x="2661793" y="1801622"/>
                    </a:lnTo>
                    <a:close/>
                  </a:path>
                </a:pathLst>
              </a:custGeom>
              <a:solidFill>
                <a:srgbClr val="F14E27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295275"/>
              <a:ext cx="3105200" cy="89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3000">
                  <a:solidFill>
                    <a:srgbClr val="191919"/>
                  </a:solidFill>
                  <a:latin typeface="Poppins Bold"/>
                </a:rPr>
                <a:t>ÉTAPE 6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7336" y="3289008"/>
              <a:ext cx="3105200" cy="3143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 Bold"/>
                </a:rPr>
                <a:t>Consulter les parties prenantes ou « comité consultatif »</a:t>
              </a:r>
            </a:p>
            <a:p>
              <a:pPr algn="ctr">
                <a:lnSpc>
                  <a:spcPts val="3118"/>
                </a:lnSpc>
              </a:pPr>
              <a:r>
                <a:rPr lang="en-US" sz="2598">
                  <a:solidFill>
                    <a:srgbClr val="191919"/>
                  </a:solidFill>
                  <a:latin typeface="Poppins Bold"/>
                </a:rPr>
                <a:t>(facultatif)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61301" y="1206428"/>
              <a:ext cx="1590631" cy="1236715"/>
            </a:xfrm>
            <a:custGeom>
              <a:avLst/>
              <a:gdLst/>
              <a:ahLst/>
              <a:cxnLst/>
              <a:rect l="l" t="t" r="r" b="b"/>
              <a:pathLst>
                <a:path w="1590631" h="1236715">
                  <a:moveTo>
                    <a:pt x="0" y="0"/>
                  </a:moveTo>
                  <a:lnTo>
                    <a:pt x="1590631" y="0"/>
                  </a:lnTo>
                  <a:lnTo>
                    <a:pt x="1590631" y="1236715"/>
                  </a:lnTo>
                  <a:lnTo>
                    <a:pt x="0" y="1236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16150" y="405228"/>
            <a:ext cx="130557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Qu’est-ce qu’un comité consultatif et pourquoi l’inclure dans mon étude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4446" y="2950951"/>
            <a:ext cx="1570270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Le comité consultatif est constitué d’un groupe de personnes ayant une expertise dans différents domaines pertinents pour le projet.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96096" y="9338110"/>
            <a:ext cx="3751508" cy="51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</a:pPr>
            <a:r>
              <a:rPr lang="en-US" sz="2199">
                <a:solidFill>
                  <a:srgbClr val="191919"/>
                </a:solidFill>
                <a:latin typeface="Poppins"/>
              </a:rPr>
              <a:t>(Levac et al., 2010)</a:t>
            </a:r>
          </a:p>
        </p:txBody>
      </p:sp>
      <p:sp>
        <p:nvSpPr>
          <p:cNvPr id="7" name="Freeform 7"/>
          <p:cNvSpPr/>
          <p:nvPr/>
        </p:nvSpPr>
        <p:spPr>
          <a:xfrm>
            <a:off x="7900987" y="4775941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01866" y="5579996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01438" y="5579996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16150" y="405228"/>
            <a:ext cx="130557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Qu’est-ce qu’un comité consultatif et pourquoi l’inclure dans mon étude ?</a:t>
            </a:r>
          </a:p>
        </p:txBody>
      </p:sp>
      <p:sp>
        <p:nvSpPr>
          <p:cNvPr id="5" name="Freeform 5"/>
          <p:cNvSpPr/>
          <p:nvPr/>
        </p:nvSpPr>
        <p:spPr>
          <a:xfrm>
            <a:off x="7900987" y="4775941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01866" y="5579996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01438" y="5579996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54446" y="2950951"/>
            <a:ext cx="1570270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Examen de la portée sur les services de santé mentale offerts en milieu universitaire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36239" y="3269726"/>
            <a:ext cx="10474201" cy="1356236"/>
            <a:chOff x="0" y="0"/>
            <a:chExt cx="13965601" cy="18083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1184" cy="1808315"/>
            </a:xfrm>
            <a:custGeom>
              <a:avLst/>
              <a:gdLst/>
              <a:ahLst/>
              <a:cxnLst/>
              <a:rect l="l" t="t" r="r" b="b"/>
              <a:pathLst>
                <a:path w="1921184" h="1808315">
                  <a:moveTo>
                    <a:pt x="0" y="0"/>
                  </a:moveTo>
                  <a:lnTo>
                    <a:pt x="1921184" y="0"/>
                  </a:lnTo>
                  <a:lnTo>
                    <a:pt x="1921184" y="1808315"/>
                  </a:lnTo>
                  <a:lnTo>
                    <a:pt x="0" y="1808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2765830" y="478707"/>
              <a:ext cx="11199772" cy="77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Définir la revue de littérature systématique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18831" y="4836527"/>
            <a:ext cx="12429969" cy="1445898"/>
            <a:chOff x="0" y="0"/>
            <a:chExt cx="16573293" cy="19278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9291" cy="1927864"/>
            </a:xfrm>
            <a:custGeom>
              <a:avLst/>
              <a:gdLst/>
              <a:ahLst/>
              <a:cxnLst/>
              <a:rect l="l" t="t" r="r" b="b"/>
              <a:pathLst>
                <a:path w="1689291" h="1927864">
                  <a:moveTo>
                    <a:pt x="0" y="0"/>
                  </a:moveTo>
                  <a:lnTo>
                    <a:pt x="1689291" y="0"/>
                  </a:lnTo>
                  <a:lnTo>
                    <a:pt x="1689291" y="1927864"/>
                  </a:lnTo>
                  <a:lnTo>
                    <a:pt x="0" y="1927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656386" y="538482"/>
              <a:ext cx="13916906" cy="77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Décrire les caractéristiques de l’examen de la portée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539200" y="550717"/>
            <a:ext cx="13209600" cy="11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3"/>
              </a:lnSpc>
            </a:pPr>
            <a:r>
              <a:rPr lang="en-US" sz="4898">
                <a:solidFill>
                  <a:srgbClr val="FFFFFF"/>
                </a:solidFill>
                <a:latin typeface="Poppins Bold"/>
              </a:rPr>
              <a:t>Objectifs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16150" y="405228"/>
            <a:ext cx="130557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Qu’est-ce qu’un comité consultatif et pourquoi l’inclure dans mon étude 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00987" y="4775941"/>
            <a:ext cx="2486026" cy="3678304"/>
            <a:chOff x="0" y="0"/>
            <a:chExt cx="3314701" cy="490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14701" cy="4904405"/>
            </a:xfrm>
            <a:custGeom>
              <a:avLst/>
              <a:gdLst/>
              <a:ahLst/>
              <a:cxnLst/>
              <a:rect l="l" t="t" r="r" b="b"/>
              <a:pathLst>
                <a:path w="3314701" h="4904405">
                  <a:moveTo>
                    <a:pt x="0" y="0"/>
                  </a:moveTo>
                  <a:lnTo>
                    <a:pt x="3314701" y="0"/>
                  </a:lnTo>
                  <a:lnTo>
                    <a:pt x="3314701" y="4904405"/>
                  </a:lnTo>
                  <a:lnTo>
                    <a:pt x="0" y="4904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6585" y="3240056"/>
              <a:ext cx="3041531" cy="561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Chercheur·e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301866" y="5579996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01438" y="5579996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54446" y="2950951"/>
            <a:ext cx="1570270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Examen de la portée sur les services de santé mentale offerts en milieu universitaire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16150" y="405228"/>
            <a:ext cx="130557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Qu’est-ce qu’un comité consultatif et pourquoi l’inclure dans mon étude 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00987" y="4775941"/>
            <a:ext cx="2486026" cy="3678304"/>
            <a:chOff x="0" y="0"/>
            <a:chExt cx="3314701" cy="490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14701" cy="4904405"/>
            </a:xfrm>
            <a:custGeom>
              <a:avLst/>
              <a:gdLst/>
              <a:ahLst/>
              <a:cxnLst/>
              <a:rect l="l" t="t" r="r" b="b"/>
              <a:pathLst>
                <a:path w="3314701" h="4904405">
                  <a:moveTo>
                    <a:pt x="0" y="0"/>
                  </a:moveTo>
                  <a:lnTo>
                    <a:pt x="3314701" y="0"/>
                  </a:lnTo>
                  <a:lnTo>
                    <a:pt x="3314701" y="4904405"/>
                  </a:lnTo>
                  <a:lnTo>
                    <a:pt x="0" y="4904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6585" y="3240056"/>
              <a:ext cx="3041531" cy="561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Chercheur·e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01866" y="5579996"/>
            <a:ext cx="2486026" cy="3678304"/>
            <a:chOff x="0" y="0"/>
            <a:chExt cx="3314701" cy="4904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14701" cy="4904405"/>
            </a:xfrm>
            <a:custGeom>
              <a:avLst/>
              <a:gdLst/>
              <a:ahLst/>
              <a:cxnLst/>
              <a:rect l="l" t="t" r="r" b="b"/>
              <a:pathLst>
                <a:path w="3314701" h="4904405">
                  <a:moveTo>
                    <a:pt x="0" y="0"/>
                  </a:moveTo>
                  <a:lnTo>
                    <a:pt x="3314701" y="0"/>
                  </a:lnTo>
                  <a:lnTo>
                    <a:pt x="3314701" y="4904405"/>
                  </a:lnTo>
                  <a:lnTo>
                    <a:pt x="0" y="4904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36585" y="2933727"/>
              <a:ext cx="3041531" cy="1133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Un·e</a:t>
              </a:r>
            </a:p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clinicien·ne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501438" y="5579996"/>
            <a:ext cx="2486026" cy="3678304"/>
          </a:xfrm>
          <a:custGeom>
            <a:avLst/>
            <a:gdLst/>
            <a:ahLst/>
            <a:cxnLst/>
            <a:rect l="l" t="t" r="r" b="b"/>
            <a:pathLst>
              <a:path w="2486026" h="3678304">
                <a:moveTo>
                  <a:pt x="0" y="0"/>
                </a:moveTo>
                <a:lnTo>
                  <a:pt x="2486026" y="0"/>
                </a:lnTo>
                <a:lnTo>
                  <a:pt x="2486026" y="3678304"/>
                </a:lnTo>
                <a:lnTo>
                  <a:pt x="0" y="3678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54446" y="2950951"/>
            <a:ext cx="1570270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Examen de la portée sur les services de santé mentale offerts en milieu universitaire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16150" y="405228"/>
            <a:ext cx="130557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Qu’est-ce qu’un comité consultatif et pourquoi l’inclure dans mon étude 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00987" y="4775941"/>
            <a:ext cx="2486026" cy="3678304"/>
            <a:chOff x="0" y="0"/>
            <a:chExt cx="3314701" cy="490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14701" cy="4904405"/>
            </a:xfrm>
            <a:custGeom>
              <a:avLst/>
              <a:gdLst/>
              <a:ahLst/>
              <a:cxnLst/>
              <a:rect l="l" t="t" r="r" b="b"/>
              <a:pathLst>
                <a:path w="3314701" h="4904405">
                  <a:moveTo>
                    <a:pt x="0" y="0"/>
                  </a:moveTo>
                  <a:lnTo>
                    <a:pt x="3314701" y="0"/>
                  </a:lnTo>
                  <a:lnTo>
                    <a:pt x="3314701" y="4904405"/>
                  </a:lnTo>
                  <a:lnTo>
                    <a:pt x="0" y="4904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6585" y="3240056"/>
              <a:ext cx="3041531" cy="561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Chercheur·e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01866" y="5579996"/>
            <a:ext cx="2486026" cy="3678304"/>
            <a:chOff x="0" y="0"/>
            <a:chExt cx="3314701" cy="4904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14701" cy="4904405"/>
            </a:xfrm>
            <a:custGeom>
              <a:avLst/>
              <a:gdLst/>
              <a:ahLst/>
              <a:cxnLst/>
              <a:rect l="l" t="t" r="r" b="b"/>
              <a:pathLst>
                <a:path w="3314701" h="4904405">
                  <a:moveTo>
                    <a:pt x="0" y="0"/>
                  </a:moveTo>
                  <a:lnTo>
                    <a:pt x="3314701" y="0"/>
                  </a:lnTo>
                  <a:lnTo>
                    <a:pt x="3314701" y="4904405"/>
                  </a:lnTo>
                  <a:lnTo>
                    <a:pt x="0" y="4904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36585" y="2933727"/>
              <a:ext cx="3041531" cy="1133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Un·e</a:t>
              </a:r>
            </a:p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clinicien·ne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01438" y="5579996"/>
            <a:ext cx="2486026" cy="3678304"/>
            <a:chOff x="0" y="0"/>
            <a:chExt cx="3314701" cy="49044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14701" cy="4904405"/>
            </a:xfrm>
            <a:custGeom>
              <a:avLst/>
              <a:gdLst/>
              <a:ahLst/>
              <a:cxnLst/>
              <a:rect l="l" t="t" r="r" b="b"/>
              <a:pathLst>
                <a:path w="3314701" h="4904405">
                  <a:moveTo>
                    <a:pt x="0" y="0"/>
                  </a:moveTo>
                  <a:lnTo>
                    <a:pt x="3314701" y="0"/>
                  </a:lnTo>
                  <a:lnTo>
                    <a:pt x="3314701" y="4904405"/>
                  </a:lnTo>
                  <a:lnTo>
                    <a:pt x="0" y="4904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36585" y="2705425"/>
              <a:ext cx="3041531" cy="1133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Un·e</a:t>
              </a:r>
            </a:p>
            <a:p>
              <a:pPr algn="ctr">
                <a:lnSpc>
                  <a:spcPts val="3449"/>
                </a:lnSpc>
              </a:pPr>
              <a:r>
                <a:rPr lang="en-US" sz="2499">
                  <a:solidFill>
                    <a:srgbClr val="FFFFFF"/>
                  </a:solidFill>
                  <a:latin typeface="Poppins Bold"/>
                </a:rPr>
                <a:t>étudiant·e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54446" y="2950951"/>
            <a:ext cx="1570270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Examen de la portée sur les services de santé mentale offerts en milieu universitaire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16150" y="405228"/>
            <a:ext cx="130557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Qu’est-ce qu’un comité consultatif et pourquoi l’inclure dans mon étude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19944"/>
            <a:ext cx="16230600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191919"/>
                </a:solidFill>
                <a:latin typeface="Poppins"/>
              </a:rPr>
              <a:t>Levac et al. (2010) recommandent fortement la présence d’un comité consultatif afin de 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16150" y="4584964"/>
            <a:ext cx="11266977" cy="82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4"/>
              </a:lnSpc>
            </a:pPr>
            <a:r>
              <a:rPr lang="en-US" sz="3500">
                <a:solidFill>
                  <a:srgbClr val="191919"/>
                </a:solidFill>
                <a:latin typeface="Poppins"/>
              </a:rPr>
              <a:t>Contribue à  la rigueur méthodologique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16150" y="5587736"/>
            <a:ext cx="4884563" cy="82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4"/>
              </a:lnSpc>
            </a:pPr>
            <a:r>
              <a:rPr lang="en-US" sz="3500">
                <a:solidFill>
                  <a:srgbClr val="191919"/>
                </a:solidFill>
                <a:latin typeface="Poppins"/>
              </a:rPr>
              <a:t>Augmenter la validité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16150" y="6590509"/>
            <a:ext cx="12372947" cy="82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4"/>
              </a:lnSpc>
            </a:pPr>
            <a:r>
              <a:rPr lang="en-US" sz="3500">
                <a:solidFill>
                  <a:srgbClr val="191919"/>
                </a:solidFill>
                <a:latin typeface="Poppins"/>
              </a:rPr>
              <a:t>Favoriser la transposition des résultats au contexte réel</a:t>
            </a:r>
          </a:p>
        </p:txBody>
      </p:sp>
      <p:sp>
        <p:nvSpPr>
          <p:cNvPr id="9" name="Freeform 9"/>
          <p:cNvSpPr/>
          <p:nvPr/>
        </p:nvSpPr>
        <p:spPr>
          <a:xfrm>
            <a:off x="1759145" y="4988296"/>
            <a:ext cx="680347" cy="310408"/>
          </a:xfrm>
          <a:custGeom>
            <a:avLst/>
            <a:gdLst/>
            <a:ahLst/>
            <a:cxnLst/>
            <a:rect l="l" t="t" r="r" b="b"/>
            <a:pathLst>
              <a:path w="680347" h="310408">
                <a:moveTo>
                  <a:pt x="0" y="0"/>
                </a:moveTo>
                <a:lnTo>
                  <a:pt x="680347" y="0"/>
                </a:lnTo>
                <a:lnTo>
                  <a:pt x="680347" y="310408"/>
                </a:lnTo>
                <a:lnTo>
                  <a:pt x="0" y="310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59145" y="5991069"/>
            <a:ext cx="680347" cy="310408"/>
          </a:xfrm>
          <a:custGeom>
            <a:avLst/>
            <a:gdLst/>
            <a:ahLst/>
            <a:cxnLst/>
            <a:rect l="l" t="t" r="r" b="b"/>
            <a:pathLst>
              <a:path w="680347" h="310408">
                <a:moveTo>
                  <a:pt x="0" y="0"/>
                </a:moveTo>
                <a:lnTo>
                  <a:pt x="680347" y="0"/>
                </a:lnTo>
                <a:lnTo>
                  <a:pt x="680347" y="310408"/>
                </a:lnTo>
                <a:lnTo>
                  <a:pt x="0" y="310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59145" y="6993841"/>
            <a:ext cx="680347" cy="310408"/>
          </a:xfrm>
          <a:custGeom>
            <a:avLst/>
            <a:gdLst/>
            <a:ahLst/>
            <a:cxnLst/>
            <a:rect l="l" t="t" r="r" b="b"/>
            <a:pathLst>
              <a:path w="680347" h="310408">
                <a:moveTo>
                  <a:pt x="0" y="0"/>
                </a:moveTo>
                <a:lnTo>
                  <a:pt x="680347" y="0"/>
                </a:lnTo>
                <a:lnTo>
                  <a:pt x="680347" y="310409"/>
                </a:lnTo>
                <a:lnTo>
                  <a:pt x="0" y="3104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8568" y="139092"/>
            <a:ext cx="8986556" cy="7765473"/>
            <a:chOff x="0" y="0"/>
            <a:chExt cx="11982075" cy="10353965"/>
          </a:xfrm>
        </p:grpSpPr>
        <p:sp>
          <p:nvSpPr>
            <p:cNvPr id="3" name="Freeform 3"/>
            <p:cNvSpPr/>
            <p:nvPr/>
          </p:nvSpPr>
          <p:spPr>
            <a:xfrm>
              <a:off x="8723628" y="4760542"/>
              <a:ext cx="3258447" cy="4937042"/>
            </a:xfrm>
            <a:custGeom>
              <a:avLst/>
              <a:gdLst/>
              <a:ahLst/>
              <a:cxnLst/>
              <a:rect l="l" t="t" r="r" b="b"/>
              <a:pathLst>
                <a:path w="3258447" h="4937042">
                  <a:moveTo>
                    <a:pt x="0" y="0"/>
                  </a:moveTo>
                  <a:lnTo>
                    <a:pt x="3258447" y="0"/>
                  </a:lnTo>
                  <a:lnTo>
                    <a:pt x="3258447" y="4937041"/>
                  </a:lnTo>
                  <a:lnTo>
                    <a:pt x="0" y="493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707835" y="0"/>
              <a:ext cx="7613641" cy="5412606"/>
            </a:xfrm>
            <a:custGeom>
              <a:avLst/>
              <a:gdLst/>
              <a:ahLst/>
              <a:cxnLst/>
              <a:rect l="l" t="t" r="r" b="b"/>
              <a:pathLst>
                <a:path w="7613641" h="5412606">
                  <a:moveTo>
                    <a:pt x="0" y="0"/>
                  </a:moveTo>
                  <a:lnTo>
                    <a:pt x="7613641" y="0"/>
                  </a:lnTo>
                  <a:lnTo>
                    <a:pt x="7613641" y="5412606"/>
                  </a:lnTo>
                  <a:lnTo>
                    <a:pt x="0" y="5412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375056" y="3385228"/>
              <a:ext cx="4871878" cy="6906013"/>
            </a:xfrm>
            <a:custGeom>
              <a:avLst/>
              <a:gdLst/>
              <a:ahLst/>
              <a:cxnLst/>
              <a:rect l="l" t="t" r="r" b="b"/>
              <a:pathLst>
                <a:path w="4871878" h="6906013">
                  <a:moveTo>
                    <a:pt x="0" y="0"/>
                  </a:moveTo>
                  <a:lnTo>
                    <a:pt x="4871878" y="0"/>
                  </a:lnTo>
                  <a:lnTo>
                    <a:pt x="4871878" y="6906013"/>
                  </a:lnTo>
                  <a:lnTo>
                    <a:pt x="0" y="6906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3447952"/>
              <a:ext cx="4375056" cy="6906013"/>
            </a:xfrm>
            <a:custGeom>
              <a:avLst/>
              <a:gdLst/>
              <a:ahLst/>
              <a:cxnLst/>
              <a:rect l="l" t="t" r="r" b="b"/>
              <a:pathLst>
                <a:path w="4375056" h="6906013">
                  <a:moveTo>
                    <a:pt x="0" y="0"/>
                  </a:moveTo>
                  <a:lnTo>
                    <a:pt x="4375056" y="0"/>
                  </a:lnTo>
                  <a:lnTo>
                    <a:pt x="4375056" y="6906013"/>
                  </a:lnTo>
                  <a:lnTo>
                    <a:pt x="0" y="6906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b="-5485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084717" y="478836"/>
              <a:ext cx="2726278" cy="2726278"/>
            </a:xfrm>
            <a:custGeom>
              <a:avLst/>
              <a:gdLst/>
              <a:ahLst/>
              <a:cxnLst/>
              <a:rect l="l" t="t" r="r" b="b"/>
              <a:pathLst>
                <a:path w="2726278" h="2726278">
                  <a:moveTo>
                    <a:pt x="0" y="0"/>
                  </a:moveTo>
                  <a:lnTo>
                    <a:pt x="2726278" y="0"/>
                  </a:lnTo>
                  <a:lnTo>
                    <a:pt x="2726278" y="2726278"/>
                  </a:lnTo>
                  <a:lnTo>
                    <a:pt x="0" y="2726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128623" y="448109"/>
              <a:ext cx="2704035" cy="2704035"/>
            </a:xfrm>
            <a:custGeom>
              <a:avLst/>
              <a:gdLst/>
              <a:ahLst/>
              <a:cxnLst/>
              <a:rect l="l" t="t" r="r" b="b"/>
              <a:pathLst>
                <a:path w="2704035" h="2704035">
                  <a:moveTo>
                    <a:pt x="0" y="0"/>
                  </a:moveTo>
                  <a:lnTo>
                    <a:pt x="2704035" y="0"/>
                  </a:lnTo>
                  <a:lnTo>
                    <a:pt x="2704035" y="2704034"/>
                  </a:lnTo>
                  <a:lnTo>
                    <a:pt x="0" y="2704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8568" y="139092"/>
            <a:ext cx="8986556" cy="7765473"/>
            <a:chOff x="0" y="0"/>
            <a:chExt cx="11982075" cy="10353965"/>
          </a:xfrm>
        </p:grpSpPr>
        <p:sp>
          <p:nvSpPr>
            <p:cNvPr id="3" name="Freeform 3"/>
            <p:cNvSpPr/>
            <p:nvPr/>
          </p:nvSpPr>
          <p:spPr>
            <a:xfrm>
              <a:off x="8723628" y="4760542"/>
              <a:ext cx="3258447" cy="4937042"/>
            </a:xfrm>
            <a:custGeom>
              <a:avLst/>
              <a:gdLst/>
              <a:ahLst/>
              <a:cxnLst/>
              <a:rect l="l" t="t" r="r" b="b"/>
              <a:pathLst>
                <a:path w="3258447" h="4937042">
                  <a:moveTo>
                    <a:pt x="0" y="0"/>
                  </a:moveTo>
                  <a:lnTo>
                    <a:pt x="3258447" y="0"/>
                  </a:lnTo>
                  <a:lnTo>
                    <a:pt x="3258447" y="4937041"/>
                  </a:lnTo>
                  <a:lnTo>
                    <a:pt x="0" y="493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707835" y="0"/>
              <a:ext cx="7613641" cy="5412606"/>
            </a:xfrm>
            <a:custGeom>
              <a:avLst/>
              <a:gdLst/>
              <a:ahLst/>
              <a:cxnLst/>
              <a:rect l="l" t="t" r="r" b="b"/>
              <a:pathLst>
                <a:path w="7613641" h="5412606">
                  <a:moveTo>
                    <a:pt x="0" y="0"/>
                  </a:moveTo>
                  <a:lnTo>
                    <a:pt x="7613641" y="0"/>
                  </a:lnTo>
                  <a:lnTo>
                    <a:pt x="7613641" y="5412606"/>
                  </a:lnTo>
                  <a:lnTo>
                    <a:pt x="0" y="5412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375056" y="3385228"/>
              <a:ext cx="4871878" cy="6906013"/>
            </a:xfrm>
            <a:custGeom>
              <a:avLst/>
              <a:gdLst/>
              <a:ahLst/>
              <a:cxnLst/>
              <a:rect l="l" t="t" r="r" b="b"/>
              <a:pathLst>
                <a:path w="4871878" h="6906013">
                  <a:moveTo>
                    <a:pt x="0" y="0"/>
                  </a:moveTo>
                  <a:lnTo>
                    <a:pt x="4871878" y="0"/>
                  </a:lnTo>
                  <a:lnTo>
                    <a:pt x="4871878" y="6906013"/>
                  </a:lnTo>
                  <a:lnTo>
                    <a:pt x="0" y="6906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3447952"/>
              <a:ext cx="4375056" cy="6906013"/>
            </a:xfrm>
            <a:custGeom>
              <a:avLst/>
              <a:gdLst/>
              <a:ahLst/>
              <a:cxnLst/>
              <a:rect l="l" t="t" r="r" b="b"/>
              <a:pathLst>
                <a:path w="4375056" h="6906013">
                  <a:moveTo>
                    <a:pt x="0" y="0"/>
                  </a:moveTo>
                  <a:lnTo>
                    <a:pt x="4375056" y="0"/>
                  </a:lnTo>
                  <a:lnTo>
                    <a:pt x="4375056" y="6906013"/>
                  </a:lnTo>
                  <a:lnTo>
                    <a:pt x="0" y="6906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b="-5485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084717" y="478836"/>
              <a:ext cx="2726278" cy="2726278"/>
            </a:xfrm>
            <a:custGeom>
              <a:avLst/>
              <a:gdLst/>
              <a:ahLst/>
              <a:cxnLst/>
              <a:rect l="l" t="t" r="r" b="b"/>
              <a:pathLst>
                <a:path w="2726278" h="2726278">
                  <a:moveTo>
                    <a:pt x="0" y="0"/>
                  </a:moveTo>
                  <a:lnTo>
                    <a:pt x="2726278" y="0"/>
                  </a:lnTo>
                  <a:lnTo>
                    <a:pt x="2726278" y="2726278"/>
                  </a:lnTo>
                  <a:lnTo>
                    <a:pt x="0" y="2726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128623" y="448109"/>
              <a:ext cx="2704035" cy="2704035"/>
            </a:xfrm>
            <a:custGeom>
              <a:avLst/>
              <a:gdLst/>
              <a:ahLst/>
              <a:cxnLst/>
              <a:rect l="l" t="t" r="r" b="b"/>
              <a:pathLst>
                <a:path w="2704035" h="2704035">
                  <a:moveTo>
                    <a:pt x="0" y="0"/>
                  </a:moveTo>
                  <a:lnTo>
                    <a:pt x="2704035" y="0"/>
                  </a:lnTo>
                  <a:lnTo>
                    <a:pt x="2704035" y="2704034"/>
                  </a:lnTo>
                  <a:lnTo>
                    <a:pt x="0" y="2704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1912915" y="7904565"/>
            <a:ext cx="5645865" cy="2411010"/>
            <a:chOff x="0" y="0"/>
            <a:chExt cx="7527820" cy="3214679"/>
          </a:xfrm>
        </p:grpSpPr>
        <p:sp>
          <p:nvSpPr>
            <p:cNvPr id="10" name="Freeform 10"/>
            <p:cNvSpPr/>
            <p:nvPr/>
          </p:nvSpPr>
          <p:spPr>
            <a:xfrm>
              <a:off x="90736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8" y="0"/>
                  </a:lnTo>
                  <a:lnTo>
                    <a:pt x="4779488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74833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7" y="0"/>
                  </a:lnTo>
                  <a:lnTo>
                    <a:pt x="4779487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83768" y="991390"/>
              <a:ext cx="5578924" cy="117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Consultez la section</a:t>
              </a:r>
            </a:p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« Ressources »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543046" cy="3214679"/>
            </a:xfrm>
            <a:custGeom>
              <a:avLst/>
              <a:gdLst/>
              <a:ahLst/>
              <a:cxnLst/>
              <a:rect l="l" t="t" r="r" b="b"/>
              <a:pathLst>
                <a:path w="1543046" h="3214679">
                  <a:moveTo>
                    <a:pt x="0" y="0"/>
                  </a:moveTo>
                  <a:lnTo>
                    <a:pt x="1543046" y="0"/>
                  </a:lnTo>
                  <a:lnTo>
                    <a:pt x="1543046" y="3214679"/>
                  </a:lnTo>
                  <a:lnTo>
                    <a:pt x="0" y="3214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5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71525"/>
            <a:ext cx="5578001" cy="100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2"/>
              </a:lnSpc>
            </a:pPr>
            <a:r>
              <a:rPr lang="en-US" sz="4899">
                <a:solidFill>
                  <a:srgbClr val="FFFFFF"/>
                </a:solidFill>
                <a:latin typeface="Poppins"/>
              </a:rPr>
              <a:t>RÉFÉRENCES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1989163"/>
            <a:ext cx="431301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2103463"/>
            <a:ext cx="16230600" cy="717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3200" b="0" i="0" dirty="0" err="1">
                <a:solidFill>
                  <a:srgbClr val="FFFFFF"/>
                </a:solidFill>
                <a:effectLst/>
              </a:rPr>
              <a:t>Arksey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H. et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O’Malley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L. (2005).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Scoping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studies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: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Towards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a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methodological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framework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. 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International Journal of Social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Research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Methodology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, 8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(1), 19-32. https://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doi.org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/10.1080/1364557032000119616</a:t>
            </a:r>
            <a:endParaRPr lang="fr-CA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3200" b="0" i="0" dirty="0" err="1">
                <a:solidFill>
                  <a:srgbClr val="FFFFFF"/>
                </a:solidFill>
                <a:effectLst/>
              </a:rPr>
              <a:t>Aromataris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E. et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Munn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Z. (2020).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Chapter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1: JBI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systematic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reviews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. Dans E.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Aromataris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et Z.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Munn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JBI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manual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for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evidence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synthesis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. 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JBI. https://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doi.org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/10.46658/JBIMES-20-02 </a:t>
            </a:r>
            <a:endParaRPr lang="fr-CA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3200" b="0" i="0" dirty="0" err="1">
                <a:solidFill>
                  <a:srgbClr val="FFFFFF"/>
                </a:solidFill>
                <a:effectLst/>
              </a:rPr>
              <a:t>Grimshaw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J. (2010).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Guide sur la synthèse des connaissances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. Institut de recherche en santé du Canada. https://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cihr-irsc.gc.ca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/f/41382.html</a:t>
            </a:r>
            <a:endParaRPr lang="fr-CA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3200" b="0" i="0" dirty="0" err="1">
                <a:solidFill>
                  <a:srgbClr val="FFFFFF"/>
                </a:solidFill>
                <a:effectLst/>
              </a:rPr>
              <a:t>Levac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D.,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Colquhoun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H. et O’Brien, K. K. (2010).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Scoping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studies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: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Advancing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the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methodology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.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Implementation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Science, 5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article 69. https://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doi.org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/10.1186/1748-5908-5-69</a:t>
            </a:r>
            <a:endParaRPr lang="fr-CA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3200" b="0" i="0" dirty="0" err="1">
                <a:solidFill>
                  <a:srgbClr val="FFFFFF"/>
                </a:solidFill>
                <a:effectLst/>
              </a:rPr>
              <a:t>Tricco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A. C.,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Lillie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E.,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Zarin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W., O'Brien, K. K.,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Colquhoun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H.,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Levac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D.,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Ng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C., Sharpe, J. P., Wilson, K., Kenny, M., Warren, R., Wilson, C.,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Stelfox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H.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T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. et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Straus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S. E. (2016). A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scoping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review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on the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conduct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and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reporting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of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scoping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reviews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. 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BMC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Medical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Research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</a:t>
            </a:r>
            <a:r>
              <a:rPr lang="fr-CA" sz="3200" b="0" i="1" dirty="0" err="1">
                <a:solidFill>
                  <a:srgbClr val="FFFFFF"/>
                </a:solidFill>
                <a:effectLst/>
              </a:rPr>
              <a:t>Methodology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</a:t>
            </a:r>
            <a:r>
              <a:rPr lang="fr-CA" sz="3200" b="0" i="1" dirty="0">
                <a:solidFill>
                  <a:srgbClr val="FFFFFF"/>
                </a:solidFill>
                <a:effectLst/>
              </a:rPr>
              <a:t> 16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, article 15. https://</a:t>
            </a:r>
            <a:r>
              <a:rPr lang="fr-CA" sz="3200" b="0" i="0" dirty="0" err="1">
                <a:solidFill>
                  <a:srgbClr val="FFFFFF"/>
                </a:solidFill>
                <a:effectLst/>
              </a:rPr>
              <a:t>doi.org</a:t>
            </a:r>
            <a:r>
              <a:rPr lang="fr-CA" sz="3200" b="0" i="0" dirty="0">
                <a:solidFill>
                  <a:srgbClr val="FFFFFF"/>
                </a:solidFill>
                <a:effectLst/>
              </a:rPr>
              <a:t>/10.1186/s12874-016-0116-4</a:t>
            </a:r>
            <a:endParaRPr lang="fr-CA" sz="3200" dirty="0"/>
          </a:p>
          <a:p>
            <a:pPr marL="594129" lvl="2" indent="-198043">
              <a:lnSpc>
                <a:spcPts val="4054"/>
              </a:lnSpc>
              <a:buFont typeface="Arial"/>
              <a:buChar char="⚬"/>
            </a:pPr>
            <a:endParaRPr lang="en-US" sz="2598" u="sng" dirty="0">
              <a:solidFill>
                <a:srgbClr val="FFFFFF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81050"/>
            <a:ext cx="4747800" cy="123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72"/>
              </a:lnSpc>
            </a:pPr>
            <a:r>
              <a:rPr lang="en-US" sz="2900">
                <a:solidFill>
                  <a:srgbClr val="FFFFFF"/>
                </a:solidFill>
                <a:latin typeface="Arial"/>
              </a:rPr>
              <a:t>Responsables du contenu et de la conception de la vidéo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79059" y="781050"/>
            <a:ext cx="11080200" cy="3861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72"/>
              </a:lnSpc>
            </a:pPr>
            <a:r>
              <a:rPr lang="en-US" sz="2900">
                <a:solidFill>
                  <a:srgbClr val="FFFFFF"/>
                </a:solidFill>
                <a:latin typeface="Arial"/>
              </a:rPr>
              <a:t>Shalini Lal, professeure agrégée à l’École de réadaptation de l’Université de Montréal</a:t>
            </a:r>
          </a:p>
          <a:p>
            <a:pPr algn="just">
              <a:lnSpc>
                <a:spcPts val="811"/>
              </a:lnSpc>
            </a:pPr>
            <a:endParaRPr lang="en-US" sz="290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4872"/>
              </a:lnSpc>
            </a:pPr>
            <a:r>
              <a:rPr lang="en-US" sz="2900">
                <a:solidFill>
                  <a:srgbClr val="FFFFFF"/>
                </a:solidFill>
                <a:latin typeface="Arial"/>
              </a:rPr>
              <a:t>Tania Sabatino, étudiante à la maîtrise en sciences de la réadaptation et auxiliaire de recherche</a:t>
            </a:r>
          </a:p>
          <a:p>
            <a:pPr algn="just">
              <a:lnSpc>
                <a:spcPts val="810"/>
              </a:lnSpc>
            </a:pPr>
            <a:endParaRPr lang="en-US" sz="2900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ts val="4872"/>
              </a:lnSpc>
            </a:pPr>
            <a:r>
              <a:rPr lang="en-US" sz="2900">
                <a:solidFill>
                  <a:srgbClr val="FFFFFF"/>
                </a:solidFill>
                <a:latin typeface="Arial"/>
              </a:rPr>
              <a:t>Sarra Jazi, étudiante en 3e année en ergothérapie et assistante de recherche, Université de Montréal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785017" y="9110633"/>
            <a:ext cx="2715431" cy="600134"/>
            <a:chOff x="0" y="0"/>
            <a:chExt cx="3620575" cy="8001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20516" cy="800227"/>
            </a:xfrm>
            <a:custGeom>
              <a:avLst/>
              <a:gdLst/>
              <a:ahLst/>
              <a:cxnLst/>
              <a:rect l="l" t="t" r="r" b="b"/>
              <a:pathLst>
                <a:path w="3620516" h="800227">
                  <a:moveTo>
                    <a:pt x="0" y="0"/>
                  </a:moveTo>
                  <a:lnTo>
                    <a:pt x="3620516" y="0"/>
                  </a:lnTo>
                  <a:lnTo>
                    <a:pt x="3620516" y="800227"/>
                  </a:lnTo>
                  <a:lnTo>
                    <a:pt x="0" y="800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0431" r="-180433" b="6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78549" y="6474940"/>
            <a:ext cx="15930902" cy="2783360"/>
            <a:chOff x="0" y="0"/>
            <a:chExt cx="21241203" cy="3711147"/>
          </a:xfrm>
        </p:grpSpPr>
        <p:grpSp>
          <p:nvGrpSpPr>
            <p:cNvPr id="7" name="Group 7"/>
            <p:cNvGrpSpPr/>
            <p:nvPr/>
          </p:nvGrpSpPr>
          <p:grpSpPr>
            <a:xfrm>
              <a:off x="1525793" y="2685219"/>
              <a:ext cx="2724249" cy="953149"/>
              <a:chOff x="0" y="0"/>
              <a:chExt cx="2724249" cy="9531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724277" cy="953135"/>
              </a:xfrm>
              <a:custGeom>
                <a:avLst/>
                <a:gdLst/>
                <a:ahLst/>
                <a:cxnLst/>
                <a:rect l="l" t="t" r="r" b="b"/>
                <a:pathLst>
                  <a:path w="2724277" h="953135">
                    <a:moveTo>
                      <a:pt x="0" y="0"/>
                    </a:moveTo>
                    <a:lnTo>
                      <a:pt x="2724277" y="0"/>
                    </a:lnTo>
                    <a:lnTo>
                      <a:pt x="2724277" y="953135"/>
                    </a:lnTo>
                    <a:lnTo>
                      <a:pt x="0" y="9531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7" r="-6" b="-1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4679873" y="2484672"/>
              <a:ext cx="15323400" cy="1226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6"/>
                </a:lnSpc>
              </a:pPr>
              <a:r>
                <a:rPr lang="en-US" sz="2200">
                  <a:solidFill>
                    <a:srgbClr val="FFFFFF"/>
                  </a:solidFill>
                  <a:latin typeface="Arial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4157623" y="0"/>
              <a:ext cx="4651321" cy="2325660"/>
              <a:chOff x="0" y="0"/>
              <a:chExt cx="4651321" cy="23256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651375" cy="2325624"/>
              </a:xfrm>
              <a:custGeom>
                <a:avLst/>
                <a:gdLst/>
                <a:ahLst/>
                <a:cxnLst/>
                <a:rect l="l" t="t" r="r" b="b"/>
                <a:pathLst>
                  <a:path w="4651375" h="2325624">
                    <a:moveTo>
                      <a:pt x="0" y="0"/>
                    </a:moveTo>
                    <a:lnTo>
                      <a:pt x="4651375" y="0"/>
                    </a:lnTo>
                    <a:lnTo>
                      <a:pt x="4651375" y="2325624"/>
                    </a:lnTo>
                    <a:lnTo>
                      <a:pt x="0" y="23256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1" b="-1"/>
                </a:stretch>
              </a:blip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204561" y="620516"/>
              <a:ext cx="3681425" cy="1288833"/>
              <a:chOff x="0" y="0"/>
              <a:chExt cx="3681425" cy="12888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681476" cy="1288796"/>
              </a:xfrm>
              <a:custGeom>
                <a:avLst/>
                <a:gdLst/>
                <a:ahLst/>
                <a:cxnLst/>
                <a:rect l="l" t="t" r="r" b="b"/>
                <a:pathLst>
                  <a:path w="3681476" h="1288796">
                    <a:moveTo>
                      <a:pt x="0" y="0"/>
                    </a:moveTo>
                    <a:lnTo>
                      <a:pt x="3681476" y="0"/>
                    </a:lnTo>
                    <a:lnTo>
                      <a:pt x="3681476" y="1288796"/>
                    </a:lnTo>
                    <a:lnTo>
                      <a:pt x="0" y="12887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02" r="1" b="-105"/>
                </a:stretch>
              </a:blip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7647987" y="508080"/>
              <a:ext cx="1513705" cy="1513705"/>
              <a:chOff x="0" y="0"/>
              <a:chExt cx="1513705" cy="151370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13713" cy="1513713"/>
              </a:xfrm>
              <a:custGeom>
                <a:avLst/>
                <a:gdLst/>
                <a:ahLst/>
                <a:cxnLst/>
                <a:rect l="l" t="t" r="r" b="b"/>
                <a:pathLst>
                  <a:path w="1513713" h="1513713">
                    <a:moveTo>
                      <a:pt x="0" y="0"/>
                    </a:moveTo>
                    <a:lnTo>
                      <a:pt x="1513713" y="0"/>
                    </a:lnTo>
                    <a:lnTo>
                      <a:pt x="1513713" y="1513713"/>
                    </a:lnTo>
                    <a:lnTo>
                      <a:pt x="0" y="15137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39037" b="-39036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9012803" y="579163"/>
              <a:ext cx="2228400" cy="100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09"/>
                </a:lnSpc>
              </a:pPr>
              <a:r>
                <a:rPr lang="en-US" sz="3697">
                  <a:solidFill>
                    <a:srgbClr val="EFAC42"/>
                  </a:solidFill>
                  <a:latin typeface="Arial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Arial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Arial"/>
                </a:rPr>
                <a:t>go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9086647" y="351269"/>
              <a:ext cx="3355915" cy="1623121"/>
              <a:chOff x="0" y="0"/>
              <a:chExt cx="3355915" cy="162312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355975" cy="1623060"/>
              </a:xfrm>
              <a:custGeom>
                <a:avLst/>
                <a:gdLst/>
                <a:ahLst/>
                <a:cxnLst/>
                <a:rect l="l" t="t" r="r" b="b"/>
                <a:pathLst>
                  <a:path w="3355975" h="1623060">
                    <a:moveTo>
                      <a:pt x="0" y="0"/>
                    </a:moveTo>
                    <a:lnTo>
                      <a:pt x="3355975" y="0"/>
                    </a:lnTo>
                    <a:lnTo>
                      <a:pt x="3355975" y="1623060"/>
                    </a:lnTo>
                    <a:lnTo>
                      <a:pt x="0" y="16230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r="1" b="-3"/>
                </a:stretch>
              </a:blip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0" y="351269"/>
              <a:ext cx="3389297" cy="1309501"/>
              <a:chOff x="0" y="0"/>
              <a:chExt cx="3389297" cy="130950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389249" cy="1309497"/>
              </a:xfrm>
              <a:custGeom>
                <a:avLst/>
                <a:gdLst/>
                <a:ahLst/>
                <a:cxnLst/>
                <a:rect l="l" t="t" r="r" b="b"/>
                <a:pathLst>
                  <a:path w="3389249" h="1309497">
                    <a:moveTo>
                      <a:pt x="0" y="0"/>
                    </a:moveTo>
                    <a:lnTo>
                      <a:pt x="3389249" y="0"/>
                    </a:lnTo>
                    <a:lnTo>
                      <a:pt x="3389249" y="1309497"/>
                    </a:lnTo>
                    <a:lnTo>
                      <a:pt x="0" y="13094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213" r="-1" b="-213"/>
                </a:stretch>
              </a:blip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920640" y="5452158"/>
            <a:ext cx="16188811" cy="1383194"/>
            <a:chOff x="0" y="0"/>
            <a:chExt cx="21585081" cy="1844259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190500"/>
              <a:ext cx="6330400" cy="78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872"/>
                </a:lnSpc>
              </a:pPr>
              <a:r>
                <a:rPr lang="en-US" sz="2900">
                  <a:solidFill>
                    <a:srgbClr val="FFFFFF"/>
                  </a:solidFill>
                  <a:latin typeface="Arial"/>
                </a:rPr>
                <a:t>Narration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005881" y="-190500"/>
              <a:ext cx="14579200" cy="2034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72"/>
                </a:lnSpc>
              </a:pPr>
              <a:r>
                <a:rPr lang="en-US" sz="2900">
                  <a:solidFill>
                    <a:srgbClr val="FFFFFF"/>
                  </a:solidFill>
                  <a:latin typeface="Arial"/>
                </a:rPr>
                <a:t>Shalini Lal, professeure agrégée à l’École de réadaptation de l’Université de Montréal</a:t>
              </a:r>
            </a:p>
            <a:p>
              <a:pPr algn="l">
                <a:lnSpc>
                  <a:spcPts val="2351"/>
                </a:lnSpc>
              </a:pPr>
              <a:endParaRPr lang="en-US" sz="2900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4958" y="781050"/>
            <a:ext cx="10934400" cy="556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1"/>
              </a:lnSpc>
            </a:pPr>
            <a:r>
              <a:rPr lang="en-US" sz="2899">
                <a:solidFill>
                  <a:srgbClr val="FFFFFF"/>
                </a:solidFill>
                <a:latin typeface="Arial"/>
              </a:rPr>
              <a:t>Federico Bellini, technicien à la production en audiovisuel</a:t>
            </a:r>
          </a:p>
          <a:p>
            <a:pPr>
              <a:lnSpc>
                <a:spcPts val="4871"/>
              </a:lnSpc>
            </a:pPr>
            <a:r>
              <a:rPr lang="en-US" sz="2899">
                <a:solidFill>
                  <a:srgbClr val="FFFFFF"/>
                </a:solidFill>
                <a:latin typeface="Arial"/>
              </a:rPr>
              <a:t>Sarra Jazi, étudiante en 3e année en ergothérapie et auxiliaire de recherche, Université de Montréal</a:t>
            </a:r>
          </a:p>
          <a:p>
            <a:pPr>
              <a:lnSpc>
                <a:spcPts val="4871"/>
              </a:lnSpc>
            </a:pPr>
            <a:r>
              <a:rPr lang="en-US" sz="2899">
                <a:solidFill>
                  <a:srgbClr val="FFFFFF"/>
                </a:solidFill>
                <a:latin typeface="Arial"/>
              </a:rPr>
              <a:t>Shalini Lal, professeure agrégée à l’École de réadaptation de l’Université de Montréal</a:t>
            </a:r>
          </a:p>
          <a:p>
            <a:pPr algn="l">
              <a:lnSpc>
                <a:spcPts val="4871"/>
              </a:lnSpc>
            </a:pPr>
            <a:r>
              <a:rPr lang="en-US" sz="2899">
                <a:solidFill>
                  <a:srgbClr val="FFFFFF"/>
                </a:solidFill>
                <a:latin typeface="Arial"/>
              </a:rPr>
              <a:t>Tania Sabatino, étudiante à la maîtrise en sciences de la réadaptation et auxiliaire de recherche</a:t>
            </a:r>
          </a:p>
          <a:p>
            <a:pPr algn="l">
              <a:lnSpc>
                <a:spcPts val="289"/>
              </a:lnSpc>
            </a:pPr>
            <a:endParaRPr lang="en-US" sz="2899">
              <a:solidFill>
                <a:srgbClr val="FFFFFF"/>
              </a:solidFill>
              <a:latin typeface="Arial"/>
            </a:endParaRPr>
          </a:p>
          <a:p>
            <a:pPr algn="l">
              <a:lnSpc>
                <a:spcPts val="4871"/>
              </a:lnSpc>
            </a:pPr>
            <a:r>
              <a:rPr lang="en-US" sz="2899">
                <a:solidFill>
                  <a:srgbClr val="FFFFFF"/>
                </a:solidFill>
                <a:latin typeface="Arial"/>
              </a:rPr>
              <a:t>Hajar Sedfi, étudiante en 3e année en ergothérapie et auxiliaire de recherche, Université de Montréal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781050"/>
            <a:ext cx="4747800" cy="123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72"/>
              </a:lnSpc>
            </a:pPr>
            <a:r>
              <a:rPr lang="en-US" sz="2900">
                <a:solidFill>
                  <a:srgbClr val="FFFFFF"/>
                </a:solidFill>
                <a:latin typeface="Arial"/>
              </a:rPr>
              <a:t>Conception graphique, animation, montage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8537" y="2029924"/>
            <a:ext cx="4907963" cy="47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96"/>
              </a:lnSpc>
            </a:pPr>
            <a:r>
              <a:rPr lang="en-US" sz="2200">
                <a:solidFill>
                  <a:srgbClr val="FFFFFF"/>
                </a:solidFill>
                <a:latin typeface="Arial"/>
              </a:rPr>
              <a:t>(ordre alphabétique)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78549" y="6474940"/>
            <a:ext cx="15930902" cy="2783360"/>
            <a:chOff x="0" y="0"/>
            <a:chExt cx="21241203" cy="3711147"/>
          </a:xfrm>
        </p:grpSpPr>
        <p:grpSp>
          <p:nvGrpSpPr>
            <p:cNvPr id="6" name="Group 6"/>
            <p:cNvGrpSpPr/>
            <p:nvPr/>
          </p:nvGrpSpPr>
          <p:grpSpPr>
            <a:xfrm>
              <a:off x="1525793" y="2685219"/>
              <a:ext cx="2724249" cy="953149"/>
              <a:chOff x="0" y="0"/>
              <a:chExt cx="2724249" cy="9531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24277" cy="953135"/>
              </a:xfrm>
              <a:custGeom>
                <a:avLst/>
                <a:gdLst/>
                <a:ahLst/>
                <a:cxnLst/>
                <a:rect l="l" t="t" r="r" b="b"/>
                <a:pathLst>
                  <a:path w="2724277" h="953135">
                    <a:moveTo>
                      <a:pt x="0" y="0"/>
                    </a:moveTo>
                    <a:lnTo>
                      <a:pt x="2724277" y="0"/>
                    </a:lnTo>
                    <a:lnTo>
                      <a:pt x="2724277" y="953135"/>
                    </a:lnTo>
                    <a:lnTo>
                      <a:pt x="0" y="9531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7" r="-6" b="-1"/>
                </a:stretch>
              </a:blip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679873" y="2484672"/>
              <a:ext cx="15323400" cy="1226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6"/>
                </a:lnSpc>
              </a:pPr>
              <a:r>
                <a:rPr lang="en-US" sz="2200">
                  <a:solidFill>
                    <a:srgbClr val="FFFFFF"/>
                  </a:solidFill>
                  <a:latin typeface="Arial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157623" y="0"/>
              <a:ext cx="4651321" cy="2325660"/>
              <a:chOff x="0" y="0"/>
              <a:chExt cx="4651321" cy="23256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651375" cy="2325624"/>
              </a:xfrm>
              <a:custGeom>
                <a:avLst/>
                <a:gdLst/>
                <a:ahLst/>
                <a:cxnLst/>
                <a:rect l="l" t="t" r="r" b="b"/>
                <a:pathLst>
                  <a:path w="4651375" h="2325624">
                    <a:moveTo>
                      <a:pt x="0" y="0"/>
                    </a:moveTo>
                    <a:lnTo>
                      <a:pt x="4651375" y="0"/>
                    </a:lnTo>
                    <a:lnTo>
                      <a:pt x="4651375" y="2325624"/>
                    </a:lnTo>
                    <a:lnTo>
                      <a:pt x="0" y="23256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1" b="-1"/>
                </a:stretch>
              </a:blip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3204561" y="620516"/>
              <a:ext cx="3681425" cy="1288833"/>
              <a:chOff x="0" y="0"/>
              <a:chExt cx="3681425" cy="128883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681476" cy="1288796"/>
              </a:xfrm>
              <a:custGeom>
                <a:avLst/>
                <a:gdLst/>
                <a:ahLst/>
                <a:cxnLst/>
                <a:rect l="l" t="t" r="r" b="b"/>
                <a:pathLst>
                  <a:path w="3681476" h="1288796">
                    <a:moveTo>
                      <a:pt x="0" y="0"/>
                    </a:moveTo>
                    <a:lnTo>
                      <a:pt x="3681476" y="0"/>
                    </a:lnTo>
                    <a:lnTo>
                      <a:pt x="3681476" y="1288796"/>
                    </a:lnTo>
                    <a:lnTo>
                      <a:pt x="0" y="12887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02" r="1" b="-105"/>
                </a:stretch>
              </a:blip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7647987" y="508080"/>
              <a:ext cx="1513705" cy="1513705"/>
              <a:chOff x="0" y="0"/>
              <a:chExt cx="1513705" cy="151370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13713" cy="1513713"/>
              </a:xfrm>
              <a:custGeom>
                <a:avLst/>
                <a:gdLst/>
                <a:ahLst/>
                <a:cxnLst/>
                <a:rect l="l" t="t" r="r" b="b"/>
                <a:pathLst>
                  <a:path w="1513713" h="1513713">
                    <a:moveTo>
                      <a:pt x="0" y="0"/>
                    </a:moveTo>
                    <a:lnTo>
                      <a:pt x="1513713" y="0"/>
                    </a:lnTo>
                    <a:lnTo>
                      <a:pt x="1513713" y="1513713"/>
                    </a:lnTo>
                    <a:lnTo>
                      <a:pt x="0" y="15137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39037" b="-39036"/>
                </a:stretch>
              </a:blip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9012803" y="579163"/>
              <a:ext cx="2228400" cy="100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09"/>
                </a:lnSpc>
              </a:pPr>
              <a:r>
                <a:rPr lang="en-US" sz="3697">
                  <a:solidFill>
                    <a:srgbClr val="EFAC42"/>
                  </a:solidFill>
                  <a:latin typeface="Arial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Arial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Arial"/>
                </a:rPr>
                <a:t>go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086647" y="351269"/>
              <a:ext cx="3355915" cy="1623121"/>
              <a:chOff x="0" y="0"/>
              <a:chExt cx="3355915" cy="162312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355975" cy="1623060"/>
              </a:xfrm>
              <a:custGeom>
                <a:avLst/>
                <a:gdLst/>
                <a:ahLst/>
                <a:cxnLst/>
                <a:rect l="l" t="t" r="r" b="b"/>
                <a:pathLst>
                  <a:path w="3355975" h="1623060">
                    <a:moveTo>
                      <a:pt x="0" y="0"/>
                    </a:moveTo>
                    <a:lnTo>
                      <a:pt x="3355975" y="0"/>
                    </a:lnTo>
                    <a:lnTo>
                      <a:pt x="3355975" y="1623060"/>
                    </a:lnTo>
                    <a:lnTo>
                      <a:pt x="0" y="16230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1" b="-3"/>
                </a:stretch>
              </a:blip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351269"/>
              <a:ext cx="3389297" cy="1309501"/>
              <a:chOff x="0" y="0"/>
              <a:chExt cx="3389297" cy="13095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389249" cy="1309497"/>
              </a:xfrm>
              <a:custGeom>
                <a:avLst/>
                <a:gdLst/>
                <a:ahLst/>
                <a:cxnLst/>
                <a:rect l="l" t="t" r="r" b="b"/>
                <a:pathLst>
                  <a:path w="3389249" h="1309497">
                    <a:moveTo>
                      <a:pt x="0" y="0"/>
                    </a:moveTo>
                    <a:lnTo>
                      <a:pt x="3389249" y="0"/>
                    </a:lnTo>
                    <a:lnTo>
                      <a:pt x="3389249" y="1309497"/>
                    </a:lnTo>
                    <a:lnTo>
                      <a:pt x="0" y="13094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213" r="-1" b="-213"/>
                </a:stretch>
              </a:blipFill>
            </p:spPr>
          </p:sp>
        </p:grp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8051" y="781050"/>
            <a:ext cx="16281300" cy="63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2900">
                <a:solidFill>
                  <a:srgbClr val="FFFFFF"/>
                </a:solidFill>
                <a:latin typeface="Arial"/>
              </a:rPr>
              <a:t>Médiagraphie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785017" y="9110633"/>
            <a:ext cx="2715431" cy="600134"/>
            <a:chOff x="0" y="0"/>
            <a:chExt cx="3620575" cy="8001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0516" cy="800227"/>
            </a:xfrm>
            <a:custGeom>
              <a:avLst/>
              <a:gdLst/>
              <a:ahLst/>
              <a:cxnLst/>
              <a:rect l="l" t="t" r="r" b="b"/>
              <a:pathLst>
                <a:path w="3620516" h="800227">
                  <a:moveTo>
                    <a:pt x="0" y="0"/>
                  </a:moveTo>
                  <a:lnTo>
                    <a:pt x="3620516" y="0"/>
                  </a:lnTo>
                  <a:lnTo>
                    <a:pt x="3620516" y="800227"/>
                  </a:lnTo>
                  <a:lnTo>
                    <a:pt x="0" y="800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0431" r="-180433" b="6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03376" y="1835525"/>
            <a:ext cx="16281300" cy="126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2900">
                <a:solidFill>
                  <a:srgbClr val="FFFFFF"/>
                </a:solidFill>
                <a:latin typeface="Arial"/>
              </a:rPr>
              <a:t>Pour consulter la licence des images et de la bande sonore, veuillez cliquer sur le lien suivant : </a:t>
            </a:r>
            <a:r>
              <a:rPr lang="en-US" sz="2900" u="sng">
                <a:solidFill>
                  <a:srgbClr val="FFFFFF"/>
                </a:solidFill>
                <a:latin typeface="Arial"/>
                <a:hlinkClick r:id="rId4" tooltip="https://pressbooks.etsmtl.ca/reussirexamensciencessante/back-matter/annexe/"/>
              </a:rPr>
              <a:t>https://pressbooks.etsmtl.ca/reussirexamensciencessante/back-matter/annexe/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78549" y="6474940"/>
            <a:ext cx="15930902" cy="2783360"/>
            <a:chOff x="0" y="0"/>
            <a:chExt cx="21241203" cy="3711147"/>
          </a:xfrm>
        </p:grpSpPr>
        <p:grpSp>
          <p:nvGrpSpPr>
            <p:cNvPr id="7" name="Group 7"/>
            <p:cNvGrpSpPr/>
            <p:nvPr/>
          </p:nvGrpSpPr>
          <p:grpSpPr>
            <a:xfrm>
              <a:off x="1525793" y="2685219"/>
              <a:ext cx="2724249" cy="953149"/>
              <a:chOff x="0" y="0"/>
              <a:chExt cx="2724249" cy="9531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724277" cy="953135"/>
              </a:xfrm>
              <a:custGeom>
                <a:avLst/>
                <a:gdLst/>
                <a:ahLst/>
                <a:cxnLst/>
                <a:rect l="l" t="t" r="r" b="b"/>
                <a:pathLst>
                  <a:path w="2724277" h="953135">
                    <a:moveTo>
                      <a:pt x="0" y="0"/>
                    </a:moveTo>
                    <a:lnTo>
                      <a:pt x="2724277" y="0"/>
                    </a:lnTo>
                    <a:lnTo>
                      <a:pt x="2724277" y="953135"/>
                    </a:lnTo>
                    <a:lnTo>
                      <a:pt x="0" y="9531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7" r="-6" b="-1"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4679873" y="2484672"/>
              <a:ext cx="15323400" cy="1226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6"/>
                </a:lnSpc>
              </a:pPr>
              <a:r>
                <a:rPr lang="en-US" sz="2200">
                  <a:solidFill>
                    <a:srgbClr val="FFFFFF"/>
                  </a:solidFill>
                  <a:latin typeface="Arial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4157623" y="0"/>
              <a:ext cx="4651321" cy="2325660"/>
              <a:chOff x="0" y="0"/>
              <a:chExt cx="4651321" cy="23256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651375" cy="2325624"/>
              </a:xfrm>
              <a:custGeom>
                <a:avLst/>
                <a:gdLst/>
                <a:ahLst/>
                <a:cxnLst/>
                <a:rect l="l" t="t" r="r" b="b"/>
                <a:pathLst>
                  <a:path w="4651375" h="2325624">
                    <a:moveTo>
                      <a:pt x="0" y="0"/>
                    </a:moveTo>
                    <a:lnTo>
                      <a:pt x="4651375" y="0"/>
                    </a:lnTo>
                    <a:lnTo>
                      <a:pt x="4651375" y="2325624"/>
                    </a:lnTo>
                    <a:lnTo>
                      <a:pt x="0" y="23256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1" b="-1"/>
                </a:stretch>
              </a:blip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204561" y="620516"/>
              <a:ext cx="3681425" cy="1288833"/>
              <a:chOff x="0" y="0"/>
              <a:chExt cx="3681425" cy="12888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681476" cy="1288796"/>
              </a:xfrm>
              <a:custGeom>
                <a:avLst/>
                <a:gdLst/>
                <a:ahLst/>
                <a:cxnLst/>
                <a:rect l="l" t="t" r="r" b="b"/>
                <a:pathLst>
                  <a:path w="3681476" h="1288796">
                    <a:moveTo>
                      <a:pt x="0" y="0"/>
                    </a:moveTo>
                    <a:lnTo>
                      <a:pt x="3681476" y="0"/>
                    </a:lnTo>
                    <a:lnTo>
                      <a:pt x="3681476" y="1288796"/>
                    </a:lnTo>
                    <a:lnTo>
                      <a:pt x="0" y="12887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102" r="1" b="-105"/>
                </a:stretch>
              </a:blip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7647987" y="508080"/>
              <a:ext cx="1513705" cy="1513705"/>
              <a:chOff x="0" y="0"/>
              <a:chExt cx="1513705" cy="151370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13713" cy="1513713"/>
              </a:xfrm>
              <a:custGeom>
                <a:avLst/>
                <a:gdLst/>
                <a:ahLst/>
                <a:cxnLst/>
                <a:rect l="l" t="t" r="r" b="b"/>
                <a:pathLst>
                  <a:path w="1513713" h="1513713">
                    <a:moveTo>
                      <a:pt x="0" y="0"/>
                    </a:moveTo>
                    <a:lnTo>
                      <a:pt x="1513713" y="0"/>
                    </a:lnTo>
                    <a:lnTo>
                      <a:pt x="1513713" y="1513713"/>
                    </a:lnTo>
                    <a:lnTo>
                      <a:pt x="0" y="15137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39037" b="-39036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9012803" y="579163"/>
              <a:ext cx="2228400" cy="100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09"/>
                </a:lnSpc>
              </a:pPr>
              <a:r>
                <a:rPr lang="en-US" sz="3697">
                  <a:solidFill>
                    <a:srgbClr val="EFAC42"/>
                  </a:solidFill>
                  <a:latin typeface="Arial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Arial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Arial"/>
                </a:rPr>
                <a:t>go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9086647" y="351269"/>
              <a:ext cx="3355915" cy="1623121"/>
              <a:chOff x="0" y="0"/>
              <a:chExt cx="3355915" cy="162312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355975" cy="1623060"/>
              </a:xfrm>
              <a:custGeom>
                <a:avLst/>
                <a:gdLst/>
                <a:ahLst/>
                <a:cxnLst/>
                <a:rect l="l" t="t" r="r" b="b"/>
                <a:pathLst>
                  <a:path w="3355975" h="1623060">
                    <a:moveTo>
                      <a:pt x="0" y="0"/>
                    </a:moveTo>
                    <a:lnTo>
                      <a:pt x="3355975" y="0"/>
                    </a:lnTo>
                    <a:lnTo>
                      <a:pt x="3355975" y="1623060"/>
                    </a:lnTo>
                    <a:lnTo>
                      <a:pt x="0" y="16230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r="1" b="-3"/>
                </a:stretch>
              </a:blip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0" y="351269"/>
              <a:ext cx="3389297" cy="1309501"/>
              <a:chOff x="0" y="0"/>
              <a:chExt cx="3389297" cy="130950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389249" cy="1309497"/>
              </a:xfrm>
              <a:custGeom>
                <a:avLst/>
                <a:gdLst/>
                <a:ahLst/>
                <a:cxnLst/>
                <a:rect l="l" t="t" r="r" b="b"/>
                <a:pathLst>
                  <a:path w="3389249" h="1309497">
                    <a:moveTo>
                      <a:pt x="0" y="0"/>
                    </a:moveTo>
                    <a:lnTo>
                      <a:pt x="3389249" y="0"/>
                    </a:lnTo>
                    <a:lnTo>
                      <a:pt x="3389249" y="1309497"/>
                    </a:lnTo>
                    <a:lnTo>
                      <a:pt x="0" y="13094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213" r="-1" b="-213"/>
                </a:stretch>
              </a:blipFill>
            </p:spPr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36239" y="3269726"/>
            <a:ext cx="10474201" cy="1356236"/>
            <a:chOff x="0" y="0"/>
            <a:chExt cx="13965601" cy="18083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1184" cy="1808315"/>
            </a:xfrm>
            <a:custGeom>
              <a:avLst/>
              <a:gdLst/>
              <a:ahLst/>
              <a:cxnLst/>
              <a:rect l="l" t="t" r="r" b="b"/>
              <a:pathLst>
                <a:path w="1921184" h="1808315">
                  <a:moveTo>
                    <a:pt x="0" y="0"/>
                  </a:moveTo>
                  <a:lnTo>
                    <a:pt x="1921184" y="0"/>
                  </a:lnTo>
                  <a:lnTo>
                    <a:pt x="1921184" y="1808315"/>
                  </a:lnTo>
                  <a:lnTo>
                    <a:pt x="0" y="1808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2765830" y="478707"/>
              <a:ext cx="11199772" cy="77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Définir la revue de littérature systématique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18831" y="4836527"/>
            <a:ext cx="12429969" cy="1445898"/>
            <a:chOff x="0" y="0"/>
            <a:chExt cx="16573293" cy="19278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9291" cy="1927864"/>
            </a:xfrm>
            <a:custGeom>
              <a:avLst/>
              <a:gdLst/>
              <a:ahLst/>
              <a:cxnLst/>
              <a:rect l="l" t="t" r="r" b="b"/>
              <a:pathLst>
                <a:path w="1689291" h="1927864">
                  <a:moveTo>
                    <a:pt x="0" y="0"/>
                  </a:moveTo>
                  <a:lnTo>
                    <a:pt x="1689291" y="0"/>
                  </a:lnTo>
                  <a:lnTo>
                    <a:pt x="1689291" y="1927864"/>
                  </a:lnTo>
                  <a:lnTo>
                    <a:pt x="0" y="1927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656386" y="538482"/>
              <a:ext cx="13916906" cy="77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Décrire les caractéristiques de l’examen de la portée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69263" y="6492990"/>
            <a:ext cx="11990037" cy="1160514"/>
            <a:chOff x="0" y="0"/>
            <a:chExt cx="15986716" cy="1547352"/>
          </a:xfrm>
        </p:grpSpPr>
        <p:sp>
          <p:nvSpPr>
            <p:cNvPr id="11" name="TextBox 11"/>
            <p:cNvSpPr txBox="1"/>
            <p:nvPr/>
          </p:nvSpPr>
          <p:spPr>
            <a:xfrm>
              <a:off x="2625715" y="74152"/>
              <a:ext cx="13361000" cy="147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Présenter les étapes clés à la réalisation d’un examen de la portée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934191" cy="1547352"/>
            </a:xfrm>
            <a:custGeom>
              <a:avLst/>
              <a:gdLst/>
              <a:ahLst/>
              <a:cxnLst/>
              <a:rect l="l" t="t" r="r" b="b"/>
              <a:pathLst>
                <a:path w="1934191" h="1547352">
                  <a:moveTo>
                    <a:pt x="0" y="0"/>
                  </a:moveTo>
                  <a:lnTo>
                    <a:pt x="1934191" y="0"/>
                  </a:lnTo>
                  <a:lnTo>
                    <a:pt x="1934191" y="1547352"/>
                  </a:lnTo>
                  <a:lnTo>
                    <a:pt x="0" y="1547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539200" y="550717"/>
            <a:ext cx="13209600" cy="11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3"/>
              </a:lnSpc>
            </a:pPr>
            <a:r>
              <a:rPr lang="en-US" sz="4898">
                <a:solidFill>
                  <a:srgbClr val="FFFFFF"/>
                </a:solidFill>
                <a:latin typeface="Poppins Bold"/>
              </a:rPr>
              <a:t>Objectifs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3350" y="3250037"/>
            <a:ext cx="16281300" cy="238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2799">
                <a:solidFill>
                  <a:srgbClr val="FFFFFF"/>
                </a:solidFill>
                <a:latin typeface="Arial Bold"/>
              </a:rPr>
              <a:t>Pour citer ce projet :</a:t>
            </a:r>
          </a:p>
          <a:p>
            <a:pPr algn="ctr">
              <a:lnSpc>
                <a:spcPts val="4703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Lal, S., Sabatino, T. et Jazi, S. (2024). </a:t>
            </a:r>
            <a:r>
              <a:rPr lang="en-US" sz="2799">
                <a:solidFill>
                  <a:srgbClr val="FFFFFF"/>
                </a:solidFill>
                <a:latin typeface="Arial Italics"/>
              </a:rPr>
              <a:t>Mieux réussir un examen de la portée en sciences de la santé : Une boîte à outils</a:t>
            </a:r>
            <a:r>
              <a:rPr lang="en-US" sz="2799">
                <a:solidFill>
                  <a:srgbClr val="FFFFFF"/>
                </a:solidFill>
                <a:latin typeface="Arial"/>
              </a:rPr>
              <a:t>. Université de Montréal. </a:t>
            </a:r>
          </a:p>
          <a:p>
            <a:pPr algn="ctr">
              <a:lnSpc>
                <a:spcPts val="4703"/>
              </a:lnSpc>
            </a:pPr>
            <a:r>
              <a:rPr lang="en-US" sz="2799">
                <a:solidFill>
                  <a:srgbClr val="FFFFFF"/>
                </a:solidFill>
                <a:latin typeface="Arial"/>
              </a:rPr>
              <a:t>Licence CC BY-NC-SA 4.0 International.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781050"/>
            <a:ext cx="16135500" cy="188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2900" dirty="0" err="1">
                <a:solidFill>
                  <a:srgbClr val="FFFFFF"/>
                </a:solidFill>
                <a:latin typeface="Arial"/>
              </a:rPr>
              <a:t>Cette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vidéo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a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été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conçue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dans le cadre du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projet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« 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Mieux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réussir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un examen de la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portée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en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sciences de la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santé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 »,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dirigée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par la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professeure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Shalini Lal, et disponible sur la </a:t>
            </a:r>
            <a:r>
              <a:rPr lang="en-US" sz="2900" dirty="0" err="1">
                <a:solidFill>
                  <a:srgbClr val="FFFFFF"/>
                </a:solidFill>
                <a:latin typeface="Arial"/>
              </a:rPr>
              <a:t>plateforme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900" u="sng" dirty="0">
                <a:solidFill>
                  <a:srgbClr val="FFFFFF"/>
                </a:solidFill>
                <a:latin typeface="Arial"/>
                <a:hlinkClick r:id="rId3" tooltip="https://pressbooks.etsmtl.ca/reussirexamensciencessante/"/>
              </a:rPr>
              <a:t>Pressbooks</a:t>
            </a:r>
            <a:r>
              <a:rPr lang="en-US" sz="2900" dirty="0">
                <a:solidFill>
                  <a:srgbClr val="FFFFFF"/>
                </a:solidFill>
                <a:latin typeface="Arial"/>
              </a:rPr>
              <a:t>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78549" y="6474940"/>
            <a:ext cx="15930902" cy="2783360"/>
            <a:chOff x="0" y="0"/>
            <a:chExt cx="21241203" cy="3711147"/>
          </a:xfrm>
        </p:grpSpPr>
        <p:grpSp>
          <p:nvGrpSpPr>
            <p:cNvPr id="5" name="Group 5"/>
            <p:cNvGrpSpPr/>
            <p:nvPr/>
          </p:nvGrpSpPr>
          <p:grpSpPr>
            <a:xfrm>
              <a:off x="1525793" y="2685219"/>
              <a:ext cx="2724249" cy="953149"/>
              <a:chOff x="0" y="0"/>
              <a:chExt cx="2724249" cy="95314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724277" cy="953135"/>
              </a:xfrm>
              <a:custGeom>
                <a:avLst/>
                <a:gdLst/>
                <a:ahLst/>
                <a:cxnLst/>
                <a:rect l="l" t="t" r="r" b="b"/>
                <a:pathLst>
                  <a:path w="2724277" h="953135">
                    <a:moveTo>
                      <a:pt x="0" y="0"/>
                    </a:moveTo>
                    <a:lnTo>
                      <a:pt x="2724277" y="0"/>
                    </a:lnTo>
                    <a:lnTo>
                      <a:pt x="2724277" y="953135"/>
                    </a:lnTo>
                    <a:lnTo>
                      <a:pt x="0" y="9531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7" r="-6" b="-1"/>
                </a:stretch>
              </a:blip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679873" y="2484672"/>
              <a:ext cx="15323400" cy="1226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6"/>
                </a:lnSpc>
              </a:pPr>
              <a:r>
                <a:rPr lang="en-US" sz="2200">
                  <a:solidFill>
                    <a:srgbClr val="FFFFFF"/>
                  </a:solidFill>
                  <a:latin typeface="Arial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4157623" y="0"/>
              <a:ext cx="4651321" cy="2325660"/>
              <a:chOff x="0" y="0"/>
              <a:chExt cx="4651321" cy="232566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651375" cy="2325624"/>
              </a:xfrm>
              <a:custGeom>
                <a:avLst/>
                <a:gdLst/>
                <a:ahLst/>
                <a:cxnLst/>
                <a:rect l="l" t="t" r="r" b="b"/>
                <a:pathLst>
                  <a:path w="4651375" h="2325624">
                    <a:moveTo>
                      <a:pt x="0" y="0"/>
                    </a:moveTo>
                    <a:lnTo>
                      <a:pt x="4651375" y="0"/>
                    </a:lnTo>
                    <a:lnTo>
                      <a:pt x="4651375" y="2325624"/>
                    </a:lnTo>
                    <a:lnTo>
                      <a:pt x="0" y="23256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1" b="-1"/>
                </a:stretch>
              </a:blip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3204561" y="620516"/>
              <a:ext cx="3681425" cy="1288833"/>
              <a:chOff x="0" y="0"/>
              <a:chExt cx="3681425" cy="128883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681476" cy="1288796"/>
              </a:xfrm>
              <a:custGeom>
                <a:avLst/>
                <a:gdLst/>
                <a:ahLst/>
                <a:cxnLst/>
                <a:rect l="l" t="t" r="r" b="b"/>
                <a:pathLst>
                  <a:path w="3681476" h="1288796">
                    <a:moveTo>
                      <a:pt x="0" y="0"/>
                    </a:moveTo>
                    <a:lnTo>
                      <a:pt x="3681476" y="0"/>
                    </a:lnTo>
                    <a:lnTo>
                      <a:pt x="3681476" y="1288796"/>
                    </a:lnTo>
                    <a:lnTo>
                      <a:pt x="0" y="12887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02" r="1" b="-105"/>
                </a:stretch>
              </a:blip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7647987" y="508080"/>
              <a:ext cx="1513705" cy="1513705"/>
              <a:chOff x="0" y="0"/>
              <a:chExt cx="1513705" cy="151370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13713" cy="1513713"/>
              </a:xfrm>
              <a:custGeom>
                <a:avLst/>
                <a:gdLst/>
                <a:ahLst/>
                <a:cxnLst/>
                <a:rect l="l" t="t" r="r" b="b"/>
                <a:pathLst>
                  <a:path w="1513713" h="1513713">
                    <a:moveTo>
                      <a:pt x="0" y="0"/>
                    </a:moveTo>
                    <a:lnTo>
                      <a:pt x="1513713" y="0"/>
                    </a:lnTo>
                    <a:lnTo>
                      <a:pt x="1513713" y="1513713"/>
                    </a:lnTo>
                    <a:lnTo>
                      <a:pt x="0" y="15137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39037" b="-39036"/>
                </a:stretch>
              </a:blip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9012803" y="579163"/>
              <a:ext cx="2228400" cy="100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09"/>
                </a:lnSpc>
              </a:pPr>
              <a:r>
                <a:rPr lang="en-US" sz="3697">
                  <a:solidFill>
                    <a:srgbClr val="EFAC42"/>
                  </a:solidFill>
                  <a:latin typeface="Arial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Arial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Arial"/>
                </a:rPr>
                <a:t>go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9086647" y="351269"/>
              <a:ext cx="3355915" cy="1623121"/>
              <a:chOff x="0" y="0"/>
              <a:chExt cx="3355915" cy="162312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355975" cy="1623060"/>
              </a:xfrm>
              <a:custGeom>
                <a:avLst/>
                <a:gdLst/>
                <a:ahLst/>
                <a:cxnLst/>
                <a:rect l="l" t="t" r="r" b="b"/>
                <a:pathLst>
                  <a:path w="3355975" h="1623060">
                    <a:moveTo>
                      <a:pt x="0" y="0"/>
                    </a:moveTo>
                    <a:lnTo>
                      <a:pt x="3355975" y="0"/>
                    </a:lnTo>
                    <a:lnTo>
                      <a:pt x="3355975" y="1623060"/>
                    </a:lnTo>
                    <a:lnTo>
                      <a:pt x="0" y="16230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r="1" b="-3"/>
                </a:stretch>
              </a:blip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0" y="351269"/>
              <a:ext cx="3389297" cy="1309501"/>
              <a:chOff x="0" y="0"/>
              <a:chExt cx="3389297" cy="130950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389249" cy="1309497"/>
              </a:xfrm>
              <a:custGeom>
                <a:avLst/>
                <a:gdLst/>
                <a:ahLst/>
                <a:cxnLst/>
                <a:rect l="l" t="t" r="r" b="b"/>
                <a:pathLst>
                  <a:path w="3389249" h="1309497">
                    <a:moveTo>
                      <a:pt x="0" y="0"/>
                    </a:moveTo>
                    <a:lnTo>
                      <a:pt x="3389249" y="0"/>
                    </a:lnTo>
                    <a:lnTo>
                      <a:pt x="3389249" y="1309497"/>
                    </a:lnTo>
                    <a:lnTo>
                      <a:pt x="0" y="13094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213" r="-1" b="-213"/>
                </a:stretch>
              </a:blipFill>
            </p:spPr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36239" y="3269726"/>
            <a:ext cx="10474201" cy="1356236"/>
            <a:chOff x="0" y="0"/>
            <a:chExt cx="13965601" cy="18083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1184" cy="1808315"/>
            </a:xfrm>
            <a:custGeom>
              <a:avLst/>
              <a:gdLst/>
              <a:ahLst/>
              <a:cxnLst/>
              <a:rect l="l" t="t" r="r" b="b"/>
              <a:pathLst>
                <a:path w="1921184" h="1808315">
                  <a:moveTo>
                    <a:pt x="0" y="0"/>
                  </a:moveTo>
                  <a:lnTo>
                    <a:pt x="1921184" y="0"/>
                  </a:lnTo>
                  <a:lnTo>
                    <a:pt x="1921184" y="1808315"/>
                  </a:lnTo>
                  <a:lnTo>
                    <a:pt x="0" y="1808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2765830" y="478707"/>
              <a:ext cx="11199772" cy="77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Définir la revue de littérature systématique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18831" y="4836527"/>
            <a:ext cx="12429969" cy="1445898"/>
            <a:chOff x="0" y="0"/>
            <a:chExt cx="16573293" cy="19278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9291" cy="1927864"/>
            </a:xfrm>
            <a:custGeom>
              <a:avLst/>
              <a:gdLst/>
              <a:ahLst/>
              <a:cxnLst/>
              <a:rect l="l" t="t" r="r" b="b"/>
              <a:pathLst>
                <a:path w="1689291" h="1927864">
                  <a:moveTo>
                    <a:pt x="0" y="0"/>
                  </a:moveTo>
                  <a:lnTo>
                    <a:pt x="1689291" y="0"/>
                  </a:lnTo>
                  <a:lnTo>
                    <a:pt x="1689291" y="1927864"/>
                  </a:lnTo>
                  <a:lnTo>
                    <a:pt x="0" y="1927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656386" y="538482"/>
              <a:ext cx="13916906" cy="77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Décrire les caractéristiques de l’examen de la portée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69263" y="6492990"/>
            <a:ext cx="11990037" cy="1160514"/>
            <a:chOff x="0" y="0"/>
            <a:chExt cx="15986716" cy="1547352"/>
          </a:xfrm>
        </p:grpSpPr>
        <p:sp>
          <p:nvSpPr>
            <p:cNvPr id="11" name="TextBox 11"/>
            <p:cNvSpPr txBox="1"/>
            <p:nvPr/>
          </p:nvSpPr>
          <p:spPr>
            <a:xfrm>
              <a:off x="2625715" y="74152"/>
              <a:ext cx="13361000" cy="147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Arial"/>
                </a:rPr>
                <a:t>Présenter les étapes clés à la réalisation d’un examen de la portée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934191" cy="1547352"/>
            </a:xfrm>
            <a:custGeom>
              <a:avLst/>
              <a:gdLst/>
              <a:ahLst/>
              <a:cxnLst/>
              <a:rect l="l" t="t" r="r" b="b"/>
              <a:pathLst>
                <a:path w="1934191" h="1547352">
                  <a:moveTo>
                    <a:pt x="0" y="0"/>
                  </a:moveTo>
                  <a:lnTo>
                    <a:pt x="1934191" y="0"/>
                  </a:lnTo>
                  <a:lnTo>
                    <a:pt x="1934191" y="1547352"/>
                  </a:lnTo>
                  <a:lnTo>
                    <a:pt x="0" y="1547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539200" y="550717"/>
            <a:ext cx="13209600" cy="11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3"/>
              </a:lnSpc>
            </a:pPr>
            <a:r>
              <a:rPr lang="en-US" sz="4898">
                <a:solidFill>
                  <a:srgbClr val="FFFFFF"/>
                </a:solidFill>
                <a:latin typeface="Poppins Bold"/>
              </a:rPr>
              <a:t>Objectifs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912915" y="7904565"/>
            <a:ext cx="5645865" cy="2411010"/>
            <a:chOff x="0" y="0"/>
            <a:chExt cx="7527820" cy="3214679"/>
          </a:xfrm>
        </p:grpSpPr>
        <p:sp>
          <p:nvSpPr>
            <p:cNvPr id="15" name="Freeform 15"/>
            <p:cNvSpPr/>
            <p:nvPr/>
          </p:nvSpPr>
          <p:spPr>
            <a:xfrm>
              <a:off x="90736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8" y="0"/>
                  </a:lnTo>
                  <a:lnTo>
                    <a:pt x="4779488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74833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7" y="0"/>
                  </a:lnTo>
                  <a:lnTo>
                    <a:pt x="4779487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583768" y="991390"/>
              <a:ext cx="5578924" cy="117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Consultez la section</a:t>
              </a:r>
            </a:p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« Ressources »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543046" cy="3214679"/>
            </a:xfrm>
            <a:custGeom>
              <a:avLst/>
              <a:gdLst/>
              <a:ahLst/>
              <a:cxnLst/>
              <a:rect l="l" t="t" r="r" b="b"/>
              <a:pathLst>
                <a:path w="1543046" h="3214679">
                  <a:moveTo>
                    <a:pt x="0" y="0"/>
                  </a:moveTo>
                  <a:lnTo>
                    <a:pt x="1543046" y="0"/>
                  </a:lnTo>
                  <a:lnTo>
                    <a:pt x="1543046" y="3214679"/>
                  </a:lnTo>
                  <a:lnTo>
                    <a:pt x="0" y="3214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9700" y="7604033"/>
            <a:ext cx="7548600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7"/>
              </a:lnSpc>
            </a:pPr>
            <a:r>
              <a:rPr lang="en-US" sz="2600">
                <a:solidFill>
                  <a:srgbClr val="191919"/>
                </a:solidFill>
                <a:latin typeface="Poppins"/>
              </a:rPr>
              <a:t>... et plein d'autres 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33124" y="3772985"/>
            <a:ext cx="3628845" cy="3655430"/>
          </a:xfrm>
          <a:custGeom>
            <a:avLst/>
            <a:gdLst/>
            <a:ahLst/>
            <a:cxnLst/>
            <a:rect l="l" t="t" r="r" b="b"/>
            <a:pathLst>
              <a:path w="3628845" h="3655430">
                <a:moveTo>
                  <a:pt x="0" y="0"/>
                </a:moveTo>
                <a:lnTo>
                  <a:pt x="3628845" y="0"/>
                </a:lnTo>
                <a:lnTo>
                  <a:pt x="3628845" y="3655430"/>
                </a:lnTo>
                <a:lnTo>
                  <a:pt x="0" y="365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45469" y="5114925"/>
            <a:ext cx="240415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70">
                <a:solidFill>
                  <a:srgbClr val="FFFFFF"/>
                </a:solidFill>
                <a:latin typeface="Poppins"/>
              </a:rPr>
              <a:t>Revue rapide</a:t>
            </a:r>
          </a:p>
        </p:txBody>
      </p:sp>
      <p:sp>
        <p:nvSpPr>
          <p:cNvPr id="7" name="Freeform 7"/>
          <p:cNvSpPr/>
          <p:nvPr/>
        </p:nvSpPr>
        <p:spPr>
          <a:xfrm>
            <a:off x="5257269" y="3656036"/>
            <a:ext cx="3628845" cy="3655430"/>
          </a:xfrm>
          <a:custGeom>
            <a:avLst/>
            <a:gdLst/>
            <a:ahLst/>
            <a:cxnLst/>
            <a:rect l="l" t="t" r="r" b="b"/>
            <a:pathLst>
              <a:path w="3628845" h="3655430">
                <a:moveTo>
                  <a:pt x="0" y="0"/>
                </a:moveTo>
                <a:lnTo>
                  <a:pt x="3628845" y="0"/>
                </a:lnTo>
                <a:lnTo>
                  <a:pt x="3628845" y="3655430"/>
                </a:lnTo>
                <a:lnTo>
                  <a:pt x="0" y="3655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14712" y="4997976"/>
            <a:ext cx="3113958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70">
                <a:solidFill>
                  <a:srgbClr val="FFFFFF"/>
                </a:solidFill>
                <a:latin typeface="Poppins"/>
              </a:rPr>
              <a:t>Revue systématique</a:t>
            </a:r>
          </a:p>
        </p:txBody>
      </p:sp>
      <p:sp>
        <p:nvSpPr>
          <p:cNvPr id="9" name="Freeform 9"/>
          <p:cNvSpPr/>
          <p:nvPr/>
        </p:nvSpPr>
        <p:spPr>
          <a:xfrm>
            <a:off x="9378319" y="3656036"/>
            <a:ext cx="3628845" cy="3655430"/>
          </a:xfrm>
          <a:custGeom>
            <a:avLst/>
            <a:gdLst/>
            <a:ahLst/>
            <a:cxnLst/>
            <a:rect l="l" t="t" r="r" b="b"/>
            <a:pathLst>
              <a:path w="3628845" h="3655430">
                <a:moveTo>
                  <a:pt x="0" y="0"/>
                </a:moveTo>
                <a:lnTo>
                  <a:pt x="3628846" y="0"/>
                </a:lnTo>
                <a:lnTo>
                  <a:pt x="3628846" y="3655430"/>
                </a:lnTo>
                <a:lnTo>
                  <a:pt x="0" y="3655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876714" y="4997976"/>
            <a:ext cx="292143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70">
                <a:solidFill>
                  <a:srgbClr val="FFFFFF"/>
                </a:solidFill>
                <a:latin typeface="Poppins"/>
              </a:rPr>
              <a:t>Méta-analyse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502465" y="3656036"/>
            <a:ext cx="3628845" cy="3655430"/>
          </a:xfrm>
          <a:custGeom>
            <a:avLst/>
            <a:gdLst/>
            <a:ahLst/>
            <a:cxnLst/>
            <a:rect l="l" t="t" r="r" b="b"/>
            <a:pathLst>
              <a:path w="3628845" h="3655430">
                <a:moveTo>
                  <a:pt x="0" y="0"/>
                </a:moveTo>
                <a:lnTo>
                  <a:pt x="3628845" y="0"/>
                </a:lnTo>
                <a:lnTo>
                  <a:pt x="3628845" y="3655430"/>
                </a:lnTo>
                <a:lnTo>
                  <a:pt x="0" y="3655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997765" y="4997976"/>
            <a:ext cx="291353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70">
                <a:solidFill>
                  <a:srgbClr val="FFFFFF"/>
                </a:solidFill>
                <a:latin typeface="Poppins"/>
              </a:rPr>
              <a:t>Examen de la portée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73283" y="415135"/>
            <a:ext cx="146568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8"/>
              </a:lnSpc>
            </a:pPr>
            <a:r>
              <a:rPr lang="en-US" sz="4898">
                <a:solidFill>
                  <a:srgbClr val="FFFFFF"/>
                </a:solidFill>
                <a:latin typeface="Poppins Bold"/>
              </a:rPr>
              <a:t>Quelles sont les différents types de revue de la littérature systématiques?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9700" y="7604033"/>
            <a:ext cx="7548600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7"/>
              </a:lnSpc>
            </a:pPr>
            <a:r>
              <a:rPr lang="en-US" sz="2600">
                <a:solidFill>
                  <a:srgbClr val="191919"/>
                </a:solidFill>
                <a:latin typeface="Poppins"/>
              </a:rPr>
              <a:t>... et plein d'autres 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33124" y="3772985"/>
            <a:ext cx="3628845" cy="3655430"/>
          </a:xfrm>
          <a:custGeom>
            <a:avLst/>
            <a:gdLst/>
            <a:ahLst/>
            <a:cxnLst/>
            <a:rect l="l" t="t" r="r" b="b"/>
            <a:pathLst>
              <a:path w="3628845" h="3655430">
                <a:moveTo>
                  <a:pt x="0" y="0"/>
                </a:moveTo>
                <a:lnTo>
                  <a:pt x="3628845" y="0"/>
                </a:lnTo>
                <a:lnTo>
                  <a:pt x="3628845" y="3655430"/>
                </a:lnTo>
                <a:lnTo>
                  <a:pt x="0" y="365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45469" y="5114925"/>
            <a:ext cx="240415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70">
                <a:solidFill>
                  <a:srgbClr val="FFFFFF"/>
                </a:solidFill>
                <a:latin typeface="Poppins"/>
              </a:rPr>
              <a:t>Revue rapide</a:t>
            </a:r>
          </a:p>
        </p:txBody>
      </p:sp>
      <p:sp>
        <p:nvSpPr>
          <p:cNvPr id="7" name="Freeform 7"/>
          <p:cNvSpPr/>
          <p:nvPr/>
        </p:nvSpPr>
        <p:spPr>
          <a:xfrm>
            <a:off x="5257269" y="3656036"/>
            <a:ext cx="3628845" cy="3655430"/>
          </a:xfrm>
          <a:custGeom>
            <a:avLst/>
            <a:gdLst/>
            <a:ahLst/>
            <a:cxnLst/>
            <a:rect l="l" t="t" r="r" b="b"/>
            <a:pathLst>
              <a:path w="3628845" h="3655430">
                <a:moveTo>
                  <a:pt x="0" y="0"/>
                </a:moveTo>
                <a:lnTo>
                  <a:pt x="3628845" y="0"/>
                </a:lnTo>
                <a:lnTo>
                  <a:pt x="3628845" y="3655430"/>
                </a:lnTo>
                <a:lnTo>
                  <a:pt x="0" y="3655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14712" y="4997976"/>
            <a:ext cx="3113958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70">
                <a:solidFill>
                  <a:srgbClr val="FFFFFF"/>
                </a:solidFill>
                <a:latin typeface="Poppins"/>
              </a:rPr>
              <a:t>Revue systématique</a:t>
            </a:r>
          </a:p>
        </p:txBody>
      </p:sp>
      <p:sp>
        <p:nvSpPr>
          <p:cNvPr id="9" name="Freeform 9"/>
          <p:cNvSpPr/>
          <p:nvPr/>
        </p:nvSpPr>
        <p:spPr>
          <a:xfrm>
            <a:off x="9378319" y="3656036"/>
            <a:ext cx="3628845" cy="3655430"/>
          </a:xfrm>
          <a:custGeom>
            <a:avLst/>
            <a:gdLst/>
            <a:ahLst/>
            <a:cxnLst/>
            <a:rect l="l" t="t" r="r" b="b"/>
            <a:pathLst>
              <a:path w="3628845" h="3655430">
                <a:moveTo>
                  <a:pt x="0" y="0"/>
                </a:moveTo>
                <a:lnTo>
                  <a:pt x="3628846" y="0"/>
                </a:lnTo>
                <a:lnTo>
                  <a:pt x="3628846" y="3655430"/>
                </a:lnTo>
                <a:lnTo>
                  <a:pt x="0" y="3655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876714" y="4997976"/>
            <a:ext cx="292143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70">
                <a:solidFill>
                  <a:srgbClr val="FFFFFF"/>
                </a:solidFill>
                <a:latin typeface="Poppins"/>
              </a:rPr>
              <a:t>Méta-analyse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502465" y="3656036"/>
            <a:ext cx="3628845" cy="3655430"/>
          </a:xfrm>
          <a:custGeom>
            <a:avLst/>
            <a:gdLst/>
            <a:ahLst/>
            <a:cxnLst/>
            <a:rect l="l" t="t" r="r" b="b"/>
            <a:pathLst>
              <a:path w="3628845" h="3655430">
                <a:moveTo>
                  <a:pt x="0" y="0"/>
                </a:moveTo>
                <a:lnTo>
                  <a:pt x="3628845" y="0"/>
                </a:lnTo>
                <a:lnTo>
                  <a:pt x="3628845" y="3655430"/>
                </a:lnTo>
                <a:lnTo>
                  <a:pt x="0" y="3655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997765" y="4997976"/>
            <a:ext cx="291353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70">
                <a:solidFill>
                  <a:srgbClr val="FFFFFF"/>
                </a:solidFill>
                <a:latin typeface="Poppins"/>
              </a:rPr>
              <a:t>Examen de la portée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912915" y="7904565"/>
            <a:ext cx="5645865" cy="2411010"/>
            <a:chOff x="0" y="0"/>
            <a:chExt cx="7527820" cy="3214679"/>
          </a:xfrm>
        </p:grpSpPr>
        <p:sp>
          <p:nvSpPr>
            <p:cNvPr id="14" name="Freeform 14"/>
            <p:cNvSpPr/>
            <p:nvPr/>
          </p:nvSpPr>
          <p:spPr>
            <a:xfrm>
              <a:off x="90736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8" y="0"/>
                  </a:lnTo>
                  <a:lnTo>
                    <a:pt x="4779488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748333" y="256321"/>
              <a:ext cx="4779488" cy="2476644"/>
            </a:xfrm>
            <a:custGeom>
              <a:avLst/>
              <a:gdLst/>
              <a:ahLst/>
              <a:cxnLst/>
              <a:rect l="l" t="t" r="r" b="b"/>
              <a:pathLst>
                <a:path w="4779488" h="2476644">
                  <a:moveTo>
                    <a:pt x="0" y="0"/>
                  </a:moveTo>
                  <a:lnTo>
                    <a:pt x="4779487" y="0"/>
                  </a:lnTo>
                  <a:lnTo>
                    <a:pt x="4779487" y="2476643"/>
                  </a:lnTo>
                  <a:lnTo>
                    <a:pt x="0" y="247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583768" y="991390"/>
              <a:ext cx="5578924" cy="117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Consultez la section</a:t>
              </a:r>
            </a:p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Arial Bold"/>
                </a:rPr>
                <a:t>« Ressources »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543046" cy="3214679"/>
            </a:xfrm>
            <a:custGeom>
              <a:avLst/>
              <a:gdLst/>
              <a:ahLst/>
              <a:cxnLst/>
              <a:rect l="l" t="t" r="r" b="b"/>
              <a:pathLst>
                <a:path w="1543046" h="3214679">
                  <a:moveTo>
                    <a:pt x="0" y="0"/>
                  </a:moveTo>
                  <a:lnTo>
                    <a:pt x="1543046" y="0"/>
                  </a:lnTo>
                  <a:lnTo>
                    <a:pt x="1543046" y="3214679"/>
                  </a:lnTo>
                  <a:lnTo>
                    <a:pt x="0" y="3214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873283" y="415135"/>
            <a:ext cx="1465680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8"/>
              </a:lnSpc>
            </a:pPr>
            <a:r>
              <a:rPr lang="en-US" sz="4898">
                <a:solidFill>
                  <a:srgbClr val="FFFFFF"/>
                </a:solidFill>
                <a:latin typeface="Poppins Bold"/>
              </a:rPr>
              <a:t>Quelles sont les différents types de revue de la littérature systématiques?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90104" y="3961580"/>
            <a:ext cx="9423197" cy="278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6723" lvl="1" indent="-233362" algn="just">
              <a:lnSpc>
                <a:spcPts val="755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Répondre à une question </a:t>
            </a:r>
          </a:p>
          <a:p>
            <a:pPr marL="466723" lvl="1" indent="-233362" algn="l">
              <a:lnSpc>
                <a:spcPts val="755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Synthèse complète et impartiale </a:t>
            </a:r>
          </a:p>
          <a:p>
            <a:pPr marL="466723" lvl="1" indent="-233362" algn="l">
              <a:lnSpc>
                <a:spcPts val="7561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</a:rPr>
              <a:t>Méthodes rigoureuses et transparentes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80650" y="8880375"/>
            <a:ext cx="5878650" cy="54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36"/>
              </a:lnSpc>
            </a:pPr>
            <a:r>
              <a:rPr lang="en-US" sz="2100">
                <a:solidFill>
                  <a:srgbClr val="000000"/>
                </a:solidFill>
                <a:latin typeface="Poppins"/>
              </a:rPr>
              <a:t>(Aromataris et Munn, 2020)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2451491"/>
            <a:chOff x="0" y="0"/>
            <a:chExt cx="3368783" cy="4515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68783" cy="451583"/>
            </a:xfrm>
            <a:custGeom>
              <a:avLst/>
              <a:gdLst/>
              <a:ahLst/>
              <a:cxnLst/>
              <a:rect l="l" t="t" r="r" b="b"/>
              <a:pathLst>
                <a:path w="3368783" h="451583">
                  <a:moveTo>
                    <a:pt x="0" y="0"/>
                  </a:moveTo>
                  <a:lnTo>
                    <a:pt x="3368783" y="0"/>
                  </a:lnTo>
                  <a:lnTo>
                    <a:pt x="3368783" y="451583"/>
                  </a:lnTo>
                  <a:lnTo>
                    <a:pt x="0" y="451583"/>
                  </a:lnTo>
                  <a:close/>
                </a:path>
              </a:pathLst>
            </a:custGeom>
            <a:solidFill>
              <a:srgbClr val="07557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157115" y="444696"/>
            <a:ext cx="11973770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FFFFFF"/>
                </a:solidFill>
                <a:latin typeface="Poppins Bold"/>
              </a:rPr>
              <a:t>Qu’est ce qu’une revue de la littérature systématique ? </a:t>
            </a:r>
          </a:p>
        </p:txBody>
      </p:sp>
      <p:sp>
        <p:nvSpPr>
          <p:cNvPr id="7" name="Freeform 7"/>
          <p:cNvSpPr/>
          <p:nvPr/>
        </p:nvSpPr>
        <p:spPr>
          <a:xfrm>
            <a:off x="1846262" y="3389636"/>
            <a:ext cx="4546454" cy="4279349"/>
          </a:xfrm>
          <a:custGeom>
            <a:avLst/>
            <a:gdLst/>
            <a:ahLst/>
            <a:cxnLst/>
            <a:rect l="l" t="t" r="r" b="b"/>
            <a:pathLst>
              <a:path w="4546454" h="4279349">
                <a:moveTo>
                  <a:pt x="0" y="0"/>
                </a:moveTo>
                <a:lnTo>
                  <a:pt x="4546453" y="0"/>
                </a:lnTo>
                <a:lnTo>
                  <a:pt x="4546453" y="4279349"/>
                </a:lnTo>
                <a:lnTo>
                  <a:pt x="0" y="4279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3643</Words>
  <Application>Microsoft Macintosh PowerPoint</Application>
  <PresentationFormat>Personnalisé</PresentationFormat>
  <Paragraphs>578</Paragraphs>
  <Slides>50</Slides>
  <Notes>50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61" baseType="lpstr">
      <vt:lpstr>Arial Italics</vt:lpstr>
      <vt:lpstr>Open Sans</vt:lpstr>
      <vt:lpstr>Arial</vt:lpstr>
      <vt:lpstr>Open Sans Bold</vt:lpstr>
      <vt:lpstr>Arial Bold</vt:lpstr>
      <vt:lpstr>Aileron Bold</vt:lpstr>
      <vt:lpstr>Poppins Bold</vt:lpstr>
      <vt:lpstr>Calibri</vt:lpstr>
      <vt:lpstr>Poppins</vt:lpstr>
      <vt:lpstr>Poppins Medium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Capsule 1_Introduction à l'examen de la portée_version finale</dc:title>
  <cp:lastModifiedBy>Tania Sabatino (CHUM)</cp:lastModifiedBy>
  <cp:revision>3</cp:revision>
  <dcterms:created xsi:type="dcterms:W3CDTF">2006-08-16T00:00:00Z</dcterms:created>
  <dcterms:modified xsi:type="dcterms:W3CDTF">2024-04-02T23:18:03Z</dcterms:modified>
  <dc:identifier>DAF9RexlImc</dc:identifier>
</cp:coreProperties>
</file>