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  <p:embeddedFont>
      <p:font typeface="Canva Sans Medium" charset="1" panose="020B0603030501040103"/>
      <p:regular r:id="rId14"/>
    </p:embeddedFont>
    <p:embeddedFont>
      <p:font typeface="Canva Sans Medium Italics" charset="1" panose="020B0603030501040103"/>
      <p:regular r:id="rId15"/>
    </p:embeddedFont>
    <p:embeddedFont>
      <p:font typeface="Open Sans" charset="1" panose="020B0606030504020204"/>
      <p:regular r:id="rId16"/>
    </p:embeddedFont>
    <p:embeddedFont>
      <p:font typeface="Open Sans Bold" charset="1" panose="020B0806030504020204"/>
      <p:regular r:id="rId17"/>
    </p:embeddedFont>
    <p:embeddedFont>
      <p:font typeface="Open Sans Italics" charset="1" panose="020B0606030504020204"/>
      <p:regular r:id="rId18"/>
    </p:embeddedFont>
    <p:embeddedFont>
      <p:font typeface="Open Sans Bold Italics" charset="1" panose="020B0806030504020204"/>
      <p:regular r:id="rId19"/>
    </p:embeddedFont>
    <p:embeddedFont>
      <p:font typeface="Open Sans Light" charset="1" panose="020B0306030504020204"/>
      <p:regular r:id="rId20"/>
    </p:embeddedFont>
    <p:embeddedFont>
      <p:font typeface="Open Sans Light Italics" charset="1" panose="020B0306030504020204"/>
      <p:regular r:id="rId21"/>
    </p:embeddedFont>
    <p:embeddedFont>
      <p:font typeface="Open Sans Ultra-Bold" charset="1" panose="00000000000000000000"/>
      <p:regular r:id="rId22"/>
    </p:embeddedFont>
    <p:embeddedFont>
      <p:font typeface="Open Sans Ultra-Bold Italics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pressbooks.etsmtl.ca/reussirexamensciencessante/back-matter/annexe/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1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pressbooks.etsmtl.ca/reussirexamensciencessante/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1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897880" y="2857973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178543" y="2924648"/>
            <a:ext cx="15819932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Open Sans"/>
              </a:rPr>
              <a:t>Entrevue avec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Open Sans"/>
              </a:rPr>
              <a:t>la professeure Shalini Lal et les étudiantes Tania Sabatino et Sarra Jazi, 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FFFFFF"/>
                </a:solidFill>
                <a:latin typeface="Open Sans"/>
              </a:rPr>
              <a:t>de l’École de réadaptation de l’Université de Montréal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99064" y="867882"/>
            <a:ext cx="15499411" cy="1694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FFFFFF"/>
                </a:solidFill>
                <a:latin typeface="Open Sans Bold"/>
              </a:rPr>
              <a:t>Au cœur de la boîte à outils : témoignages de l'équipe responsable du projet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214892" y="6778836"/>
            <a:ext cx="13858216" cy="729541"/>
            <a:chOff x="0" y="0"/>
            <a:chExt cx="18477621" cy="9727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56414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0857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78543" y="4891716"/>
            <a:ext cx="15930914" cy="1744245"/>
            <a:chOff x="0" y="0"/>
            <a:chExt cx="21241219" cy="232566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4157623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3204561" y="620515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3"/>
                  </a:lnTo>
                  <a:lnTo>
                    <a:pt x="0" y="1288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7647986" y="508080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9037" r="0" b="-39037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19012802" y="826813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351269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997090" y="7812830"/>
            <a:ext cx="16503358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Canva Sans Bold"/>
              </a:rPr>
              <a:t>Pour citer ce projet : </a:t>
            </a:r>
            <a:r>
              <a:rPr lang="en-US" sz="2199">
                <a:solidFill>
                  <a:srgbClr val="FFFFFF"/>
                </a:solidFill>
                <a:latin typeface="Canva Sans"/>
              </a:rPr>
              <a:t>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Canva Sans"/>
              </a:rPr>
              <a:t>Lal, S., Sabatino, T. et Jazi, S. (2024). </a:t>
            </a:r>
            <a:r>
              <a:rPr lang="en-US" sz="2199">
                <a:solidFill>
                  <a:srgbClr val="FFFFFF"/>
                </a:solidFill>
                <a:latin typeface="Canva Sans Italics"/>
              </a:rPr>
              <a:t>Mieux réussir un examen de la portée en sciences de la santé : Une boîte à outils.</a:t>
            </a:r>
            <a:r>
              <a:rPr lang="en-US" sz="2199">
                <a:solidFill>
                  <a:srgbClr val="FFFFFF"/>
                </a:solidFill>
                <a:latin typeface="Canva Sans"/>
              </a:rPr>
              <a:t> Université de Montréal. Licence CC BY-NC-SA 4.0 International.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2035414" y="0"/>
            <a:ext cx="21052048" cy="10473394"/>
          </a:xfrm>
          <a:custGeom>
            <a:avLst/>
            <a:gdLst/>
            <a:ahLst/>
            <a:cxnLst/>
            <a:rect r="r" b="b" t="t" l="l"/>
            <a:pathLst>
              <a:path h="10473394" w="21052048">
                <a:moveTo>
                  <a:pt x="21052048" y="0"/>
                </a:moveTo>
                <a:lnTo>
                  <a:pt x="0" y="0"/>
                </a:lnTo>
                <a:lnTo>
                  <a:pt x="0" y="10473394"/>
                </a:lnTo>
                <a:lnTo>
                  <a:pt x="21052048" y="10473394"/>
                </a:lnTo>
                <a:lnTo>
                  <a:pt x="21052048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514350" y="3693647"/>
            <a:ext cx="19530984" cy="3086100"/>
            <a:chOff x="0" y="0"/>
            <a:chExt cx="514396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143963" cy="812800"/>
            </a:xfrm>
            <a:custGeom>
              <a:avLst/>
              <a:gdLst/>
              <a:ahLst/>
              <a:cxnLst/>
              <a:rect r="r" b="b" t="t" l="l"/>
              <a:pathLst>
                <a:path h="812800" w="5143963">
                  <a:moveTo>
                    <a:pt x="0" y="0"/>
                  </a:moveTo>
                  <a:lnTo>
                    <a:pt x="5143963" y="0"/>
                  </a:lnTo>
                  <a:lnTo>
                    <a:pt x="514396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514396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334022" y="4031747"/>
            <a:ext cx="15619957" cy="233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5"/>
              </a:lnSpc>
              <a:spcBef>
                <a:spcPct val="0"/>
              </a:spcBef>
            </a:pPr>
            <a:r>
              <a:rPr lang="en-US" sz="4497">
                <a:solidFill>
                  <a:srgbClr val="FFFFFF"/>
                </a:solidFill>
                <a:latin typeface="Canva Sans Bold"/>
              </a:rPr>
              <a:t>Explorez notre boîte à outils pour renforcer vos connaissances et compétences afin de réussir brillamment votre examen de la portée !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144182">
            <a:off x="5239011" y="7283369"/>
            <a:ext cx="7809978" cy="2442393"/>
          </a:xfrm>
          <a:custGeom>
            <a:avLst/>
            <a:gdLst/>
            <a:ahLst/>
            <a:cxnLst/>
            <a:rect r="r" b="b" t="t" l="l"/>
            <a:pathLst>
              <a:path h="2442393" w="7809978">
                <a:moveTo>
                  <a:pt x="0" y="0"/>
                </a:moveTo>
                <a:lnTo>
                  <a:pt x="7809978" y="0"/>
                </a:lnTo>
                <a:lnTo>
                  <a:pt x="7809978" y="2442394"/>
                </a:lnTo>
                <a:lnTo>
                  <a:pt x="0" y="24423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813748" y="8076539"/>
            <a:ext cx="6874788" cy="64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5"/>
              </a:lnSpc>
              <a:spcBef>
                <a:spcPct val="0"/>
              </a:spcBef>
            </a:pPr>
            <a:r>
              <a:rPr lang="en-US" sz="3797">
                <a:solidFill>
                  <a:srgbClr val="000000"/>
                </a:solidFill>
                <a:latin typeface="Canva Sans Bold"/>
              </a:rPr>
              <a:t>Disponible sur Pressbooks!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81075"/>
            <a:ext cx="4747910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Responsables du contenu et de la conception de la vidéo expérientielle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179059" y="981075"/>
            <a:ext cx="11080241" cy="4799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Shalini Lal,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 professeure agrégée à l’École de réadaptation de l’Université de Montréal</a:t>
            </a:r>
          </a:p>
          <a:p>
            <a:pPr algn="just">
              <a:lnSpc>
                <a:spcPts val="700"/>
              </a:lnSpc>
            </a:p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Tania Sabatino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, étudiante à la maîtrise en sciences de la réadaptation et auxiliaire de recherche</a:t>
            </a:r>
          </a:p>
          <a:p>
            <a:pPr>
              <a:lnSpc>
                <a:spcPts val="700"/>
              </a:lnSpc>
            </a:p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Sarra Jazi, 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étudiante à la maîtrise en ergothérapie, Université de Montréal et stagiaire de recherche au laboratoire SMJ-techno</a:t>
            </a:r>
          </a:p>
          <a:p>
            <a:pPr>
              <a:lnSpc>
                <a:spcPts val="700"/>
              </a:lnSpc>
            </a:pPr>
          </a:p>
          <a:p>
            <a:pPr algn="just">
              <a:lnSpc>
                <a:spcPts val="700"/>
              </a:lnSpc>
            </a:pP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Hajar Sedfi,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 étudiante en 3e année en ergothérapie et membre de Viser Ergo, Université de Montréal</a:t>
            </a:r>
          </a:p>
          <a:p>
            <a:pPr algn="just">
              <a:lnSpc>
                <a:spcPts val="700"/>
              </a:lnSpc>
            </a:pP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Canva Sans Bold"/>
              </a:rPr>
              <a:t>Tamara Lefranc,</a:t>
            </a:r>
            <a:r>
              <a:rPr lang="en-US" sz="2499">
                <a:solidFill>
                  <a:srgbClr val="FFFFFF"/>
                </a:solidFill>
                <a:latin typeface="Canva Sans"/>
              </a:rPr>
              <a:t> étudiante en 3e année en ergothérapie et membre de Viser Ergo, Université de Montréal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5641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857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214892" y="8177966"/>
            <a:ext cx="13858216" cy="729541"/>
            <a:chOff x="0" y="0"/>
            <a:chExt cx="18477621" cy="97272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78543" y="6433721"/>
            <a:ext cx="15930914" cy="1744245"/>
            <a:chOff x="0" y="0"/>
            <a:chExt cx="21241219" cy="23256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004887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204561" y="573122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7647986" y="460687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9037" r="0" b="-39037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9012802" y="779420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303876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56414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60857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14892" y="8177966"/>
            <a:ext cx="13858216" cy="729541"/>
            <a:chOff x="0" y="0"/>
            <a:chExt cx="18477621" cy="97272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6433721"/>
            <a:ext cx="15930914" cy="1744245"/>
            <a:chOff x="0" y="0"/>
            <a:chExt cx="21241219" cy="232566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4004887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3204561" y="573122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7647986" y="460687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39037" r="0" b="-39037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19012802" y="779420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303876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78857" y="1028700"/>
            <a:ext cx="16230600" cy="812800"/>
            <a:chOff x="0" y="0"/>
            <a:chExt cx="21640800" cy="1083733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47625"/>
              <a:ext cx="6330547" cy="11313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Conception graphique et animation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7061677" y="-47625"/>
              <a:ext cx="14579123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Federico Bellini, 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technicien à la production en audiovisuel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888382" y="1980175"/>
            <a:ext cx="16230600" cy="4667252"/>
            <a:chOff x="0" y="0"/>
            <a:chExt cx="21640800" cy="6223003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-47625"/>
              <a:ext cx="6330547" cy="547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Participantes à la vidéo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7061677" y="-47625"/>
              <a:ext cx="14579123" cy="6270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Shalini Lal, 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professeure agrégée à l’École de réadaptation de l’Université de Montréal</a:t>
              </a:r>
            </a:p>
            <a:p>
              <a:pPr>
                <a:lnSpc>
                  <a:spcPts val="700"/>
                </a:lnSpc>
              </a:pPr>
            </a:p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Tania Sabatino, 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étudiante à la maîtrise en sciences de la réadaptation et auxiliaire de recherche</a:t>
              </a:r>
            </a:p>
            <a:p>
              <a:pPr>
                <a:lnSpc>
                  <a:spcPts val="700"/>
                </a:lnSpc>
              </a:pPr>
            </a:p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Sarra Jazi, 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étudiante à la maîtrise en ergothérapie, Université de Montréal et stagiaire de recherche au laboratoire SMJ-techno</a:t>
              </a:r>
            </a:p>
            <a:p>
              <a:pPr>
                <a:lnSpc>
                  <a:spcPts val="700"/>
                </a:lnSpc>
              </a:pPr>
            </a:p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Hajar Sedfi, 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étudiante en 3e année en ergothérapie et membre de Viser Ergo, Université de Montréal</a:t>
              </a:r>
            </a:p>
            <a:p>
              <a:pPr>
                <a:lnSpc>
                  <a:spcPts val="700"/>
                </a:lnSpc>
              </a:pPr>
            </a:p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FFFFFF"/>
                  </a:solidFill>
                  <a:latin typeface="Canva Sans Bold"/>
                </a:rPr>
                <a:t>Tamara Lefranc, </a:t>
              </a:r>
              <a:r>
                <a:rPr lang="en-US" sz="2499">
                  <a:solidFill>
                    <a:srgbClr val="FFFFFF"/>
                  </a:solidFill>
                  <a:latin typeface="Canva Sans"/>
                </a:rPr>
                <a:t>étudiante en 3e année en ergothérapie et membre de Viser Ergo, Université de Montréal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78051" y="971550"/>
            <a:ext cx="16281249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 Bold"/>
              </a:rPr>
              <a:t>Médiagraphie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03376" y="1992469"/>
            <a:ext cx="16281249" cy="1012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Pour consulter la licence de la bande sonore, veuillez cliquer sur le lien suivant :</a:t>
            </a:r>
            <a:r>
              <a:rPr lang="en-US" sz="2900" u="sng">
                <a:solidFill>
                  <a:srgbClr val="FFFFFF"/>
                </a:solidFill>
                <a:latin typeface="Canva Sans"/>
                <a:hlinkClick r:id="rId2" tooltip="https://pressbooks.etsmtl.ca/reussirexamensciencessante/back-matter/annexe/"/>
              </a:rPr>
              <a:t> https://pressbooks.etsmtl.ca/reussirexamensciencessante/back-matter/annexe/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5641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0857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214892" y="8177966"/>
            <a:ext cx="13858216" cy="729541"/>
            <a:chOff x="0" y="0"/>
            <a:chExt cx="18477621" cy="97272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6433721"/>
            <a:ext cx="15930914" cy="1744245"/>
            <a:chOff x="0" y="0"/>
            <a:chExt cx="21241219" cy="23256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004887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204561" y="573122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7647986" y="460687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39037" r="0" b="-39037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9012802" y="779420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303876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54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55751" y="3102610"/>
            <a:ext cx="16281249" cy="204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 Bold"/>
              </a:rPr>
              <a:t>Pour citer ce projet :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Lal, S., Sabatino, T. et Jazi, S. (2024). </a:t>
            </a:r>
            <a:r>
              <a:rPr lang="en-US" sz="2900">
                <a:solidFill>
                  <a:srgbClr val="FFFFFF"/>
                </a:solidFill>
                <a:latin typeface="Canva Sans Italics"/>
              </a:rPr>
              <a:t>Mieux réussir un examen de la portée en sciences de la santé : Une boîte à outils.</a:t>
            </a:r>
            <a:r>
              <a:rPr lang="en-US" sz="2900">
                <a:solidFill>
                  <a:srgbClr val="FFFFFF"/>
                </a:solidFill>
                <a:latin typeface="Canva Sans"/>
              </a:rPr>
              <a:t> Université de Montréal.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Licence CC BY-NC-SA 4.0 International.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71550"/>
            <a:ext cx="16135350" cy="1526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Canva Sans"/>
              </a:rPr>
              <a:t>Cette vidéo a été conçue dans le cadre du projet « Mieux réussir un examen de la portée en sciences de la santé », dirigée par la professeure Shalini Lal, et disponible sur la plateforme </a:t>
            </a:r>
            <a:r>
              <a:rPr lang="en-US" sz="2900" u="sng">
                <a:solidFill>
                  <a:srgbClr val="FFFFFF"/>
                </a:solidFill>
                <a:latin typeface="Canva Sans"/>
                <a:hlinkClick r:id="rId2" tooltip="https://pressbooks.etsmtl.ca/reussirexamensciencessante/"/>
              </a:rPr>
              <a:t>Pressbooks</a:t>
            </a:r>
            <a:r>
              <a:rPr lang="en-US" sz="2900">
                <a:solidFill>
                  <a:srgbClr val="FFFFFF"/>
                </a:solidFill>
                <a:latin typeface="Canva Sans"/>
              </a:rPr>
              <a:t>.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78051" y="9110633"/>
            <a:ext cx="16522397" cy="600134"/>
            <a:chOff x="0" y="0"/>
            <a:chExt cx="22029863" cy="8001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507302" cy="800179"/>
            </a:xfrm>
            <a:custGeom>
              <a:avLst/>
              <a:gdLst/>
              <a:ahLst/>
              <a:cxnLst/>
              <a:rect r="r" b="b" t="t" l="l"/>
              <a:pathLst>
                <a:path h="800179" w="6507302">
                  <a:moveTo>
                    <a:pt x="0" y="0"/>
                  </a:moveTo>
                  <a:lnTo>
                    <a:pt x="6507302" y="0"/>
                  </a:lnTo>
                  <a:lnTo>
                    <a:pt x="6507302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5641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8409288" y="0"/>
              <a:ext cx="3620575" cy="800179"/>
            </a:xfrm>
            <a:custGeom>
              <a:avLst/>
              <a:gdLst/>
              <a:ahLst/>
              <a:cxnLst/>
              <a:rect r="r" b="b" t="t" l="l"/>
              <a:pathLst>
                <a:path h="800179" w="3620575">
                  <a:moveTo>
                    <a:pt x="0" y="0"/>
                  </a:moveTo>
                  <a:lnTo>
                    <a:pt x="3620575" y="0"/>
                  </a:lnTo>
                  <a:lnTo>
                    <a:pt x="3620575" y="800179"/>
                  </a:lnTo>
                  <a:lnTo>
                    <a:pt x="0" y="800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0857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2214892" y="8177966"/>
            <a:ext cx="13858216" cy="729541"/>
            <a:chOff x="0" y="0"/>
            <a:chExt cx="18477621" cy="97272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19572"/>
              <a:ext cx="2724249" cy="953149"/>
            </a:xfrm>
            <a:custGeom>
              <a:avLst/>
              <a:gdLst/>
              <a:ahLst/>
              <a:cxnLst/>
              <a:rect r="r" b="b" t="t" l="l"/>
              <a:pathLst>
                <a:path h="953149" w="2724249">
                  <a:moveTo>
                    <a:pt x="0" y="0"/>
                  </a:moveTo>
                  <a:lnTo>
                    <a:pt x="2724249" y="0"/>
                  </a:lnTo>
                  <a:lnTo>
                    <a:pt x="2724249" y="953149"/>
                  </a:lnTo>
                  <a:lnTo>
                    <a:pt x="0" y="953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3154080" y="-38100"/>
              <a:ext cx="15323541" cy="1004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Canva Sans"/>
                </a:rPr>
                <a:t>Cette œuvre est une ressource éducative libre diffusée sur licence CC BY-NC-SA 4.0 (Attribution-NonCommercial-ShareAlike 4.0 International).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6433721"/>
            <a:ext cx="15930914" cy="1744245"/>
            <a:chOff x="0" y="0"/>
            <a:chExt cx="21241219" cy="232566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004887" y="0"/>
              <a:ext cx="4651321" cy="2325661"/>
            </a:xfrm>
            <a:custGeom>
              <a:avLst/>
              <a:gdLst/>
              <a:ahLst/>
              <a:cxnLst/>
              <a:rect r="r" b="b" t="t" l="l"/>
              <a:pathLst>
                <a:path h="2325661" w="4651321">
                  <a:moveTo>
                    <a:pt x="0" y="0"/>
                  </a:moveTo>
                  <a:lnTo>
                    <a:pt x="4651321" y="0"/>
                  </a:lnTo>
                  <a:lnTo>
                    <a:pt x="4651321" y="2325661"/>
                  </a:lnTo>
                  <a:lnTo>
                    <a:pt x="0" y="232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204561" y="573122"/>
              <a:ext cx="3681425" cy="1288833"/>
            </a:xfrm>
            <a:custGeom>
              <a:avLst/>
              <a:gdLst/>
              <a:ahLst/>
              <a:cxnLst/>
              <a:rect r="r" b="b" t="t" l="l"/>
              <a:pathLst>
                <a:path h="1288833" w="3681425">
                  <a:moveTo>
                    <a:pt x="0" y="0"/>
                  </a:moveTo>
                  <a:lnTo>
                    <a:pt x="3681425" y="0"/>
                  </a:lnTo>
                  <a:lnTo>
                    <a:pt x="3681425" y="1288834"/>
                  </a:lnTo>
                  <a:lnTo>
                    <a:pt x="0" y="1288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7647986" y="460687"/>
              <a:ext cx="1513705" cy="1513705"/>
            </a:xfrm>
            <a:custGeom>
              <a:avLst/>
              <a:gdLst/>
              <a:ahLst/>
              <a:cxnLst/>
              <a:rect r="r" b="b" t="t" l="l"/>
              <a:pathLst>
                <a:path h="1513705" w="1513705">
                  <a:moveTo>
                    <a:pt x="0" y="0"/>
                  </a:moveTo>
                  <a:lnTo>
                    <a:pt x="1513704" y="0"/>
                  </a:lnTo>
                  <a:lnTo>
                    <a:pt x="1513704" y="1513704"/>
                  </a:lnTo>
                  <a:lnTo>
                    <a:pt x="0" y="151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39037" r="0" b="-39037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9012802" y="779420"/>
              <a:ext cx="2228417" cy="8095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5"/>
                </a:lnSpc>
              </a:pPr>
              <a:r>
                <a:rPr lang="en-US" sz="3697">
                  <a:solidFill>
                    <a:srgbClr val="EFAC42"/>
                  </a:solidFill>
                  <a:latin typeface="Canva Sans Bold"/>
                </a:rPr>
                <a:t>vis</a:t>
              </a:r>
              <a:r>
                <a:rPr lang="en-US" sz="3697">
                  <a:solidFill>
                    <a:srgbClr val="B73531"/>
                  </a:solidFill>
                  <a:latin typeface="Canva Sans Bold"/>
                </a:rPr>
                <a:t>er</a:t>
              </a:r>
              <a:r>
                <a:rPr lang="en-US" sz="3697">
                  <a:solidFill>
                    <a:srgbClr val="E85532"/>
                  </a:solidFill>
                  <a:latin typeface="Canva Sans Bold"/>
                </a:rPr>
                <a:t>go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0">
              <a:off x="9086647" y="351269"/>
              <a:ext cx="3355914" cy="1623122"/>
            </a:xfrm>
            <a:custGeom>
              <a:avLst/>
              <a:gdLst/>
              <a:ahLst/>
              <a:cxnLst/>
              <a:rect r="r" b="b" t="t" l="l"/>
              <a:pathLst>
                <a:path h="1623122" w="3355914">
                  <a:moveTo>
                    <a:pt x="0" y="0"/>
                  </a:moveTo>
                  <a:lnTo>
                    <a:pt x="3355914" y="0"/>
                  </a:lnTo>
                  <a:lnTo>
                    <a:pt x="3355914" y="1623122"/>
                  </a:lnTo>
                  <a:lnTo>
                    <a:pt x="0" y="162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303876"/>
              <a:ext cx="3389298" cy="1309501"/>
            </a:xfrm>
            <a:custGeom>
              <a:avLst/>
              <a:gdLst/>
              <a:ahLst/>
              <a:cxnLst/>
              <a:rect r="r" b="b" t="t" l="l"/>
              <a:pathLst>
                <a:path h="1309501" w="3389298">
                  <a:moveTo>
                    <a:pt x="0" y="0"/>
                  </a:moveTo>
                  <a:lnTo>
                    <a:pt x="3389298" y="0"/>
                  </a:lnTo>
                  <a:lnTo>
                    <a:pt x="3389298" y="1309502"/>
                  </a:lnTo>
                  <a:lnTo>
                    <a:pt x="0" y="1309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DAF9WrJT_xU</dc:identifier>
  <dcterms:modified xsi:type="dcterms:W3CDTF">2011-08-01T06:04:30Z</dcterms:modified>
  <cp:revision>1</cp:revision>
  <dc:title>01_Vidéo expérientielle_Introduction équipe</dc:title>
</cp:coreProperties>
</file>