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officedocument.presentationml.notesSlide+xml" PartName="/ppt/notesSlides/notesSlide134.xml"/>
  <Override ContentType="application/vnd.openxmlformats-officedocument.presentationml.notesSlide+xml" PartName="/ppt/notesSlides/notesSlide135.xml"/>
  <Override ContentType="application/vnd.openxmlformats-officedocument.presentationml.notesSlide+xml" PartName="/ppt/notesSlides/notesSlide1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96"/>
  </p:notesMasterIdLst>
  <p:sldIdLst>
    <p:sldId id="256" r:id="rId60"/>
    <p:sldId id="257" r:id="rId61"/>
    <p:sldId id="258" r:id="rId62"/>
    <p:sldId id="259" r:id="rId63"/>
    <p:sldId id="260" r:id="rId64"/>
    <p:sldId id="261" r:id="rId65"/>
    <p:sldId id="262" r:id="rId66"/>
    <p:sldId id="263" r:id="rId67"/>
    <p:sldId id="264" r:id="rId68"/>
    <p:sldId id="265" r:id="rId69"/>
    <p:sldId id="266" r:id="rId70"/>
    <p:sldId id="267" r:id="rId71"/>
    <p:sldId id="268" r:id="rId72"/>
    <p:sldId id="269" r:id="rId73"/>
    <p:sldId id="270" r:id="rId74"/>
    <p:sldId id="271" r:id="rId75"/>
    <p:sldId id="272" r:id="rId76"/>
    <p:sldId id="273" r:id="rId77"/>
    <p:sldId id="274" r:id="rId78"/>
    <p:sldId id="275" r:id="rId79"/>
    <p:sldId id="276" r:id="rId80"/>
    <p:sldId id="277" r:id="rId81"/>
    <p:sldId id="278" r:id="rId82"/>
    <p:sldId id="279" r:id="rId83"/>
    <p:sldId id="280" r:id="rId84"/>
    <p:sldId id="281" r:id="rId85"/>
    <p:sldId id="282" r:id="rId86"/>
    <p:sldId id="283" r:id="rId87"/>
    <p:sldId id="284" r:id="rId88"/>
    <p:sldId id="285" r:id="rId89"/>
    <p:sldId id="286" r:id="rId90"/>
    <p:sldId id="287" r:id="rId91"/>
    <p:sldId id="288" r:id="rId92"/>
    <p:sldId id="289" r:id="rId93"/>
    <p:sldId id="290" r:id="rId94"/>
    <p:sldId id="291" r:id="rId95"/>
    <p:sldId id="292" r:id="rId96"/>
    <p:sldId id="293" r:id="rId97"/>
    <p:sldId id="294" r:id="rId98"/>
    <p:sldId id="295" r:id="rId99"/>
    <p:sldId id="296" r:id="rId100"/>
    <p:sldId id="297" r:id="rId101"/>
    <p:sldId id="298" r:id="rId102"/>
    <p:sldId id="299" r:id="rId103"/>
    <p:sldId id="300" r:id="rId104"/>
    <p:sldId id="301" r:id="rId105"/>
    <p:sldId id="302" r:id="rId106"/>
    <p:sldId id="303" r:id="rId107"/>
    <p:sldId id="304" r:id="rId108"/>
    <p:sldId id="305" r:id="rId109"/>
    <p:sldId id="306" r:id="rId110"/>
    <p:sldId id="307" r:id="rId111"/>
    <p:sldId id="308" r:id="rId112"/>
    <p:sldId id="309" r:id="rId113"/>
    <p:sldId id="310" r:id="rId114"/>
    <p:sldId id="311" r:id="rId115"/>
    <p:sldId id="312" r:id="rId116"/>
    <p:sldId id="313" r:id="rId117"/>
    <p:sldId id="314" r:id="rId118"/>
    <p:sldId id="315" r:id="rId119"/>
    <p:sldId id="316" r:id="rId120"/>
    <p:sldId id="317" r:id="rId121"/>
    <p:sldId id="318" r:id="rId122"/>
    <p:sldId id="319" r:id="rId123"/>
    <p:sldId id="320" r:id="rId124"/>
    <p:sldId id="321" r:id="rId125"/>
    <p:sldId id="322" r:id="rId126"/>
    <p:sldId id="323" r:id="rId127"/>
    <p:sldId id="324" r:id="rId128"/>
    <p:sldId id="325" r:id="rId129"/>
    <p:sldId id="326" r:id="rId130"/>
    <p:sldId id="327" r:id="rId131"/>
    <p:sldId id="328" r:id="rId132"/>
    <p:sldId id="329" r:id="rId133"/>
    <p:sldId id="330" r:id="rId134"/>
    <p:sldId id="331" r:id="rId135"/>
    <p:sldId id="332" r:id="rId136"/>
    <p:sldId id="333" r:id="rId137"/>
    <p:sldId id="334" r:id="rId138"/>
    <p:sldId id="335" r:id="rId139"/>
    <p:sldId id="336" r:id="rId140"/>
    <p:sldId id="337" r:id="rId141"/>
    <p:sldId id="338" r:id="rId142"/>
    <p:sldId id="339" r:id="rId143"/>
    <p:sldId id="340" r:id="rId144"/>
    <p:sldId id="341" r:id="rId145"/>
    <p:sldId id="342" r:id="rId146"/>
    <p:sldId id="343" r:id="rId147"/>
    <p:sldId id="344" r:id="rId148"/>
    <p:sldId id="345" r:id="rId149"/>
    <p:sldId id="346" r:id="rId150"/>
    <p:sldId id="347" r:id="rId151"/>
    <p:sldId id="348" r:id="rId152"/>
    <p:sldId id="349" r:id="rId153"/>
    <p:sldId id="350" r:id="rId154"/>
    <p:sldId id="351" r:id="rId155"/>
    <p:sldId id="352" r:id="rId156"/>
    <p:sldId id="353" r:id="rId157"/>
    <p:sldId id="354" r:id="rId158"/>
    <p:sldId id="355" r:id="rId159"/>
    <p:sldId id="356" r:id="rId160"/>
    <p:sldId id="357" r:id="rId161"/>
    <p:sldId id="358" r:id="rId162"/>
    <p:sldId id="359" r:id="rId163"/>
    <p:sldId id="360" r:id="rId164"/>
    <p:sldId id="361" r:id="rId165"/>
    <p:sldId id="362" r:id="rId166"/>
    <p:sldId id="363" r:id="rId167"/>
    <p:sldId id="364" r:id="rId168"/>
    <p:sldId id="365" r:id="rId169"/>
    <p:sldId id="366" r:id="rId170"/>
    <p:sldId id="367" r:id="rId171"/>
    <p:sldId id="368" r:id="rId172"/>
    <p:sldId id="369" r:id="rId173"/>
    <p:sldId id="370" r:id="rId174"/>
    <p:sldId id="371" r:id="rId175"/>
    <p:sldId id="372" r:id="rId176"/>
    <p:sldId id="373" r:id="rId177"/>
    <p:sldId id="374" r:id="rId178"/>
    <p:sldId id="375" r:id="rId179"/>
    <p:sldId id="376" r:id="rId180"/>
    <p:sldId id="377" r:id="rId181"/>
    <p:sldId id="378" r:id="rId182"/>
    <p:sldId id="379" r:id="rId183"/>
    <p:sldId id="380" r:id="rId184"/>
    <p:sldId id="381" r:id="rId185"/>
    <p:sldId id="382" r:id="rId186"/>
    <p:sldId id="383" r:id="rId187"/>
    <p:sldId id="384" r:id="rId188"/>
    <p:sldId id="385" r:id="rId189"/>
    <p:sldId id="386" r:id="rId190"/>
    <p:sldId id="387" r:id="rId191"/>
    <p:sldId id="388" r:id="rId192"/>
    <p:sldId id="389" r:id="rId193"/>
    <p:sldId id="390" r:id="rId194"/>
    <p:sldId id="391" r:id="rId19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ial" charset="1" panose="020B0502020202020204"/>
      <p:regular r:id="rId10"/>
    </p:embeddedFont>
    <p:embeddedFont>
      <p:font typeface="Arial Bold" charset="1" panose="020B0802020202020204"/>
      <p:regular r:id="rId11"/>
    </p:embeddedFont>
    <p:embeddedFont>
      <p:font typeface="Arial Italics" charset="1" panose="020B0502020202090204"/>
      <p:regular r:id="rId12"/>
    </p:embeddedFont>
    <p:embeddedFont>
      <p:font typeface="Arial Bold Italics" charset="1" panose="020B0802020202090204"/>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nva Sans Medium" charset="1" panose="020B0603030501040103"/>
      <p:regular r:id="rId18"/>
    </p:embeddedFont>
    <p:embeddedFont>
      <p:font typeface="Canva Sans Medium Italics" charset="1" panose="020B0603030501040103"/>
      <p:regular r:id="rId19"/>
    </p:embeddedFont>
    <p:embeddedFont>
      <p:font typeface="Poppins" charset="1" panose="00000500000000000000"/>
      <p:regular r:id="rId20"/>
    </p:embeddedFont>
    <p:embeddedFont>
      <p:font typeface="Poppins Bold" charset="1" panose="00000800000000000000"/>
      <p:regular r:id="rId21"/>
    </p:embeddedFont>
    <p:embeddedFont>
      <p:font typeface="Poppins Italics" charset="1" panose="00000500000000000000"/>
      <p:regular r:id="rId22"/>
    </p:embeddedFont>
    <p:embeddedFont>
      <p:font typeface="Poppins Bold Italics" charset="1" panose="00000800000000000000"/>
      <p:regular r:id="rId23"/>
    </p:embeddedFont>
    <p:embeddedFont>
      <p:font typeface="Poppins Thin" charset="1" panose="00000300000000000000"/>
      <p:regular r:id="rId24"/>
    </p:embeddedFont>
    <p:embeddedFont>
      <p:font typeface="Poppins Thin Italics" charset="1" panose="00000300000000000000"/>
      <p:regular r:id="rId25"/>
    </p:embeddedFont>
    <p:embeddedFont>
      <p:font typeface="Poppins Extra-Light" charset="1" panose="00000300000000000000"/>
      <p:regular r:id="rId26"/>
    </p:embeddedFont>
    <p:embeddedFont>
      <p:font typeface="Poppins Extra-Light Italics" charset="1" panose="00000300000000000000"/>
      <p:regular r:id="rId27"/>
    </p:embeddedFont>
    <p:embeddedFont>
      <p:font typeface="Poppins Light" charset="1" panose="00000400000000000000"/>
      <p:regular r:id="rId28"/>
    </p:embeddedFont>
    <p:embeddedFont>
      <p:font typeface="Poppins Light Italics" charset="1" panose="00000400000000000000"/>
      <p:regular r:id="rId29"/>
    </p:embeddedFont>
    <p:embeddedFont>
      <p:font typeface="Poppins Medium" charset="1" panose="00000600000000000000"/>
      <p:regular r:id="rId30"/>
    </p:embeddedFont>
    <p:embeddedFont>
      <p:font typeface="Poppins Medium Italics" charset="1" panose="00000600000000000000"/>
      <p:regular r:id="rId31"/>
    </p:embeddedFont>
    <p:embeddedFont>
      <p:font typeface="Poppins Semi-Bold" charset="1" panose="00000700000000000000"/>
      <p:regular r:id="rId32"/>
    </p:embeddedFont>
    <p:embeddedFont>
      <p:font typeface="Poppins Semi-Bold Italics" charset="1" panose="00000700000000000000"/>
      <p:regular r:id="rId33"/>
    </p:embeddedFont>
    <p:embeddedFont>
      <p:font typeface="Poppins Ultra-Bold" charset="1" panose="00000900000000000000"/>
      <p:regular r:id="rId34"/>
    </p:embeddedFont>
    <p:embeddedFont>
      <p:font typeface="Poppins Ultra-Bold Italics" charset="1" panose="00000900000000000000"/>
      <p:regular r:id="rId35"/>
    </p:embeddedFont>
    <p:embeddedFont>
      <p:font typeface="Poppins Heavy" charset="1" panose="00000A00000000000000"/>
      <p:regular r:id="rId36"/>
    </p:embeddedFont>
    <p:embeddedFont>
      <p:font typeface="Poppins Heavy Italics" charset="1" panose="00000A00000000000000"/>
      <p:regular r:id="rId37"/>
    </p:embeddedFont>
    <p:embeddedFont>
      <p:font typeface="HK Grotesk" charset="1" panose="00000500000000000000"/>
      <p:regular r:id="rId38"/>
    </p:embeddedFont>
    <p:embeddedFont>
      <p:font typeface="HK Grotesk Bold" charset="1" panose="00000800000000000000"/>
      <p:regular r:id="rId39"/>
    </p:embeddedFont>
    <p:embeddedFont>
      <p:font typeface="HK Grotesk Italics" charset="1" panose="00000500000000000000"/>
      <p:regular r:id="rId40"/>
    </p:embeddedFont>
    <p:embeddedFont>
      <p:font typeface="HK Grotesk Bold Italics" charset="1" panose="00000800000000000000"/>
      <p:regular r:id="rId41"/>
    </p:embeddedFont>
    <p:embeddedFont>
      <p:font typeface="HK Grotesk Light" charset="1" panose="00000400000000000000"/>
      <p:regular r:id="rId42"/>
    </p:embeddedFont>
    <p:embeddedFont>
      <p:font typeface="HK Grotesk Light Italics" charset="1" panose="00000400000000000000"/>
      <p:regular r:id="rId43"/>
    </p:embeddedFont>
    <p:embeddedFont>
      <p:font typeface="HK Grotesk Medium" charset="1" panose="00000600000000000000"/>
      <p:regular r:id="rId44"/>
    </p:embeddedFont>
    <p:embeddedFont>
      <p:font typeface="HK Grotesk Medium Italics" charset="1" panose="00000600000000000000"/>
      <p:regular r:id="rId45"/>
    </p:embeddedFont>
    <p:embeddedFont>
      <p:font typeface="HK Grotesk Semi-Bold" charset="1" panose="00000700000000000000"/>
      <p:regular r:id="rId46"/>
    </p:embeddedFont>
    <p:embeddedFont>
      <p:font typeface="HK Grotesk Semi-Bold Italics" charset="1" panose="00000700000000000000"/>
      <p:regular r:id="rId47"/>
    </p:embeddedFont>
    <p:embeddedFont>
      <p:font typeface="Open Sans" charset="1" panose="00000000000000000000"/>
      <p:regular r:id="rId48"/>
    </p:embeddedFont>
    <p:embeddedFont>
      <p:font typeface="Open Sans Bold" charset="1" panose="00000000000000000000"/>
      <p:regular r:id="rId49"/>
    </p:embeddedFont>
    <p:embeddedFont>
      <p:font typeface="Open Sans Italics" charset="1" panose="00000000000000000000"/>
      <p:regular r:id="rId50"/>
    </p:embeddedFont>
    <p:embeddedFont>
      <p:font typeface="Open Sans Bold Italics" charset="1" panose="00000000000000000000"/>
      <p:regular r:id="rId51"/>
    </p:embeddedFont>
    <p:embeddedFont>
      <p:font typeface="Open Sans Light" charset="1" panose="00000000000000000000"/>
      <p:regular r:id="rId52"/>
    </p:embeddedFont>
    <p:embeddedFont>
      <p:font typeface="Open Sans Light Italics" charset="1" panose="00000000000000000000"/>
      <p:regular r:id="rId53"/>
    </p:embeddedFont>
    <p:embeddedFont>
      <p:font typeface="Open Sans Medium" charset="1" panose="00000000000000000000"/>
      <p:regular r:id="rId54"/>
    </p:embeddedFont>
    <p:embeddedFont>
      <p:font typeface="Open Sans Medium Italics" charset="1" panose="00000000000000000000"/>
      <p:regular r:id="rId55"/>
    </p:embeddedFont>
    <p:embeddedFont>
      <p:font typeface="Open Sans Semi-Bold" charset="1" panose="00000000000000000000"/>
      <p:regular r:id="rId56"/>
    </p:embeddedFont>
    <p:embeddedFont>
      <p:font typeface="Open Sans Semi-Bold Italics" charset="1" panose="00000000000000000000"/>
      <p:regular r:id="rId57"/>
    </p:embeddedFont>
    <p:embeddedFont>
      <p:font typeface="Open Sans Ultra-Bold" charset="1" panose="00000000000000000000"/>
      <p:regular r:id="rId58"/>
    </p:embeddedFont>
    <p:embeddedFont>
      <p:font typeface="Open Sans Ultra-Bold Italics" charset="1" panose="0000000000000000000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00" Target="slides/slide41.xml" Type="http://schemas.openxmlformats.org/officeDocument/2006/relationships/slide"/><Relationship Id="rId101" Target="slides/slide42.xml" Type="http://schemas.openxmlformats.org/officeDocument/2006/relationships/slide"/><Relationship Id="rId102" Target="slides/slide43.xml" Type="http://schemas.openxmlformats.org/officeDocument/2006/relationships/slide"/><Relationship Id="rId103" Target="slides/slide44.xml" Type="http://schemas.openxmlformats.org/officeDocument/2006/relationships/slide"/><Relationship Id="rId104" Target="slides/slide45.xml" Type="http://schemas.openxmlformats.org/officeDocument/2006/relationships/slide"/><Relationship Id="rId105" Target="slides/slide46.xml" Type="http://schemas.openxmlformats.org/officeDocument/2006/relationships/slide"/><Relationship Id="rId106" Target="slides/slide47.xml" Type="http://schemas.openxmlformats.org/officeDocument/2006/relationships/slide"/><Relationship Id="rId107" Target="slides/slide48.xml" Type="http://schemas.openxmlformats.org/officeDocument/2006/relationships/slide"/><Relationship Id="rId108" Target="slides/slide49.xml" Type="http://schemas.openxmlformats.org/officeDocument/2006/relationships/slide"/><Relationship Id="rId109" Target="slides/slide50.xml" Type="http://schemas.openxmlformats.org/officeDocument/2006/relationships/slide"/><Relationship Id="rId11" Target="fonts/font11.fntdata" Type="http://schemas.openxmlformats.org/officeDocument/2006/relationships/font"/><Relationship Id="rId110" Target="slides/slide51.xml" Type="http://schemas.openxmlformats.org/officeDocument/2006/relationships/slide"/><Relationship Id="rId111" Target="slides/slide52.xml" Type="http://schemas.openxmlformats.org/officeDocument/2006/relationships/slide"/><Relationship Id="rId112" Target="slides/slide53.xml" Type="http://schemas.openxmlformats.org/officeDocument/2006/relationships/slide"/><Relationship Id="rId113" Target="slides/slide54.xml" Type="http://schemas.openxmlformats.org/officeDocument/2006/relationships/slide"/><Relationship Id="rId114" Target="slides/slide55.xml" Type="http://schemas.openxmlformats.org/officeDocument/2006/relationships/slide"/><Relationship Id="rId115" Target="slides/slide56.xml" Type="http://schemas.openxmlformats.org/officeDocument/2006/relationships/slide"/><Relationship Id="rId116" Target="slides/slide57.xml" Type="http://schemas.openxmlformats.org/officeDocument/2006/relationships/slide"/><Relationship Id="rId117" Target="slides/slide58.xml" Type="http://schemas.openxmlformats.org/officeDocument/2006/relationships/slide"/><Relationship Id="rId118" Target="slides/slide59.xml" Type="http://schemas.openxmlformats.org/officeDocument/2006/relationships/slide"/><Relationship Id="rId119" Target="slides/slide60.xml" Type="http://schemas.openxmlformats.org/officeDocument/2006/relationships/slide"/><Relationship Id="rId12" Target="fonts/font12.fntdata" Type="http://schemas.openxmlformats.org/officeDocument/2006/relationships/font"/><Relationship Id="rId120" Target="slides/slide61.xml" Type="http://schemas.openxmlformats.org/officeDocument/2006/relationships/slide"/><Relationship Id="rId121" Target="slides/slide62.xml" Type="http://schemas.openxmlformats.org/officeDocument/2006/relationships/slide"/><Relationship Id="rId122" Target="slides/slide63.xml" Type="http://schemas.openxmlformats.org/officeDocument/2006/relationships/slide"/><Relationship Id="rId123" Target="slides/slide64.xml" Type="http://schemas.openxmlformats.org/officeDocument/2006/relationships/slide"/><Relationship Id="rId124" Target="slides/slide65.xml" Type="http://schemas.openxmlformats.org/officeDocument/2006/relationships/slide"/><Relationship Id="rId125" Target="slides/slide66.xml" Type="http://schemas.openxmlformats.org/officeDocument/2006/relationships/slide"/><Relationship Id="rId126" Target="slides/slide67.xml" Type="http://schemas.openxmlformats.org/officeDocument/2006/relationships/slide"/><Relationship Id="rId127" Target="slides/slide68.xml" Type="http://schemas.openxmlformats.org/officeDocument/2006/relationships/slide"/><Relationship Id="rId128" Target="slides/slide69.xml" Type="http://schemas.openxmlformats.org/officeDocument/2006/relationships/slide"/><Relationship Id="rId129" Target="slides/slide70.xml" Type="http://schemas.openxmlformats.org/officeDocument/2006/relationships/slide"/><Relationship Id="rId13" Target="fonts/font13.fntdata" Type="http://schemas.openxmlformats.org/officeDocument/2006/relationships/font"/><Relationship Id="rId130" Target="slides/slide71.xml" Type="http://schemas.openxmlformats.org/officeDocument/2006/relationships/slide"/><Relationship Id="rId131" Target="slides/slide72.xml" Type="http://schemas.openxmlformats.org/officeDocument/2006/relationships/slide"/><Relationship Id="rId132" Target="slides/slide73.xml" Type="http://schemas.openxmlformats.org/officeDocument/2006/relationships/slide"/><Relationship Id="rId133" Target="slides/slide74.xml" Type="http://schemas.openxmlformats.org/officeDocument/2006/relationships/slide"/><Relationship Id="rId134" Target="slides/slide75.xml" Type="http://schemas.openxmlformats.org/officeDocument/2006/relationships/slide"/><Relationship Id="rId135" Target="slides/slide76.xml" Type="http://schemas.openxmlformats.org/officeDocument/2006/relationships/slide"/><Relationship Id="rId136" Target="slides/slide77.xml" Type="http://schemas.openxmlformats.org/officeDocument/2006/relationships/slide"/><Relationship Id="rId137" Target="slides/slide78.xml" Type="http://schemas.openxmlformats.org/officeDocument/2006/relationships/slide"/><Relationship Id="rId138" Target="slides/slide79.xml" Type="http://schemas.openxmlformats.org/officeDocument/2006/relationships/slide"/><Relationship Id="rId139" Target="slides/slide80.xml" Type="http://schemas.openxmlformats.org/officeDocument/2006/relationships/slide"/><Relationship Id="rId14" Target="fonts/font14.fntdata" Type="http://schemas.openxmlformats.org/officeDocument/2006/relationships/font"/><Relationship Id="rId140" Target="slides/slide81.xml" Type="http://schemas.openxmlformats.org/officeDocument/2006/relationships/slide"/><Relationship Id="rId141" Target="slides/slide82.xml" Type="http://schemas.openxmlformats.org/officeDocument/2006/relationships/slide"/><Relationship Id="rId142" Target="slides/slide83.xml" Type="http://schemas.openxmlformats.org/officeDocument/2006/relationships/slide"/><Relationship Id="rId143" Target="slides/slide84.xml" Type="http://schemas.openxmlformats.org/officeDocument/2006/relationships/slide"/><Relationship Id="rId144" Target="slides/slide85.xml" Type="http://schemas.openxmlformats.org/officeDocument/2006/relationships/slide"/><Relationship Id="rId145" Target="slides/slide86.xml" Type="http://schemas.openxmlformats.org/officeDocument/2006/relationships/slide"/><Relationship Id="rId146" Target="slides/slide87.xml" Type="http://schemas.openxmlformats.org/officeDocument/2006/relationships/slide"/><Relationship Id="rId147" Target="slides/slide88.xml" Type="http://schemas.openxmlformats.org/officeDocument/2006/relationships/slide"/><Relationship Id="rId148" Target="slides/slide89.xml" Type="http://schemas.openxmlformats.org/officeDocument/2006/relationships/slide"/><Relationship Id="rId149" Target="slides/slide90.xml" Type="http://schemas.openxmlformats.org/officeDocument/2006/relationships/slide"/><Relationship Id="rId15" Target="fonts/font15.fntdata" Type="http://schemas.openxmlformats.org/officeDocument/2006/relationships/font"/><Relationship Id="rId150" Target="slides/slide91.xml" Type="http://schemas.openxmlformats.org/officeDocument/2006/relationships/slide"/><Relationship Id="rId151" Target="slides/slide92.xml" Type="http://schemas.openxmlformats.org/officeDocument/2006/relationships/slide"/><Relationship Id="rId152" Target="slides/slide93.xml" Type="http://schemas.openxmlformats.org/officeDocument/2006/relationships/slide"/><Relationship Id="rId153" Target="slides/slide94.xml" Type="http://schemas.openxmlformats.org/officeDocument/2006/relationships/slide"/><Relationship Id="rId154" Target="slides/slide95.xml" Type="http://schemas.openxmlformats.org/officeDocument/2006/relationships/slide"/><Relationship Id="rId155" Target="slides/slide96.xml" Type="http://schemas.openxmlformats.org/officeDocument/2006/relationships/slide"/><Relationship Id="rId156" Target="slides/slide97.xml" Type="http://schemas.openxmlformats.org/officeDocument/2006/relationships/slide"/><Relationship Id="rId157" Target="slides/slide98.xml" Type="http://schemas.openxmlformats.org/officeDocument/2006/relationships/slide"/><Relationship Id="rId158" Target="slides/slide99.xml" Type="http://schemas.openxmlformats.org/officeDocument/2006/relationships/slide"/><Relationship Id="rId159" Target="slides/slide100.xml" Type="http://schemas.openxmlformats.org/officeDocument/2006/relationships/slide"/><Relationship Id="rId16" Target="fonts/font16.fntdata" Type="http://schemas.openxmlformats.org/officeDocument/2006/relationships/font"/><Relationship Id="rId160" Target="slides/slide101.xml" Type="http://schemas.openxmlformats.org/officeDocument/2006/relationships/slide"/><Relationship Id="rId161" Target="slides/slide102.xml" Type="http://schemas.openxmlformats.org/officeDocument/2006/relationships/slide"/><Relationship Id="rId162" Target="slides/slide103.xml" Type="http://schemas.openxmlformats.org/officeDocument/2006/relationships/slide"/><Relationship Id="rId163" Target="slides/slide104.xml" Type="http://schemas.openxmlformats.org/officeDocument/2006/relationships/slide"/><Relationship Id="rId164" Target="slides/slide105.xml" Type="http://schemas.openxmlformats.org/officeDocument/2006/relationships/slide"/><Relationship Id="rId165" Target="slides/slide106.xml" Type="http://schemas.openxmlformats.org/officeDocument/2006/relationships/slide"/><Relationship Id="rId166" Target="slides/slide107.xml" Type="http://schemas.openxmlformats.org/officeDocument/2006/relationships/slide"/><Relationship Id="rId167" Target="slides/slide108.xml" Type="http://schemas.openxmlformats.org/officeDocument/2006/relationships/slide"/><Relationship Id="rId168" Target="slides/slide109.xml" Type="http://schemas.openxmlformats.org/officeDocument/2006/relationships/slide"/><Relationship Id="rId169" Target="slides/slide110.xml" Type="http://schemas.openxmlformats.org/officeDocument/2006/relationships/slide"/><Relationship Id="rId17" Target="fonts/font17.fntdata" Type="http://schemas.openxmlformats.org/officeDocument/2006/relationships/font"/><Relationship Id="rId170" Target="slides/slide111.xml" Type="http://schemas.openxmlformats.org/officeDocument/2006/relationships/slide"/><Relationship Id="rId171" Target="slides/slide112.xml" Type="http://schemas.openxmlformats.org/officeDocument/2006/relationships/slide"/><Relationship Id="rId172" Target="slides/slide113.xml" Type="http://schemas.openxmlformats.org/officeDocument/2006/relationships/slide"/><Relationship Id="rId173" Target="slides/slide114.xml" Type="http://schemas.openxmlformats.org/officeDocument/2006/relationships/slide"/><Relationship Id="rId174" Target="slides/slide115.xml" Type="http://schemas.openxmlformats.org/officeDocument/2006/relationships/slide"/><Relationship Id="rId175" Target="slides/slide116.xml" Type="http://schemas.openxmlformats.org/officeDocument/2006/relationships/slide"/><Relationship Id="rId176" Target="slides/slide117.xml" Type="http://schemas.openxmlformats.org/officeDocument/2006/relationships/slide"/><Relationship Id="rId177" Target="slides/slide118.xml" Type="http://schemas.openxmlformats.org/officeDocument/2006/relationships/slide"/><Relationship Id="rId178" Target="slides/slide119.xml" Type="http://schemas.openxmlformats.org/officeDocument/2006/relationships/slide"/><Relationship Id="rId179" Target="slides/slide120.xml" Type="http://schemas.openxmlformats.org/officeDocument/2006/relationships/slide"/><Relationship Id="rId18" Target="fonts/font18.fntdata" Type="http://schemas.openxmlformats.org/officeDocument/2006/relationships/font"/><Relationship Id="rId180" Target="slides/slide121.xml" Type="http://schemas.openxmlformats.org/officeDocument/2006/relationships/slide"/><Relationship Id="rId181" Target="slides/slide122.xml" Type="http://schemas.openxmlformats.org/officeDocument/2006/relationships/slide"/><Relationship Id="rId182" Target="slides/slide123.xml" Type="http://schemas.openxmlformats.org/officeDocument/2006/relationships/slide"/><Relationship Id="rId183" Target="slides/slide124.xml" Type="http://schemas.openxmlformats.org/officeDocument/2006/relationships/slide"/><Relationship Id="rId184" Target="slides/slide125.xml" Type="http://schemas.openxmlformats.org/officeDocument/2006/relationships/slide"/><Relationship Id="rId185" Target="slides/slide126.xml" Type="http://schemas.openxmlformats.org/officeDocument/2006/relationships/slide"/><Relationship Id="rId186" Target="slides/slide127.xml" Type="http://schemas.openxmlformats.org/officeDocument/2006/relationships/slide"/><Relationship Id="rId187" Target="slides/slide128.xml" Type="http://schemas.openxmlformats.org/officeDocument/2006/relationships/slide"/><Relationship Id="rId188" Target="slides/slide129.xml" Type="http://schemas.openxmlformats.org/officeDocument/2006/relationships/slide"/><Relationship Id="rId189" Target="slides/slide130.xml" Type="http://schemas.openxmlformats.org/officeDocument/2006/relationships/slide"/><Relationship Id="rId19" Target="fonts/font19.fntdata" Type="http://schemas.openxmlformats.org/officeDocument/2006/relationships/font"/><Relationship Id="rId190" Target="slides/slide131.xml" Type="http://schemas.openxmlformats.org/officeDocument/2006/relationships/slide"/><Relationship Id="rId191" Target="slides/slide132.xml" Type="http://schemas.openxmlformats.org/officeDocument/2006/relationships/slide"/><Relationship Id="rId192" Target="slides/slide133.xml" Type="http://schemas.openxmlformats.org/officeDocument/2006/relationships/slide"/><Relationship Id="rId193" Target="slides/slide134.xml" Type="http://schemas.openxmlformats.org/officeDocument/2006/relationships/slide"/><Relationship Id="rId194" Target="slides/slide135.xml" Type="http://schemas.openxmlformats.org/officeDocument/2006/relationships/slide"/><Relationship Id="rId195" Target="slides/slide136.xml" Type="http://schemas.openxmlformats.org/officeDocument/2006/relationships/slide"/><Relationship Id="rId196" Target="notesMasters/notesMaster1.xml" Type="http://schemas.openxmlformats.org/officeDocument/2006/relationships/notesMaster"/><Relationship Id="rId197" Target="theme/theme2.xml" Type="http://schemas.openxmlformats.org/officeDocument/2006/relationships/theme"/><Relationship Id="rId198" Target="notesSlides/notesSlide1.xml" Type="http://schemas.openxmlformats.org/officeDocument/2006/relationships/notesSlide"/><Relationship Id="rId199" Target="notesSlides/notesSlide2.xml" Type="http://schemas.openxmlformats.org/officeDocument/2006/relationships/notesSlide"/><Relationship Id="rId2" Target="presProps.xml" Type="http://schemas.openxmlformats.org/officeDocument/2006/relationships/presProps"/><Relationship Id="rId20" Target="fonts/font20.fntdata" Type="http://schemas.openxmlformats.org/officeDocument/2006/relationships/font"/><Relationship Id="rId200" Target="notesSlides/notesSlide3.xml" Type="http://schemas.openxmlformats.org/officeDocument/2006/relationships/notesSlide"/><Relationship Id="rId201" Target="notesSlides/notesSlide4.xml" Type="http://schemas.openxmlformats.org/officeDocument/2006/relationships/notesSlide"/><Relationship Id="rId202" Target="notesSlides/notesSlide5.xml" Type="http://schemas.openxmlformats.org/officeDocument/2006/relationships/notesSlide"/><Relationship Id="rId203" Target="notesSlides/notesSlide6.xml" Type="http://schemas.openxmlformats.org/officeDocument/2006/relationships/notesSlide"/><Relationship Id="rId204" Target="notesSlides/notesSlide7.xml" Type="http://schemas.openxmlformats.org/officeDocument/2006/relationships/notesSlide"/><Relationship Id="rId205" Target="notesSlides/notesSlide8.xml" Type="http://schemas.openxmlformats.org/officeDocument/2006/relationships/notesSlide"/><Relationship Id="rId206" Target="notesSlides/notesSlide9.xml" Type="http://schemas.openxmlformats.org/officeDocument/2006/relationships/notesSlide"/><Relationship Id="rId207" Target="notesSlides/notesSlide10.xml" Type="http://schemas.openxmlformats.org/officeDocument/2006/relationships/notesSlide"/><Relationship Id="rId208" Target="notesSlides/notesSlide11.xml" Type="http://schemas.openxmlformats.org/officeDocument/2006/relationships/notesSlide"/><Relationship Id="rId209" Target="notesSlides/notesSlide12.xml" Type="http://schemas.openxmlformats.org/officeDocument/2006/relationships/notesSlide"/><Relationship Id="rId21" Target="fonts/font21.fntdata" Type="http://schemas.openxmlformats.org/officeDocument/2006/relationships/font"/><Relationship Id="rId210" Target="notesSlides/notesSlide13.xml" Type="http://schemas.openxmlformats.org/officeDocument/2006/relationships/notesSlide"/><Relationship Id="rId211" Target="notesSlides/notesSlide14.xml" Type="http://schemas.openxmlformats.org/officeDocument/2006/relationships/notesSlide"/><Relationship Id="rId212" Target="notesSlides/notesSlide15.xml" Type="http://schemas.openxmlformats.org/officeDocument/2006/relationships/notesSlide"/><Relationship Id="rId213" Target="notesSlides/notesSlide16.xml" Type="http://schemas.openxmlformats.org/officeDocument/2006/relationships/notesSlide"/><Relationship Id="rId214" Target="notesSlides/notesSlide17.xml" Type="http://schemas.openxmlformats.org/officeDocument/2006/relationships/notesSlide"/><Relationship Id="rId215" Target="notesSlides/notesSlide18.xml" Type="http://schemas.openxmlformats.org/officeDocument/2006/relationships/notesSlide"/><Relationship Id="rId216" Target="notesSlides/notesSlide19.xml" Type="http://schemas.openxmlformats.org/officeDocument/2006/relationships/notesSlide"/><Relationship Id="rId217" Target="notesSlides/notesSlide20.xml" Type="http://schemas.openxmlformats.org/officeDocument/2006/relationships/notesSlide"/><Relationship Id="rId218" Target="notesSlides/notesSlide21.xml" Type="http://schemas.openxmlformats.org/officeDocument/2006/relationships/notesSlide"/><Relationship Id="rId219" Target="notesSlides/notesSlide22.xml" Type="http://schemas.openxmlformats.org/officeDocument/2006/relationships/notesSlide"/><Relationship Id="rId22" Target="fonts/font22.fntdata" Type="http://schemas.openxmlformats.org/officeDocument/2006/relationships/font"/><Relationship Id="rId220" Target="notesSlides/notesSlide23.xml" Type="http://schemas.openxmlformats.org/officeDocument/2006/relationships/notesSlide"/><Relationship Id="rId221" Target="notesSlides/notesSlide24.xml" Type="http://schemas.openxmlformats.org/officeDocument/2006/relationships/notesSlide"/><Relationship Id="rId222" Target="notesSlides/notesSlide25.xml" Type="http://schemas.openxmlformats.org/officeDocument/2006/relationships/notesSlide"/><Relationship Id="rId223" Target="notesSlides/notesSlide26.xml" Type="http://schemas.openxmlformats.org/officeDocument/2006/relationships/notesSlide"/><Relationship Id="rId224" Target="notesSlides/notesSlide27.xml" Type="http://schemas.openxmlformats.org/officeDocument/2006/relationships/notesSlide"/><Relationship Id="rId225" Target="notesSlides/notesSlide28.xml" Type="http://schemas.openxmlformats.org/officeDocument/2006/relationships/notesSlide"/><Relationship Id="rId226" Target="notesSlides/notesSlide29.xml" Type="http://schemas.openxmlformats.org/officeDocument/2006/relationships/notesSlide"/><Relationship Id="rId227" Target="notesSlides/notesSlide30.xml" Type="http://schemas.openxmlformats.org/officeDocument/2006/relationships/notesSlide"/><Relationship Id="rId228" Target="notesSlides/notesSlide31.xml" Type="http://schemas.openxmlformats.org/officeDocument/2006/relationships/notesSlide"/><Relationship Id="rId229" Target="notesSlides/notesSlide32.xml" Type="http://schemas.openxmlformats.org/officeDocument/2006/relationships/notesSlide"/><Relationship Id="rId23" Target="fonts/font23.fntdata" Type="http://schemas.openxmlformats.org/officeDocument/2006/relationships/font"/><Relationship Id="rId230" Target="notesSlides/notesSlide33.xml" Type="http://schemas.openxmlformats.org/officeDocument/2006/relationships/notesSlide"/><Relationship Id="rId231" Target="notesSlides/notesSlide34.xml" Type="http://schemas.openxmlformats.org/officeDocument/2006/relationships/notesSlide"/><Relationship Id="rId232" Target="notesSlides/notesSlide35.xml" Type="http://schemas.openxmlformats.org/officeDocument/2006/relationships/notesSlide"/><Relationship Id="rId233" Target="notesSlides/notesSlide36.xml" Type="http://schemas.openxmlformats.org/officeDocument/2006/relationships/notesSlide"/><Relationship Id="rId234" Target="notesSlides/notesSlide37.xml" Type="http://schemas.openxmlformats.org/officeDocument/2006/relationships/notesSlide"/><Relationship Id="rId235" Target="notesSlides/notesSlide38.xml" Type="http://schemas.openxmlformats.org/officeDocument/2006/relationships/notesSlide"/><Relationship Id="rId236" Target="notesSlides/notesSlide39.xml" Type="http://schemas.openxmlformats.org/officeDocument/2006/relationships/notesSlide"/><Relationship Id="rId237" Target="notesSlides/notesSlide40.xml" Type="http://schemas.openxmlformats.org/officeDocument/2006/relationships/notesSlide"/><Relationship Id="rId238" Target="notesSlides/notesSlide41.xml" Type="http://schemas.openxmlformats.org/officeDocument/2006/relationships/notesSlide"/><Relationship Id="rId239" Target="notesSlides/notesSlide42.xml" Type="http://schemas.openxmlformats.org/officeDocument/2006/relationships/notesSlide"/><Relationship Id="rId24" Target="fonts/font24.fntdata" Type="http://schemas.openxmlformats.org/officeDocument/2006/relationships/font"/><Relationship Id="rId240" Target="notesSlides/notesSlide43.xml" Type="http://schemas.openxmlformats.org/officeDocument/2006/relationships/notesSlide"/><Relationship Id="rId241" Target="notesSlides/notesSlide44.xml" Type="http://schemas.openxmlformats.org/officeDocument/2006/relationships/notesSlide"/><Relationship Id="rId242" Target="notesSlides/notesSlide45.xml" Type="http://schemas.openxmlformats.org/officeDocument/2006/relationships/notesSlide"/><Relationship Id="rId243" Target="notesSlides/notesSlide46.xml" Type="http://schemas.openxmlformats.org/officeDocument/2006/relationships/notesSlide"/><Relationship Id="rId244" Target="notesSlides/notesSlide47.xml" Type="http://schemas.openxmlformats.org/officeDocument/2006/relationships/notesSlide"/><Relationship Id="rId245" Target="notesSlides/notesSlide48.xml" Type="http://schemas.openxmlformats.org/officeDocument/2006/relationships/notesSlide"/><Relationship Id="rId246" Target="notesSlides/notesSlide49.xml" Type="http://schemas.openxmlformats.org/officeDocument/2006/relationships/notesSlide"/><Relationship Id="rId247" Target="notesSlides/notesSlide50.xml" Type="http://schemas.openxmlformats.org/officeDocument/2006/relationships/notesSlide"/><Relationship Id="rId248" Target="notesSlides/notesSlide51.xml" Type="http://schemas.openxmlformats.org/officeDocument/2006/relationships/notesSlide"/><Relationship Id="rId249" Target="notesSlides/notesSlide52.xml" Type="http://schemas.openxmlformats.org/officeDocument/2006/relationships/notesSlide"/><Relationship Id="rId25" Target="fonts/font25.fntdata" Type="http://schemas.openxmlformats.org/officeDocument/2006/relationships/font"/><Relationship Id="rId250" Target="notesSlides/notesSlide53.xml" Type="http://schemas.openxmlformats.org/officeDocument/2006/relationships/notesSlide"/><Relationship Id="rId251" Target="notesSlides/notesSlide54.xml" Type="http://schemas.openxmlformats.org/officeDocument/2006/relationships/notesSlide"/><Relationship Id="rId252" Target="notesSlides/notesSlide55.xml" Type="http://schemas.openxmlformats.org/officeDocument/2006/relationships/notesSlide"/><Relationship Id="rId253" Target="notesSlides/notesSlide56.xml" Type="http://schemas.openxmlformats.org/officeDocument/2006/relationships/notesSlide"/><Relationship Id="rId254" Target="notesSlides/notesSlide57.xml" Type="http://schemas.openxmlformats.org/officeDocument/2006/relationships/notesSlide"/><Relationship Id="rId255" Target="notesSlides/notesSlide58.xml" Type="http://schemas.openxmlformats.org/officeDocument/2006/relationships/notesSlide"/><Relationship Id="rId256" Target="notesSlides/notesSlide59.xml" Type="http://schemas.openxmlformats.org/officeDocument/2006/relationships/notesSlide"/><Relationship Id="rId257" Target="notesSlides/notesSlide60.xml" Type="http://schemas.openxmlformats.org/officeDocument/2006/relationships/notesSlide"/><Relationship Id="rId258" Target="notesSlides/notesSlide61.xml" Type="http://schemas.openxmlformats.org/officeDocument/2006/relationships/notesSlide"/><Relationship Id="rId259" Target="notesSlides/notesSlide62.xml" Type="http://schemas.openxmlformats.org/officeDocument/2006/relationships/notesSlide"/><Relationship Id="rId26" Target="fonts/font26.fntdata" Type="http://schemas.openxmlformats.org/officeDocument/2006/relationships/font"/><Relationship Id="rId260" Target="notesSlides/notesSlide63.xml" Type="http://schemas.openxmlformats.org/officeDocument/2006/relationships/notesSlide"/><Relationship Id="rId261" Target="notesSlides/notesSlide64.xml" Type="http://schemas.openxmlformats.org/officeDocument/2006/relationships/notesSlide"/><Relationship Id="rId262" Target="notesSlides/notesSlide65.xml" Type="http://schemas.openxmlformats.org/officeDocument/2006/relationships/notesSlide"/><Relationship Id="rId263" Target="notesSlides/notesSlide66.xml" Type="http://schemas.openxmlformats.org/officeDocument/2006/relationships/notesSlide"/><Relationship Id="rId264" Target="notesSlides/notesSlide67.xml" Type="http://schemas.openxmlformats.org/officeDocument/2006/relationships/notesSlide"/><Relationship Id="rId265" Target="notesSlides/notesSlide68.xml" Type="http://schemas.openxmlformats.org/officeDocument/2006/relationships/notesSlide"/><Relationship Id="rId266" Target="notesSlides/notesSlide69.xml" Type="http://schemas.openxmlformats.org/officeDocument/2006/relationships/notesSlide"/><Relationship Id="rId267" Target="notesSlides/notesSlide70.xml" Type="http://schemas.openxmlformats.org/officeDocument/2006/relationships/notesSlide"/><Relationship Id="rId268" Target="notesSlides/notesSlide71.xml" Type="http://schemas.openxmlformats.org/officeDocument/2006/relationships/notesSlide"/><Relationship Id="rId269" Target="notesSlides/notesSlide72.xml" Type="http://schemas.openxmlformats.org/officeDocument/2006/relationships/notesSlide"/><Relationship Id="rId27" Target="fonts/font27.fntdata" Type="http://schemas.openxmlformats.org/officeDocument/2006/relationships/font"/><Relationship Id="rId270" Target="notesSlides/notesSlide73.xml" Type="http://schemas.openxmlformats.org/officeDocument/2006/relationships/notesSlide"/><Relationship Id="rId271" Target="notesSlides/notesSlide74.xml" Type="http://schemas.openxmlformats.org/officeDocument/2006/relationships/notesSlide"/><Relationship Id="rId272" Target="notesSlides/notesSlide75.xml" Type="http://schemas.openxmlformats.org/officeDocument/2006/relationships/notesSlide"/><Relationship Id="rId273" Target="notesSlides/notesSlide76.xml" Type="http://schemas.openxmlformats.org/officeDocument/2006/relationships/notesSlide"/><Relationship Id="rId274" Target="notesSlides/notesSlide77.xml" Type="http://schemas.openxmlformats.org/officeDocument/2006/relationships/notesSlide"/><Relationship Id="rId275" Target="notesSlides/notesSlide78.xml" Type="http://schemas.openxmlformats.org/officeDocument/2006/relationships/notesSlide"/><Relationship Id="rId276" Target="notesSlides/notesSlide79.xml" Type="http://schemas.openxmlformats.org/officeDocument/2006/relationships/notesSlide"/><Relationship Id="rId277" Target="notesSlides/notesSlide80.xml" Type="http://schemas.openxmlformats.org/officeDocument/2006/relationships/notesSlide"/><Relationship Id="rId278" Target="notesSlides/notesSlide81.xml" Type="http://schemas.openxmlformats.org/officeDocument/2006/relationships/notesSlide"/><Relationship Id="rId279" Target="notesSlides/notesSlide82.xml" Type="http://schemas.openxmlformats.org/officeDocument/2006/relationships/notesSlide"/><Relationship Id="rId28" Target="fonts/font28.fntdata" Type="http://schemas.openxmlformats.org/officeDocument/2006/relationships/font"/><Relationship Id="rId280" Target="notesSlides/notesSlide83.xml" Type="http://schemas.openxmlformats.org/officeDocument/2006/relationships/notesSlide"/><Relationship Id="rId281" Target="notesSlides/notesSlide84.xml" Type="http://schemas.openxmlformats.org/officeDocument/2006/relationships/notesSlide"/><Relationship Id="rId282" Target="notesSlides/notesSlide85.xml" Type="http://schemas.openxmlformats.org/officeDocument/2006/relationships/notesSlide"/><Relationship Id="rId283" Target="notesSlides/notesSlide86.xml" Type="http://schemas.openxmlformats.org/officeDocument/2006/relationships/notesSlide"/><Relationship Id="rId284" Target="notesSlides/notesSlide87.xml" Type="http://schemas.openxmlformats.org/officeDocument/2006/relationships/notesSlide"/><Relationship Id="rId285" Target="notesSlides/notesSlide88.xml" Type="http://schemas.openxmlformats.org/officeDocument/2006/relationships/notesSlide"/><Relationship Id="rId286" Target="notesSlides/notesSlide89.xml" Type="http://schemas.openxmlformats.org/officeDocument/2006/relationships/notesSlide"/><Relationship Id="rId287" Target="notesSlides/notesSlide90.xml" Type="http://schemas.openxmlformats.org/officeDocument/2006/relationships/notesSlide"/><Relationship Id="rId288" Target="notesSlides/notesSlide91.xml" Type="http://schemas.openxmlformats.org/officeDocument/2006/relationships/notesSlide"/><Relationship Id="rId289" Target="notesSlides/notesSlide92.xml" Type="http://schemas.openxmlformats.org/officeDocument/2006/relationships/notesSlide"/><Relationship Id="rId29" Target="fonts/font29.fntdata" Type="http://schemas.openxmlformats.org/officeDocument/2006/relationships/font"/><Relationship Id="rId290" Target="notesSlides/notesSlide93.xml" Type="http://schemas.openxmlformats.org/officeDocument/2006/relationships/notesSlide"/><Relationship Id="rId291" Target="notesSlides/notesSlide94.xml" Type="http://schemas.openxmlformats.org/officeDocument/2006/relationships/notesSlide"/><Relationship Id="rId292" Target="notesSlides/notesSlide95.xml" Type="http://schemas.openxmlformats.org/officeDocument/2006/relationships/notesSlide"/><Relationship Id="rId293" Target="notesSlides/notesSlide96.xml" Type="http://schemas.openxmlformats.org/officeDocument/2006/relationships/notesSlide"/><Relationship Id="rId294" Target="notesSlides/notesSlide97.xml" Type="http://schemas.openxmlformats.org/officeDocument/2006/relationships/notesSlide"/><Relationship Id="rId295" Target="notesSlides/notesSlide98.xml" Type="http://schemas.openxmlformats.org/officeDocument/2006/relationships/notesSlide"/><Relationship Id="rId296" Target="notesSlides/notesSlide99.xml" Type="http://schemas.openxmlformats.org/officeDocument/2006/relationships/notesSlide"/><Relationship Id="rId297" Target="notesSlides/notesSlide100.xml" Type="http://schemas.openxmlformats.org/officeDocument/2006/relationships/notesSlide"/><Relationship Id="rId298" Target="notesSlides/notesSlide101.xml" Type="http://schemas.openxmlformats.org/officeDocument/2006/relationships/notesSlide"/><Relationship Id="rId299" Target="notesSlides/notesSlide102.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00" Target="notesSlides/notesSlide103.xml" Type="http://schemas.openxmlformats.org/officeDocument/2006/relationships/notesSlide"/><Relationship Id="rId301" Target="notesSlides/notesSlide104.xml" Type="http://schemas.openxmlformats.org/officeDocument/2006/relationships/notesSlide"/><Relationship Id="rId302" Target="notesSlides/notesSlide105.xml" Type="http://schemas.openxmlformats.org/officeDocument/2006/relationships/notesSlide"/><Relationship Id="rId303" Target="notesSlides/notesSlide106.xml" Type="http://schemas.openxmlformats.org/officeDocument/2006/relationships/notesSlide"/><Relationship Id="rId304" Target="notesSlides/notesSlide107.xml" Type="http://schemas.openxmlformats.org/officeDocument/2006/relationships/notesSlide"/><Relationship Id="rId305" Target="notesSlides/notesSlide108.xml" Type="http://schemas.openxmlformats.org/officeDocument/2006/relationships/notesSlide"/><Relationship Id="rId306" Target="notesSlides/notesSlide109.xml" Type="http://schemas.openxmlformats.org/officeDocument/2006/relationships/notesSlide"/><Relationship Id="rId307" Target="notesSlides/notesSlide110.xml" Type="http://schemas.openxmlformats.org/officeDocument/2006/relationships/notesSlide"/><Relationship Id="rId308" Target="notesSlides/notesSlide111.xml" Type="http://schemas.openxmlformats.org/officeDocument/2006/relationships/notesSlide"/><Relationship Id="rId309" Target="notesSlides/notesSlide112.xml" Type="http://schemas.openxmlformats.org/officeDocument/2006/relationships/notesSlide"/><Relationship Id="rId31" Target="fonts/font31.fntdata" Type="http://schemas.openxmlformats.org/officeDocument/2006/relationships/font"/><Relationship Id="rId310" Target="notesSlides/notesSlide113.xml" Type="http://schemas.openxmlformats.org/officeDocument/2006/relationships/notesSlide"/><Relationship Id="rId311" Target="notesSlides/notesSlide114.xml" Type="http://schemas.openxmlformats.org/officeDocument/2006/relationships/notesSlide"/><Relationship Id="rId312" Target="notesSlides/notesSlide115.xml" Type="http://schemas.openxmlformats.org/officeDocument/2006/relationships/notesSlide"/><Relationship Id="rId313" Target="notesSlides/notesSlide116.xml" Type="http://schemas.openxmlformats.org/officeDocument/2006/relationships/notesSlide"/><Relationship Id="rId314" Target="notesSlides/notesSlide117.xml" Type="http://schemas.openxmlformats.org/officeDocument/2006/relationships/notesSlide"/><Relationship Id="rId315" Target="notesSlides/notesSlide118.xml" Type="http://schemas.openxmlformats.org/officeDocument/2006/relationships/notesSlide"/><Relationship Id="rId316" Target="notesSlides/notesSlide119.xml" Type="http://schemas.openxmlformats.org/officeDocument/2006/relationships/notesSlide"/><Relationship Id="rId317" Target="notesSlides/notesSlide120.xml" Type="http://schemas.openxmlformats.org/officeDocument/2006/relationships/notesSlide"/><Relationship Id="rId318" Target="notesSlides/notesSlide121.xml" Type="http://schemas.openxmlformats.org/officeDocument/2006/relationships/notesSlide"/><Relationship Id="rId319" Target="notesSlides/notesSlide122.xml" Type="http://schemas.openxmlformats.org/officeDocument/2006/relationships/notesSlide"/><Relationship Id="rId32" Target="fonts/font32.fntdata" Type="http://schemas.openxmlformats.org/officeDocument/2006/relationships/font"/><Relationship Id="rId320" Target="notesSlides/notesSlide123.xml" Type="http://schemas.openxmlformats.org/officeDocument/2006/relationships/notesSlide"/><Relationship Id="rId321" Target="notesSlides/notesSlide124.xml" Type="http://schemas.openxmlformats.org/officeDocument/2006/relationships/notesSlide"/><Relationship Id="rId322" Target="notesSlides/notesSlide125.xml" Type="http://schemas.openxmlformats.org/officeDocument/2006/relationships/notesSlide"/><Relationship Id="rId323" Target="notesSlides/notesSlide126.xml" Type="http://schemas.openxmlformats.org/officeDocument/2006/relationships/notesSlide"/><Relationship Id="rId324" Target="notesSlides/notesSlide127.xml" Type="http://schemas.openxmlformats.org/officeDocument/2006/relationships/notesSlide"/><Relationship Id="rId325" Target="notesSlides/notesSlide128.xml" Type="http://schemas.openxmlformats.org/officeDocument/2006/relationships/notesSlide"/><Relationship Id="rId326" Target="notesSlides/notesSlide129.xml" Type="http://schemas.openxmlformats.org/officeDocument/2006/relationships/notesSlide"/><Relationship Id="rId327" Target="notesSlides/notesSlide130.xml" Type="http://schemas.openxmlformats.org/officeDocument/2006/relationships/notesSlide"/><Relationship Id="rId328" Target="notesSlides/notesSlide131.xml" Type="http://schemas.openxmlformats.org/officeDocument/2006/relationships/notesSlide"/><Relationship Id="rId329" Target="notesSlides/notesSlide132.xml" Type="http://schemas.openxmlformats.org/officeDocument/2006/relationships/notesSlide"/><Relationship Id="rId33" Target="fonts/font33.fntdata" Type="http://schemas.openxmlformats.org/officeDocument/2006/relationships/font"/><Relationship Id="rId330" Target="notesSlides/notesSlide133.xml" Type="http://schemas.openxmlformats.org/officeDocument/2006/relationships/notesSlide"/><Relationship Id="rId331" Target="notesSlides/notesSlide134.xml" Type="http://schemas.openxmlformats.org/officeDocument/2006/relationships/notesSlide"/><Relationship Id="rId332" Target="notesSlides/notesSlide135.xml" Type="http://schemas.openxmlformats.org/officeDocument/2006/relationships/notesSlide"/><Relationship Id="rId333" Target="notesSlides/notesSlide136.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slides/slide1.xml" Type="http://schemas.openxmlformats.org/officeDocument/2006/relationships/slide"/><Relationship Id="rId61" Target="slides/slide2.xml" Type="http://schemas.openxmlformats.org/officeDocument/2006/relationships/slide"/><Relationship Id="rId62" Target="slides/slide3.xml" Type="http://schemas.openxmlformats.org/officeDocument/2006/relationships/slide"/><Relationship Id="rId63" Target="slides/slide4.xml" Type="http://schemas.openxmlformats.org/officeDocument/2006/relationships/slide"/><Relationship Id="rId64" Target="slides/slide5.xml" Type="http://schemas.openxmlformats.org/officeDocument/2006/relationships/slide"/><Relationship Id="rId65" Target="slides/slide6.xml" Type="http://schemas.openxmlformats.org/officeDocument/2006/relationships/slide"/><Relationship Id="rId66" Target="slides/slide7.xml" Type="http://schemas.openxmlformats.org/officeDocument/2006/relationships/slide"/><Relationship Id="rId67" Target="slides/slide8.xml" Type="http://schemas.openxmlformats.org/officeDocument/2006/relationships/slide"/><Relationship Id="rId68" Target="slides/slide9.xml" Type="http://schemas.openxmlformats.org/officeDocument/2006/relationships/slide"/><Relationship Id="rId69" Target="slides/slide10.xml" Type="http://schemas.openxmlformats.org/officeDocument/2006/relationships/slide"/><Relationship Id="rId7" Target="fonts/font7.fntdata" Type="http://schemas.openxmlformats.org/officeDocument/2006/relationships/font"/><Relationship Id="rId70" Target="slides/slide11.xml" Type="http://schemas.openxmlformats.org/officeDocument/2006/relationships/slide"/><Relationship Id="rId71" Target="slides/slide12.xml" Type="http://schemas.openxmlformats.org/officeDocument/2006/relationships/slide"/><Relationship Id="rId72" Target="slides/slide13.xml" Type="http://schemas.openxmlformats.org/officeDocument/2006/relationships/slide"/><Relationship Id="rId73" Target="slides/slide14.xml" Type="http://schemas.openxmlformats.org/officeDocument/2006/relationships/slide"/><Relationship Id="rId74" Target="slides/slide15.xml" Type="http://schemas.openxmlformats.org/officeDocument/2006/relationships/slide"/><Relationship Id="rId75" Target="slides/slide16.xml" Type="http://schemas.openxmlformats.org/officeDocument/2006/relationships/slide"/><Relationship Id="rId76" Target="slides/slide17.xml" Type="http://schemas.openxmlformats.org/officeDocument/2006/relationships/slide"/><Relationship Id="rId77" Target="slides/slide18.xml" Type="http://schemas.openxmlformats.org/officeDocument/2006/relationships/slide"/><Relationship Id="rId78" Target="slides/slide19.xml" Type="http://schemas.openxmlformats.org/officeDocument/2006/relationships/slide"/><Relationship Id="rId79" Target="slides/slide20.xml" Type="http://schemas.openxmlformats.org/officeDocument/2006/relationships/slide"/><Relationship Id="rId8" Target="fonts/font8.fntdata" Type="http://schemas.openxmlformats.org/officeDocument/2006/relationships/font"/><Relationship Id="rId80" Target="slides/slide21.xml" Type="http://schemas.openxmlformats.org/officeDocument/2006/relationships/slide"/><Relationship Id="rId81" Target="slides/slide22.xml" Type="http://schemas.openxmlformats.org/officeDocument/2006/relationships/slide"/><Relationship Id="rId82" Target="slides/slide23.xml" Type="http://schemas.openxmlformats.org/officeDocument/2006/relationships/slide"/><Relationship Id="rId83" Target="slides/slide24.xml" Type="http://schemas.openxmlformats.org/officeDocument/2006/relationships/slide"/><Relationship Id="rId84" Target="slides/slide25.xml" Type="http://schemas.openxmlformats.org/officeDocument/2006/relationships/slide"/><Relationship Id="rId85" Target="slides/slide26.xml" Type="http://schemas.openxmlformats.org/officeDocument/2006/relationships/slide"/><Relationship Id="rId86" Target="slides/slide27.xml" Type="http://schemas.openxmlformats.org/officeDocument/2006/relationships/slide"/><Relationship Id="rId87" Target="slides/slide28.xml" Type="http://schemas.openxmlformats.org/officeDocument/2006/relationships/slide"/><Relationship Id="rId88" Target="slides/slide29.xml" Type="http://schemas.openxmlformats.org/officeDocument/2006/relationships/slide"/><Relationship Id="rId89" Target="slides/slide30.xml" Type="http://schemas.openxmlformats.org/officeDocument/2006/relationships/slide"/><Relationship Id="rId9" Target="fonts/font9.fntdata" Type="http://schemas.openxmlformats.org/officeDocument/2006/relationships/font"/><Relationship Id="rId90" Target="slides/slide31.xml" Type="http://schemas.openxmlformats.org/officeDocument/2006/relationships/slide"/><Relationship Id="rId91" Target="slides/slide32.xml" Type="http://schemas.openxmlformats.org/officeDocument/2006/relationships/slide"/><Relationship Id="rId92" Target="slides/slide33.xml" Type="http://schemas.openxmlformats.org/officeDocument/2006/relationships/slide"/><Relationship Id="rId93" Target="slides/slide34.xml" Type="http://schemas.openxmlformats.org/officeDocument/2006/relationships/slide"/><Relationship Id="rId94" Target="slides/slide35.xml" Type="http://schemas.openxmlformats.org/officeDocument/2006/relationships/slide"/><Relationship Id="rId95" Target="slides/slide36.xml" Type="http://schemas.openxmlformats.org/officeDocument/2006/relationships/slide"/><Relationship Id="rId96" Target="slides/slide37.xml" Type="http://schemas.openxmlformats.org/officeDocument/2006/relationships/slide"/><Relationship Id="rId97" Target="slides/slide38.xml" Type="http://schemas.openxmlformats.org/officeDocument/2006/relationships/slide"/><Relationship Id="rId98" Target="slides/slide39.xml" Type="http://schemas.openxmlformats.org/officeDocument/2006/relationships/slide"/><Relationship Id="rId99" Target="slides/slide40.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10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1.xml" Type="http://schemas.openxmlformats.org/officeDocument/2006/relationships/slide"/></Relationships>
</file>

<file path=ppt/notesSlides/_rels/notesSlide10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2.xml" Type="http://schemas.openxmlformats.org/officeDocument/2006/relationships/slide"/></Relationships>
</file>

<file path=ppt/notesSlides/_rels/notesSlide10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3.xml" Type="http://schemas.openxmlformats.org/officeDocument/2006/relationships/slide"/></Relationships>
</file>

<file path=ppt/notesSlides/_rels/notesSlide10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4.xml" Type="http://schemas.openxmlformats.org/officeDocument/2006/relationships/slide"/></Relationships>
</file>

<file path=ppt/notesSlides/_rels/notesSlide10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5.xml" Type="http://schemas.openxmlformats.org/officeDocument/2006/relationships/slide"/></Relationships>
</file>

<file path=ppt/notesSlides/_rels/notesSlide10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6.xml" Type="http://schemas.openxmlformats.org/officeDocument/2006/relationships/slide"/></Relationships>
</file>

<file path=ppt/notesSlides/_rels/notesSlide10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7.xml" Type="http://schemas.openxmlformats.org/officeDocument/2006/relationships/slide"/></Relationships>
</file>

<file path=ppt/notesSlides/_rels/notesSlide10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8.xml" Type="http://schemas.openxmlformats.org/officeDocument/2006/relationships/slide"/></Relationships>
</file>

<file path=ppt/notesSlides/_rels/notesSlide10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9.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0.xml" Type="http://schemas.openxmlformats.org/officeDocument/2006/relationships/slide"/></Relationships>
</file>

<file path=ppt/notesSlides/_rels/notesSlide1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1.xml" Type="http://schemas.openxmlformats.org/officeDocument/2006/relationships/slide"/></Relationships>
</file>

<file path=ppt/notesSlides/_rels/notesSlide1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2.xml" Type="http://schemas.openxmlformats.org/officeDocument/2006/relationships/slide"/></Relationships>
</file>

<file path=ppt/notesSlides/_rels/notesSlide1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3.xml" Type="http://schemas.openxmlformats.org/officeDocument/2006/relationships/slide"/></Relationships>
</file>

<file path=ppt/notesSlides/_rels/notesSlide1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4.xml" Type="http://schemas.openxmlformats.org/officeDocument/2006/relationships/slide"/></Relationships>
</file>

<file path=ppt/notesSlides/_rels/notesSlide1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5.xml" Type="http://schemas.openxmlformats.org/officeDocument/2006/relationships/slide"/></Relationships>
</file>

<file path=ppt/notesSlides/_rels/notesSlide1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6.xml" Type="http://schemas.openxmlformats.org/officeDocument/2006/relationships/slide"/></Relationships>
</file>

<file path=ppt/notesSlides/_rels/notesSlide1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7.xml" Type="http://schemas.openxmlformats.org/officeDocument/2006/relationships/slide"/></Relationships>
</file>

<file path=ppt/notesSlides/_rels/notesSlide1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8.xml" Type="http://schemas.openxmlformats.org/officeDocument/2006/relationships/slide"/></Relationships>
</file>

<file path=ppt/notesSlides/_rels/notesSlide1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9.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0.xml" Type="http://schemas.openxmlformats.org/officeDocument/2006/relationships/slide"/></Relationships>
</file>

<file path=ppt/notesSlides/_rels/notesSlide1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1.xml" Type="http://schemas.openxmlformats.org/officeDocument/2006/relationships/slide"/></Relationships>
</file>

<file path=ppt/notesSlides/_rels/notesSlide1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2.xml" Type="http://schemas.openxmlformats.org/officeDocument/2006/relationships/slide"/></Relationships>
</file>

<file path=ppt/notesSlides/_rels/notesSlide1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3.xml" Type="http://schemas.openxmlformats.org/officeDocument/2006/relationships/slide"/></Relationships>
</file>

<file path=ppt/notesSlides/_rels/notesSlide1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4.xml" Type="http://schemas.openxmlformats.org/officeDocument/2006/relationships/slide"/></Relationships>
</file>

<file path=ppt/notesSlides/_rels/notesSlide1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5.xml" Type="http://schemas.openxmlformats.org/officeDocument/2006/relationships/slide"/></Relationships>
</file>

<file path=ppt/notesSlides/_rels/notesSlide1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6.xml" Type="http://schemas.openxmlformats.org/officeDocument/2006/relationships/slide"/></Relationships>
</file>

<file path=ppt/notesSlides/_rels/notesSlide1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7.xml" Type="http://schemas.openxmlformats.org/officeDocument/2006/relationships/slide"/></Relationships>
</file>

<file path=ppt/notesSlides/_rels/notesSlide1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8.xml" Type="http://schemas.openxmlformats.org/officeDocument/2006/relationships/slide"/></Relationships>
</file>

<file path=ppt/notesSlides/_rels/notesSlide1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9.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0.xml" Type="http://schemas.openxmlformats.org/officeDocument/2006/relationships/slide"/></Relationships>
</file>

<file path=ppt/notesSlides/_rels/notesSlide1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1.xml" Type="http://schemas.openxmlformats.org/officeDocument/2006/relationships/slide"/></Relationships>
</file>

<file path=ppt/notesSlides/_rels/notesSlide1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2.xml" Type="http://schemas.openxmlformats.org/officeDocument/2006/relationships/slide"/></Relationships>
</file>

<file path=ppt/notesSlides/_rels/notesSlide1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3.xml" Type="http://schemas.openxmlformats.org/officeDocument/2006/relationships/slide"/></Relationships>
</file>

<file path=ppt/notesSlides/_rels/notesSlide1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4.xml" Type="http://schemas.openxmlformats.org/officeDocument/2006/relationships/slide"/></Relationships>
</file>

<file path=ppt/notesSlides/_rels/notesSlide1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5.xml" Type="http://schemas.openxmlformats.org/officeDocument/2006/relationships/slide"/></Relationships>
</file>

<file path=ppt/notesSlides/_rels/notesSlide1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Bonjour et bienvenue à notre deuxième capsule d’enseignement: Protocole de l’examen de la portée.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De la même manière, un protocole contient un plan détaillé du déroulement de l’examen de la portée,  incluant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Consultez la section « Ressources » du chapitre pour en apprendre davantage sur la description du processus de sélection.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L’extraction des données est l’étape à partir de laquelle vous commencez la lecture des sources.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allez ensuite sélectionner les informations qui concordent avec les objectifs et les questions de recherche. De ce fait, des décisions doivent être prises concernant le type d’informations que vous désirez extraire.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le protocole, il est important d’inclure dans l’annexe un résumé des informations qui seront extraites et de déterminer comment se fera l’extraction des données. Voici un exemple des informations à extraire… (LIRE LES informations dans la partie exemple)</a:t>
            </a:r>
          </a:p>
          <a:p>
            <a:r>
              <a:rPr lang="en-US"/>
              <a:t/>
            </a:r>
          </a:p>
          <a:p>
            <a:r>
              <a:rPr lang="en-US"/>
              <a:t>À noter qu’il est normal que certaines sources ne présentent pas toutes les informations qui vous intéressent. Dans ce cas, il est important d’en prendre note.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Normalement, ces informations sont organisées dans un tableau d’extraction, par exemple, en utilisant Excel. Cette fiche va être votre source-clé pour vous aider à fournir au lecteur ou à la lectrice un résumé des résultats de la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est conseillé d'utiliser un outil tel que Covidence afin de vous aider dans l'extraction des données. Les informations pourront ensuite être exportées dans un tableau comme celui que vous voyez ici.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Consultez la section « Ressources » du chapitre pour accèder à l'exemple de tableau excel pour l'extraction des données.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 ce qui concerne l’analyse de vos données, il est important de noter qu’un examen de la portée n’a pas comme objectif de faire une analyse des résultats des sources incluent dans votre revue,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mais plutôt de faire une analyse descriptive de certaines informations. Par exemple,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fréquence d'apparition de concepts,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ressources humaines qui seront impliquées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caractéristiques des populations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mesures utilisées,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types d'interventions,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pouvez effectuer différents types d’analyse sur les données extraites.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Par exemple, vous pouvez utilisez des statistiques descriptives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Ou des analyses descriptive qualitative (par ex., le codage et les categorization des concepts) peut aider a resumer les données.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À propos de la présentation des résultats, il est important que celle-ci corresponde aux objectifs et aux questions de recherche de votre examen de la portée.</a:t>
            </a:r>
          </a:p>
          <a:p>
            <a:r>
              <a:rPr lang="en-US"/>
              <a:t>Pour vous aider à décider de la façon dont vous allez présenter vos résultats, demandez-vous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Quelles sont les informations que je vais extraire pour répondre à mes objectifs de recherche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De quelle nature sont-elles ces informations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Comment puis-je favoriser la compréhension des résultats par mon lecteur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outils qui seront utilisés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Lorsqu’on a des données quantitatives, on peut avoir recours à des tableaux,des graphiques,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des données qualitatives, on peut également utiliser des tableaux, des cartes conceptuelles,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Ce qu’il est important de garder à l’esprit est qu'on veut que l’information soit la plus claire possible pour le lecteur.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Enfin, il est important d'enregistrer votre protocole. </a:t>
            </a:r>
          </a:p>
          <a:p>
            <a:r>
              <a:rPr lang="en-US"/>
              <a:t/>
            </a:r>
          </a:p>
          <a:p>
            <a:r>
              <a:rPr lang="en-US"/>
              <a:t>Cette pratique, recommandée par les plus grandes lignes directrices, tels que le JBI, permet, entre autres, de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Réduire la duplication des efforts et encourager la collaboration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Faciliter la mise en forme et la rédaction de l'article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Favoriser la transparence de la méthodologie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y a plusieurs sites à cet effet, par exemple, le site Open Science Framework.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Dans la section « Ressources » du chapitre, vous trouverez quelques exemples de site où enregistrer votre protocole.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Nous sommes actuellement à la fin de notre deuxième capsule d’enseignement. Nous espérons que vous avez acquis une meilleure compréhension des composantes clés du protocole de l’examen de la portée.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l’échéancier prévu.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N’oubliez pas de consulter la section « Ressources» du chapitre pour compléter vos apprentissages.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s’agit d’une première étape très importante. Notamment la rédaction de protocoles de haute qualité permet d’élaborer des examens de la portée plus transparents.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N’oubliez pas de consulter la section « Ressources » du chapitre pour un exemple.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Quels sont les éléments à inclure dans le protocole d’un 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n’est pas évident de commencer à planifier un protocole lorsqu’on ne sait pas par où commencer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existe de multiples ressources pouvant vous aider à planifier votre protocole. En même temps, il peut être difficile de décider sur quelle ressource se concentrer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vous assurer de respecter les standards de rigueurs de l’examen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Dans cette capsule, nous allons répondre aux objectifs suivants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Alors, je vous en recommande trois ! Il s’agit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1) Du chapitre 11 « Scoping review » du "JBI Manual for Evidence Synthesis"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2) De l’article « Best practice guidance and reporting items for the development of scoping review protocols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3) Et, finalement, de la grille PRISMA_ScR soit Scoping Review. Il s’agit de la grille PRISMA pour l’examen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les trouverez dans la section « Ressources » du chapitre.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Passons maintenant aux sections clés du protocole. Elles sont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titre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l’introduction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objectifs et questions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et, la méthodologie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Définir le protocole de l’examen de la portée</a:t>
            </a:r>
          </a:p>
          <a:p>
            <a:r>
              <a:rPr lang="en-US"/>
              <a:t>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Concernant le titre, il y a trois éléments clés à retenir. Il doit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Inclure la mention “protocole de l’examen de la portée”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Être informatif,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permettre de cerner rapidement le sujet traité.</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Passons maintenant à l’introduction. Elle doit permettre de répondre aux questions suivantes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Que savons-nous déjà sur le sujet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Quel est le problème/la question qui conduit à la nécessité d’un 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Y a-t-il d’autres revues de la littérature sur le sujet et quelles sont les lacunes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Et, pourquoi un examen de la portée est-il nécessaire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Je vous invite à consulter l’article de Lingard et Colquhoun (2022) sur comment rédiger l’introduction d’un protocole d’examen de la portée, disponible dans la section « Ressources » du chapitre.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Décrire les caractéristiques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Parlons maintenant des objectifs! Il est important de spécifier que ceux-ci sont les pierres angulaires à partir desquelles le projet est bâti.</a:t>
            </a:r>
          </a:p>
          <a:p>
            <a:r>
              <a:rPr lang="en-US"/>
              <a:t/>
            </a:r>
          </a:p>
          <a:p>
            <a:r>
              <a:rPr lang="en-US"/>
              <a:t>Et, </a:t>
            </a:r>
          </a:p>
          <a:p>
            <a:r>
              <a:rPr lang="en-US"/>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ils guident la planification de la stratégie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peut être utile de réviser des protocoles publiés afin d’avoir des exemples. </a:t>
            </a:r>
          </a:p>
          <a:p>
            <a:r>
              <a:rPr lang="en-US"/>
              <a:t/>
            </a:r>
          </a:p>
          <a:p>
            <a:r>
              <a:rPr lang="en-US"/>
              <a:t>Par exemple, l’objectif mentionné ici vise à cartographier et synthétiser la littérature sur l’utilisation des technologies pour fournir des services et des interventions en santé mentale aux jeunes en situation d’itinérance âgés entre 13 et 29 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pouvez consulter cet exemple dans la section “Ressources” du chapitre.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Une fois que les objectifs de l’examen de la portée sont définis, vous pouvez écrire les questions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Ces questions assurent que la recherche concorde avec les objectifs de l’examen de la portée et guident la planification de la stratégie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Lorsqu’il s’agit d’explorer un phénomène, les questions de recherche débutent fréquemment par les adjectifs interrogatifs « Quel », « que »,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Voici un exemple de question ! </a:t>
            </a:r>
          </a:p>
          <a:p>
            <a:r>
              <a:rPr lang="en-US"/>
              <a:t/>
            </a:r>
          </a:p>
          <a:p>
            <a:r>
              <a:rPr lang="en-US"/>
              <a:t>Que sait-on sur l’utilisation de la technologie pour fournir des services et des interventions en santé mentale aux jeunes en situation d’itinérance âgés de 13 à 29 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Mais, comment écrire un bon objectif et une bonne question de recherche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Étant donné que l’examen de la portée vise, en général, à explorer l’étendue des connaissances, on vise à avoir des objectifs et des questions de recherche qui sont larges.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compléter les notions présentées dans cette capsule, consultez la section « Ressources» du chapitre.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existe plusieurs cadres pour définir les objectifs et les questions de recherche, par exemple, PCC, SPICE et PICO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l’examen de la portée, le JBI suggère l’utilisation du PCC : population — concept - contexte.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Par exemple, pour l’objectif présenté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population est celle des jeunes âgés entre 13 et 29 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concept/sujet traité est celui de l’utilisation des technologies pour fournir des services et des interventions en santé mentale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contexte est l’itinérance.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Lors de la rédaction, il faut toujours faire attention, car, si un objectif trop restreint peut entraîner peu ou pas de résultats, un objectif trop large peut engendrer un nombre trop élevé de résultats non pertinents.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Passons maintenant à la méthodologie.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méthodologie inclut plusieurs sections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cadre méthodologique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protocole est comme une recette.  Les recettes peuvent être très utiles en cuisine.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critères d’inclusion et d’exclusion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stratégie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processus de sélection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L’extraction des données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méthodes d’analyse et de présentation des résultats,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L’enregistrement du protocole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est recommandé d’indiquer les lignes directrices que vous allez suivre.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Par exemple, vous pouvez inclure une phrase telle que : « L’examen de la portée proposée sera mené conformément aux lignes directrices du JBI pour les examens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critères d’inclusion et d’exclusion sont essentiels pour diriger vos recherches, ils vous permettent de faire la différence entre les ressources à inclure et ceux à exclure.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Ils informent le lecteur sur les thématiques qui seront abordées.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Elles contiennent les ingrédients pour préparer un repas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 général, il est important que les critères de sélection soient congruents avec le titre, les objectifs et les questions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pouvez les baser, par exemple, sur le cadre PCC, ou autre cadre choisi.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Néanmoins, les critères doivent fournir des informations quant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Aux caractéristiques des participant·e·s pertinentes pour répondre au but et à la question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Au concept ou sujet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Au contexte.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Aux types de ressources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À la langue et à la période de publication.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Consultez la section « Ressources » du chapitre pour en apprendre davantage sur le sujet.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 général, la stratégie de recherche est composée d’une grande liste de mots-clés que vous allez utiliser pour réaliser vos recherches dans les différentes bases de données.</a:t>
            </a:r>
          </a:p>
          <a:p>
            <a:r>
              <a:rPr lang="en-US"/>
              <a:t/>
            </a:r>
          </a:p>
          <a:p>
            <a:r>
              <a:rPr lang="en-US"/>
              <a:t>Elle inclut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étapes à suivre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concepts principaux et les mots clés.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sources documentaires, soit une liste des bases de données, moteurs de recherche, sites web ou autres sources qui seront consultés.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Périodes (dates) et langues.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est important d’inclure en annexe à votre protocole, la stratégie complète pour au moins une des bases de données. Ceci permet aux lecteurs d’avoir une idée claire du processus de recherche en termes de mots-clés, termes de relation et limites de la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une stratégie de recherche rigoureuse, il est important de valider l’exactitude et l'exhaustivité de la stratégie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Plusieurs moyens sont disponibles, par exemple, évaluer la stratégie de recherche par les pairs 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...rencontrer un ou une bibliothécaire.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Lors de l’élaboration de votre stratégie de recherche, n’oubliez pas qu’il est important de trouver l’équilibre entre l’étendue et la spécificité de la recherche, afin que votre recherche soit faisable.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Consultez la section”Ressources” du chapitre pour en apprendre davantage sur les ressources pouvant vous aider, p.ex., la PRESS checklist.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De plus, pour vous aider à préparer votre rencontre avec le ou la bibliothécaire, nous vous conseillons de consulter la vidéo expérientielle  “Le service des bibliothèques, un allié essentiel pour un examen de la portée de qualité !” disponible dans ce chapitre.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durée du processus.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prochaine section à inclure dans votre protocole est le processus de sélection. Tout d’abord, le processus de sélection est basé uniquement sur le fait que les évidences répondent aux critères d’inclusion établis dans le protocole. </a:t>
            </a:r>
          </a:p>
          <a:p>
            <a:r>
              <a:rPr lang="en-US"/>
              <a:t>Il se compose de trois étapes principales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Élimination des doublons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Sélection sur la base du titre et de l’abrégé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Sélection sur la base du texte intégral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est d’ailleurs important d’inclure les informations suivantes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Outils de gestion des références utilisés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Plan pour un test pilote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Nombre de réviseur·e·s. Normalement, dans un examen de la portée, le choix des sources est effectué par au moins deux réviseur·e·s afin d’assurer une bonne fidélité interréviseur·e·s.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Stratégie prévue pour la résolution de conflit et pourcentage d’accord à la fin de chaque étape.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Durée du processus de sélection. Cet à dire, échéance au-delà de laquelle aucune nouvelle source ne sera incluse.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2" Target="../notesSlides/notesSlide10.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21.png" Type="http://schemas.openxmlformats.org/officeDocument/2006/relationships/imag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1.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2.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3.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 Id="rId7" Target="../media/image101.png" Type="http://schemas.openxmlformats.org/officeDocument/2006/relationships/image"/><Relationship Id="rId8" Target="../media/image102.png" Type="http://schemas.openxmlformats.org/officeDocument/2006/relationships/image"/><Relationship Id="rId9" Target="../media/image103.svg" Type="http://schemas.openxmlformats.org/officeDocument/2006/relationships/image"/></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4.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104.png" Type="http://schemas.openxmlformats.org/officeDocument/2006/relationships/image"/></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5.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104.png" Type="http://schemas.openxmlformats.org/officeDocument/2006/relationships/image"/></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6.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04.png" Type="http://schemas.openxmlformats.org/officeDocument/2006/relationships/image"/></Relationships>
</file>

<file path=ppt/slides/_rels/slide10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7.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s>
</file>

<file path=ppt/slides/_rels/slide10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8.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0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9.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s>
</file>

<file path=ppt/slides/_rels/slide1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0.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1.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2.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3.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4.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s>
</file>

<file path=ppt/slides/_rels/slide1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5.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s>
</file>

<file path=ppt/slides/_rels/slide1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6.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7.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9.png" Type="http://schemas.openxmlformats.org/officeDocument/2006/relationships/image"/><Relationship Id="rId6" Target="../media/image110.svg" Type="http://schemas.openxmlformats.org/officeDocument/2006/relationships/image"/><Relationship Id="rId7" Target="../media/image111.png" Type="http://schemas.openxmlformats.org/officeDocument/2006/relationships/image"/><Relationship Id="rId8" Target="../media/image112.svg" Type="http://schemas.openxmlformats.org/officeDocument/2006/relationships/image"/></Relationships>
</file>

<file path=ppt/slides/_rels/slide1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8.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9.png" Type="http://schemas.openxmlformats.org/officeDocument/2006/relationships/image"/><Relationship Id="rId6" Target="../media/image110.svg" Type="http://schemas.openxmlformats.org/officeDocument/2006/relationships/image"/><Relationship Id="rId7" Target="../media/image111.png" Type="http://schemas.openxmlformats.org/officeDocument/2006/relationships/image"/><Relationship Id="rId8" Target="../media/image112.svg" Type="http://schemas.openxmlformats.org/officeDocument/2006/relationships/image"/></Relationships>
</file>

<file path=ppt/slides/_rels/slide1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9.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9.png" Type="http://schemas.openxmlformats.org/officeDocument/2006/relationships/image"/><Relationship Id="rId6" Target="../media/image110.svg" Type="http://schemas.openxmlformats.org/officeDocument/2006/relationships/image"/><Relationship Id="rId7" Target="../media/image111.png" Type="http://schemas.openxmlformats.org/officeDocument/2006/relationships/image"/><Relationship Id="rId8" Target="../media/image11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s>
</file>

<file path=ppt/slides/_rels/slide1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0.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1.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2.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3.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4.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5.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6.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7.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8.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s>
</file>

<file path=ppt/slides/_rels/slide1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0.svg" Type="http://schemas.openxmlformats.org/officeDocument/2006/relationships/image"/><Relationship Id="rId11" Target="../media/image121.png" Type="http://schemas.openxmlformats.org/officeDocument/2006/relationships/image"/><Relationship Id="rId12" Target="../media/image122.svg" Type="http://schemas.openxmlformats.org/officeDocument/2006/relationships/image"/><Relationship Id="rId13" Target="../media/image123.png" Type="http://schemas.openxmlformats.org/officeDocument/2006/relationships/image"/><Relationship Id="rId14" Target="../media/image124.svg" Type="http://schemas.openxmlformats.org/officeDocument/2006/relationships/image"/><Relationship Id="rId2" Target="../notesSlides/notesSlide129.xml" Type="http://schemas.openxmlformats.org/officeDocument/2006/relationships/notesSlide"/><Relationship Id="rId3" Target="../media/image113.png" Type="http://schemas.openxmlformats.org/officeDocument/2006/relationships/image"/><Relationship Id="rId4" Target="../media/image114.svg" Type="http://schemas.openxmlformats.org/officeDocument/2006/relationships/image"/><Relationship Id="rId5" Target="../media/image115.png" Type="http://schemas.openxmlformats.org/officeDocument/2006/relationships/image"/><Relationship Id="rId6" Target="../media/image116.svg" Type="http://schemas.openxmlformats.org/officeDocument/2006/relationships/image"/><Relationship Id="rId7" Target="../media/image117.png" Type="http://schemas.openxmlformats.org/officeDocument/2006/relationships/image"/><Relationship Id="rId8" Target="../media/image118.svg" Type="http://schemas.openxmlformats.org/officeDocument/2006/relationships/image"/><Relationship Id="rId9" Target="../media/image1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2" Target="../notesSlides/notesSlide13.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7.png" Type="http://schemas.openxmlformats.org/officeDocument/2006/relationships/image"/></Relationships>
</file>

<file path=ppt/slides/_rels/slide1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0.svg" Type="http://schemas.openxmlformats.org/officeDocument/2006/relationships/image"/><Relationship Id="rId11" Target="../media/image121.png" Type="http://schemas.openxmlformats.org/officeDocument/2006/relationships/image"/><Relationship Id="rId12" Target="../media/image122.svg" Type="http://schemas.openxmlformats.org/officeDocument/2006/relationships/image"/><Relationship Id="rId13" Target="../media/image123.png" Type="http://schemas.openxmlformats.org/officeDocument/2006/relationships/image"/><Relationship Id="rId14" Target="../media/image124.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17" Target="../media/image14.png" Type="http://schemas.openxmlformats.org/officeDocument/2006/relationships/image"/><Relationship Id="rId2" Target="../notesSlides/notesSlide130.xml" Type="http://schemas.openxmlformats.org/officeDocument/2006/relationships/notesSlide"/><Relationship Id="rId3" Target="../media/image113.png" Type="http://schemas.openxmlformats.org/officeDocument/2006/relationships/image"/><Relationship Id="rId4" Target="../media/image114.svg" Type="http://schemas.openxmlformats.org/officeDocument/2006/relationships/image"/><Relationship Id="rId5" Target="../media/image115.png" Type="http://schemas.openxmlformats.org/officeDocument/2006/relationships/image"/><Relationship Id="rId6" Target="../media/image116.svg" Type="http://schemas.openxmlformats.org/officeDocument/2006/relationships/image"/><Relationship Id="rId7" Target="../media/image117.png" Type="http://schemas.openxmlformats.org/officeDocument/2006/relationships/image"/><Relationship Id="rId8" Target="../media/image118.svg" Type="http://schemas.openxmlformats.org/officeDocument/2006/relationships/image"/><Relationship Id="rId9" Target="../media/image119.png" Type="http://schemas.openxmlformats.org/officeDocument/2006/relationships/image"/></Relationships>
</file>

<file path=ppt/slides/_rels/slide1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1.xml" Type="http://schemas.openxmlformats.org/officeDocument/2006/relationships/notesSlide"/><Relationship Id="rId3" Target="https://doi.org/10.1080/1364557032000119616" TargetMode="External" Type="http://schemas.openxmlformats.org/officeDocument/2006/relationships/hyperlink"/><Relationship Id="rId4" Target="https://doi.org/10.2196/41939" TargetMode="External" Type="http://schemas.openxmlformats.org/officeDocument/2006/relationships/hyperlink"/><Relationship Id="rId5" Target="https://doi.org/10.1186/1748-5908-5-69" TargetMode="External" Type="http://schemas.openxmlformats.org/officeDocument/2006/relationships/hyperlink"/><Relationship Id="rId6" Target="https://doi.org/10.1007/s40037-022-00719-7" TargetMode="External" Type="http://schemas.openxmlformats.org/officeDocument/2006/relationships/hyperlink"/><Relationship Id="rId7" Target="https://doi.org/10.46658/JBIMES-20-12" TargetMode="External" Type="http://schemas.openxmlformats.org/officeDocument/2006/relationships/hyperlink"/></Relationships>
</file>

<file path=ppt/slides/_rels/slide1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2.xml" Type="http://schemas.openxmlformats.org/officeDocument/2006/relationships/notesSlide"/><Relationship Id="rId3" Target="https://doi.org/10.11124/JBIES-21-00242" TargetMode="External" Type="http://schemas.openxmlformats.org/officeDocument/2006/relationships/hyperlink"/><Relationship Id="rId4" Target="https://doi.org/10.7326/M18-0850" TargetMode="External" Type="http://schemas.openxmlformats.org/officeDocument/2006/relationships/hyperlink"/></Relationships>
</file>

<file path=ppt/slides/_rels/slide1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3.xml" Type="http://schemas.openxmlformats.org/officeDocument/2006/relationships/notesSlide"/><Relationship Id="rId3" Target="../media/image2.png" Type="http://schemas.openxmlformats.org/officeDocument/2006/relationships/image"/><Relationship Id="rId4" Target="../media/image1.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4.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3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notesSlides/notesSlide135.xml" Type="http://schemas.openxmlformats.org/officeDocument/2006/relationships/notesSlide"/><Relationship Id="rId3" Target="../media/image2.png" Type="http://schemas.openxmlformats.org/officeDocument/2006/relationships/image"/><Relationship Id="rId4" Target="https://pressbooks.etsmtl.ca/reussirexamensciencessante/back-matter/annexe/" TargetMode="External" Type="http://schemas.openxmlformats.org/officeDocument/2006/relationships/hyperlink"/><Relationship Id="rId5" Target="../media/image1.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5.png" Type="http://schemas.openxmlformats.org/officeDocument/2006/relationships/image"/><Relationship Id="rId9" Target="../media/image6.png" Type="http://schemas.openxmlformats.org/officeDocument/2006/relationships/image"/></Relationships>
</file>

<file path=ppt/slides/_rels/slide1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6.xml" Type="http://schemas.openxmlformats.org/officeDocument/2006/relationships/notesSlide"/><Relationship Id="rId3" Target="https://pressbooks.etsmtl.ca/reussirexamensciencessante/" TargetMode="External" Type="http://schemas.openxmlformats.org/officeDocument/2006/relationships/hyperlink"/><Relationship Id="rId4" Target="../media/image1.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2" Target="../notesSlides/notesSlide14.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3.png" Type="http://schemas.openxmlformats.org/officeDocument/2006/relationships/image"/><Relationship Id="rId4" Target="../media/image34.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2" Target="../notesSlides/notesSlide22.xml" Type="http://schemas.openxmlformats.org/officeDocument/2006/relationships/notesSlide"/><Relationship Id="rId3" Target="https://pubmed.ncbi.nlm.nih.gov/?term=McInerney+P&amp;cauthor_id=35102103" TargetMode="External" Type="http://schemas.openxmlformats.org/officeDocument/2006/relationships/hyperlink"/><Relationship Id="rId4" Target="https://pubmed.ncbi.nlm.nih.gov/?term=Khalil+H&amp;cauthor_id=35102103" TargetMode="External" Type="http://schemas.openxmlformats.org/officeDocument/2006/relationships/hyperlink"/><Relationship Id="rId5" Target="https://pubmed.ncbi.nlm.nih.gov/?term=Larsen+P&amp;cauthor_id=35102103" TargetMode="External" Type="http://schemas.openxmlformats.org/officeDocument/2006/relationships/hyperlink"/><Relationship Id="rId6" Target="https://pubmed.ncbi.nlm.nih.gov/?term=Marnie+C&amp;cauthor_id=35102103" TargetMode="External" Type="http://schemas.openxmlformats.org/officeDocument/2006/relationships/hyperlink"/><Relationship Id="rId7" Target="https://pubmed.ncbi.nlm.nih.gov/?term=Pollock+D&amp;cauthor_id=35102103" TargetMode="External" Type="http://schemas.openxmlformats.org/officeDocument/2006/relationships/hyperlink"/><Relationship Id="rId8" Target="https://pubmed.ncbi.nlm.nih.gov/?term=Tricco+AC&amp;cauthor_id=35102103" TargetMode="External" Type="http://schemas.openxmlformats.org/officeDocument/2006/relationships/hyperlink"/><Relationship Id="rId9" Target="https://pubmed.ncbi.nlm.nih.gov/?term=Munn+Z&amp;cauthor_id=35102103"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https://pubmed.ncbi.nlm.nih.gov/?term=Tricco+AC&amp;cauthor_id=30178033" TargetMode="External" Type="http://schemas.openxmlformats.org/officeDocument/2006/relationships/hyperlink"/><Relationship Id="rId11" Target="https://pubmed.ncbi.nlm.nih.gov/?term=Lillie+E&amp;cauthor_id=30178033" TargetMode="External" Type="http://schemas.openxmlformats.org/officeDocument/2006/relationships/hyperlink"/><Relationship Id="rId12" Target="https://pubmed.ncbi.nlm.nih.gov/?term=Zarin+W&amp;cauthor_id=30178033" TargetMode="External" Type="http://schemas.openxmlformats.org/officeDocument/2006/relationships/hyperlink"/><Relationship Id="rId13" Target="https://pubmed.ncbi.nlm.nih.gov/?term=O%27Brien+KK&amp;cauthor_id=30178033" TargetMode="External" Type="http://schemas.openxmlformats.org/officeDocument/2006/relationships/hyperlink"/><Relationship Id="rId14" Target="https://pubmed.ncbi.nlm.nih.gov/?term=Colquhoun+H&amp;cauthor_id=30178033" TargetMode="External" Type="http://schemas.openxmlformats.org/officeDocument/2006/relationships/hyperlink"/><Relationship Id="rId15" Target="https://pubmed.ncbi.nlm.nih.gov/?term=Levac+D&amp;cauthor_id=30178033" TargetMode="External" Type="http://schemas.openxmlformats.org/officeDocument/2006/relationships/hyperlink"/><Relationship Id="rId16" Target="https://pubmed.ncbi.nlm.nih.gov/?term=Moher+D&amp;cauthor_id=30178033" TargetMode="External" Type="http://schemas.openxmlformats.org/officeDocument/2006/relationships/hyperlink"/><Relationship Id="rId17" Target="https://pubmed.ncbi.nlm.nih.gov/?term=Peters+MDJ&amp;cauthor_id=30178033" TargetMode="External" Type="http://schemas.openxmlformats.org/officeDocument/2006/relationships/hyperlink"/><Relationship Id="rId18" Target="https://pubmed.ncbi.nlm.nih.gov/?term=Horsley+T&amp;cauthor_id=30178033" TargetMode="External" Type="http://schemas.openxmlformats.org/officeDocument/2006/relationships/hyperlink"/><Relationship Id="rId19" Target="https://pubmed.ncbi.nlm.nih.gov/?term=Weeks+L&amp;cauthor_id=30178033" TargetMode="External" Type="http://schemas.openxmlformats.org/officeDocument/2006/relationships/hyperlink"/><Relationship Id="rId2" Target="../notesSlides/notesSlide23.xml" Type="http://schemas.openxmlformats.org/officeDocument/2006/relationships/notesSlide"/><Relationship Id="rId20" Target="https://pubmed.ncbi.nlm.nih.gov/?term=Hempel+S&amp;cauthor_id=30178033" TargetMode="External" Type="http://schemas.openxmlformats.org/officeDocument/2006/relationships/hyperlink"/><Relationship Id="rId21" Target="https://pubmed.ncbi.nlm.nih.gov/?term=Akl+EA&amp;cauthor_id=30178033" TargetMode="External" Type="http://schemas.openxmlformats.org/officeDocument/2006/relationships/hyperlink"/><Relationship Id="rId22" Target="https://pubmed.ncbi.nlm.nih.gov/?term=Chang+C&amp;cauthor_id=30178033" TargetMode="External" Type="http://schemas.openxmlformats.org/officeDocument/2006/relationships/hyperlink"/><Relationship Id="rId23" Target="https://pubmed.ncbi.nlm.nih.gov/?term=McGowan+J&amp;cauthor_id=30178033" TargetMode="External" Type="http://schemas.openxmlformats.org/officeDocument/2006/relationships/hyperlink"/><Relationship Id="rId24" Target="https://pubmed.ncbi.nlm.nih.gov/?term=Stewart+L&amp;cauthor_id=30178033" TargetMode="External" Type="http://schemas.openxmlformats.org/officeDocument/2006/relationships/hyperlink"/><Relationship Id="rId25" Target="https://pubmed.ncbi.nlm.nih.gov/?term=Hartling+L&amp;cauthor_id=30178033" TargetMode="External" Type="http://schemas.openxmlformats.org/officeDocument/2006/relationships/hyperlink"/><Relationship Id="rId26" Target="https://pubmed.ncbi.nlm.nih.gov/?term=Aldcroft+A&amp;cauthor_id=30178033" TargetMode="External" Type="http://schemas.openxmlformats.org/officeDocument/2006/relationships/hyperlink"/><Relationship Id="rId27" Target="https://pubmed.ncbi.nlm.nih.gov/?term=Wilson+MG&amp;cauthor_id=30178033" TargetMode="External" Type="http://schemas.openxmlformats.org/officeDocument/2006/relationships/hyperlink"/><Relationship Id="rId28" Target="https://pubmed.ncbi.nlm.nih.gov/?term=Garritty+C&amp;cauthor_id=30178033" TargetMode="External" Type="http://schemas.openxmlformats.org/officeDocument/2006/relationships/hyperlink"/><Relationship Id="rId29" Target="https://pubmed.ncbi.nlm.nih.gov/?term=Straus+SE&amp;cauthor_id=30178033" TargetMode="External" Type="http://schemas.openxmlformats.org/officeDocument/2006/relationships/hyperlink"/><Relationship Id="rId3" Target="https://pubmed.ncbi.nlm.nih.gov/?term=McInerney+P&amp;cauthor_id=35102103" TargetMode="External" Type="http://schemas.openxmlformats.org/officeDocument/2006/relationships/hyperlink"/><Relationship Id="rId30" Target="../media/image37.png" Type="http://schemas.openxmlformats.org/officeDocument/2006/relationships/image"/><Relationship Id="rId31" Target="../media/image38.svg" Type="http://schemas.openxmlformats.org/officeDocument/2006/relationships/image"/><Relationship Id="rId32" Target="../media/image35.png" Type="http://schemas.openxmlformats.org/officeDocument/2006/relationships/image"/><Relationship Id="rId33" Target="../media/image36.svg" Type="http://schemas.openxmlformats.org/officeDocument/2006/relationships/image"/><Relationship Id="rId34" Target="../media/image33.png" Type="http://schemas.openxmlformats.org/officeDocument/2006/relationships/image"/><Relationship Id="rId35" Target="../media/image34.svg" Type="http://schemas.openxmlformats.org/officeDocument/2006/relationships/image"/><Relationship Id="rId4" Target="https://pubmed.ncbi.nlm.nih.gov/?term=Khalil+H&amp;cauthor_id=35102103" TargetMode="External" Type="http://schemas.openxmlformats.org/officeDocument/2006/relationships/hyperlink"/><Relationship Id="rId5" Target="https://pubmed.ncbi.nlm.nih.gov/?term=Larsen+P&amp;cauthor_id=35102103" TargetMode="External" Type="http://schemas.openxmlformats.org/officeDocument/2006/relationships/hyperlink"/><Relationship Id="rId6" Target="https://pubmed.ncbi.nlm.nih.gov/?term=Marnie+C&amp;cauthor_id=35102103" TargetMode="External" Type="http://schemas.openxmlformats.org/officeDocument/2006/relationships/hyperlink"/><Relationship Id="rId7" Target="https://pubmed.ncbi.nlm.nih.gov/?term=Pollock+D&amp;cauthor_id=35102103" TargetMode="External" Type="http://schemas.openxmlformats.org/officeDocument/2006/relationships/hyperlink"/><Relationship Id="rId8" Target="https://pubmed.ncbi.nlm.nih.gov/?term=Tricco+AC&amp;cauthor_id=35102103" TargetMode="External" Type="http://schemas.openxmlformats.org/officeDocument/2006/relationships/hyperlink"/><Relationship Id="rId9" Target="https://pubmed.ncbi.nlm.nih.gov/?term=Munn+Z&amp;cauthor_id=35102103"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16" Target="../media/image14.png" Type="http://schemas.openxmlformats.org/officeDocument/2006/relationships/image"/><Relationship Id="rId17" Target="../media/image33.png" Type="http://schemas.openxmlformats.org/officeDocument/2006/relationships/image"/><Relationship Id="rId18" Target="../media/image34.svg" Type="http://schemas.openxmlformats.org/officeDocument/2006/relationships/image"/><Relationship Id="rId19" Target="https://pubmed.ncbi.nlm.nih.gov/?term=Tricco+AC&amp;cauthor_id=30178033" TargetMode="External" Type="http://schemas.openxmlformats.org/officeDocument/2006/relationships/hyperlink"/><Relationship Id="rId2" Target="../notesSlides/notesSlide24.xml" Type="http://schemas.openxmlformats.org/officeDocument/2006/relationships/notesSlide"/><Relationship Id="rId20" Target="https://pubmed.ncbi.nlm.nih.gov/?term=Lillie+E&amp;cauthor_id=30178033" TargetMode="External" Type="http://schemas.openxmlformats.org/officeDocument/2006/relationships/hyperlink"/><Relationship Id="rId21" Target="https://pubmed.ncbi.nlm.nih.gov/?term=Zarin+W&amp;cauthor_id=30178033" TargetMode="External" Type="http://schemas.openxmlformats.org/officeDocument/2006/relationships/hyperlink"/><Relationship Id="rId22" Target="https://pubmed.ncbi.nlm.nih.gov/?term=O%27Brien+KK&amp;cauthor_id=30178033" TargetMode="External" Type="http://schemas.openxmlformats.org/officeDocument/2006/relationships/hyperlink"/><Relationship Id="rId23" Target="https://pubmed.ncbi.nlm.nih.gov/?term=Colquhoun+H&amp;cauthor_id=30178033" TargetMode="External" Type="http://schemas.openxmlformats.org/officeDocument/2006/relationships/hyperlink"/><Relationship Id="rId24" Target="https://pubmed.ncbi.nlm.nih.gov/?term=Levac+D&amp;cauthor_id=30178033" TargetMode="External" Type="http://schemas.openxmlformats.org/officeDocument/2006/relationships/hyperlink"/><Relationship Id="rId25" Target="https://pubmed.ncbi.nlm.nih.gov/?term=Moher+D&amp;cauthor_id=30178033" TargetMode="External" Type="http://schemas.openxmlformats.org/officeDocument/2006/relationships/hyperlink"/><Relationship Id="rId26" Target="https://pubmed.ncbi.nlm.nih.gov/?term=Peters+MDJ&amp;cauthor_id=30178033" TargetMode="External" Type="http://schemas.openxmlformats.org/officeDocument/2006/relationships/hyperlink"/><Relationship Id="rId27" Target="https://pubmed.ncbi.nlm.nih.gov/?term=Horsley+T&amp;cauthor_id=30178033" TargetMode="External" Type="http://schemas.openxmlformats.org/officeDocument/2006/relationships/hyperlink"/><Relationship Id="rId28" Target="https://pubmed.ncbi.nlm.nih.gov/?term=Weeks+L&amp;cauthor_id=30178033" TargetMode="External" Type="http://schemas.openxmlformats.org/officeDocument/2006/relationships/hyperlink"/><Relationship Id="rId29" Target="https://pubmed.ncbi.nlm.nih.gov/?term=Hempel+S&amp;cauthor_id=30178033" TargetMode="External" Type="http://schemas.openxmlformats.org/officeDocument/2006/relationships/hyperlink"/><Relationship Id="rId3" Target="https://pubmed.ncbi.nlm.nih.gov/?term=McInerney+P&amp;cauthor_id=35102103" TargetMode="External" Type="http://schemas.openxmlformats.org/officeDocument/2006/relationships/hyperlink"/><Relationship Id="rId30" Target="https://pubmed.ncbi.nlm.nih.gov/?term=Akl+EA&amp;cauthor_id=30178033" TargetMode="External" Type="http://schemas.openxmlformats.org/officeDocument/2006/relationships/hyperlink"/><Relationship Id="rId31" Target="https://pubmed.ncbi.nlm.nih.gov/?term=Chang+C&amp;cauthor_id=30178033" TargetMode="External" Type="http://schemas.openxmlformats.org/officeDocument/2006/relationships/hyperlink"/><Relationship Id="rId32" Target="https://pubmed.ncbi.nlm.nih.gov/?term=McGowan+J&amp;cauthor_id=30178033" TargetMode="External" Type="http://schemas.openxmlformats.org/officeDocument/2006/relationships/hyperlink"/><Relationship Id="rId33" Target="https://pubmed.ncbi.nlm.nih.gov/?term=Stewart+L&amp;cauthor_id=30178033" TargetMode="External" Type="http://schemas.openxmlformats.org/officeDocument/2006/relationships/hyperlink"/><Relationship Id="rId34" Target="https://pubmed.ncbi.nlm.nih.gov/?term=Hartling+L&amp;cauthor_id=30178033" TargetMode="External" Type="http://schemas.openxmlformats.org/officeDocument/2006/relationships/hyperlink"/><Relationship Id="rId35" Target="https://pubmed.ncbi.nlm.nih.gov/?term=Aldcroft+A&amp;cauthor_id=30178033" TargetMode="External" Type="http://schemas.openxmlformats.org/officeDocument/2006/relationships/hyperlink"/><Relationship Id="rId36" Target="https://pubmed.ncbi.nlm.nih.gov/?term=Wilson+MG&amp;cauthor_id=30178033" TargetMode="External" Type="http://schemas.openxmlformats.org/officeDocument/2006/relationships/hyperlink"/><Relationship Id="rId37" Target="https://pubmed.ncbi.nlm.nih.gov/?term=Garritty+C&amp;cauthor_id=30178033" TargetMode="External" Type="http://schemas.openxmlformats.org/officeDocument/2006/relationships/hyperlink"/><Relationship Id="rId38" Target="https://pubmed.ncbi.nlm.nih.gov/?term=Straus+SE&amp;cauthor_id=30178033" TargetMode="External" Type="http://schemas.openxmlformats.org/officeDocument/2006/relationships/hyperlink"/><Relationship Id="rId4" Target="https://pubmed.ncbi.nlm.nih.gov/?term=Khalil+H&amp;cauthor_id=35102103" TargetMode="External" Type="http://schemas.openxmlformats.org/officeDocument/2006/relationships/hyperlink"/><Relationship Id="rId5" Target="https://pubmed.ncbi.nlm.nih.gov/?term=Larsen+P&amp;cauthor_id=35102103" TargetMode="External" Type="http://schemas.openxmlformats.org/officeDocument/2006/relationships/hyperlink"/><Relationship Id="rId6" Target="https://pubmed.ncbi.nlm.nih.gov/?term=Marnie+C&amp;cauthor_id=35102103" TargetMode="External" Type="http://schemas.openxmlformats.org/officeDocument/2006/relationships/hyperlink"/><Relationship Id="rId7" Target="https://pubmed.ncbi.nlm.nih.gov/?term=Pollock+D&amp;cauthor_id=35102103" TargetMode="External" Type="http://schemas.openxmlformats.org/officeDocument/2006/relationships/hyperlink"/><Relationship Id="rId8" Target="https://pubmed.ncbi.nlm.nih.gov/?term=Tricco+AC&amp;cauthor_id=35102103" TargetMode="External" Type="http://schemas.openxmlformats.org/officeDocument/2006/relationships/hyperlink"/><Relationship Id="rId9" Target="https://pubmed.ncbi.nlm.nih.gov/?term=Munn+Z&amp;cauthor_id=35102103"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2" Target="../notesSlides/notesSlide26.xml" Type="http://schemas.openxmlformats.org/officeDocument/2006/relationships/notesSlide"/><Relationship Id="rId3" Target="../media/image39.png" Type="http://schemas.openxmlformats.org/officeDocument/2006/relationships/image"/><Relationship Id="rId4" Target="../media/image40.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43.png" Type="http://schemas.openxmlformats.org/officeDocument/2006/relationships/image"/><Relationship Id="rId8" Target="../media/image44.svg" Type="http://schemas.openxmlformats.org/officeDocument/2006/relationships/image"/><Relationship Id="rId9" Target="../media/image4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2" Target="../notesSlides/notesSlide27.xml" Type="http://schemas.openxmlformats.org/officeDocument/2006/relationships/notesSlide"/><Relationship Id="rId3" Target="../media/image43.png" Type="http://schemas.openxmlformats.org/officeDocument/2006/relationships/image"/><Relationship Id="rId4" Target="../media/image44.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4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2" Target="../notesSlides/notesSlide28.xml" Type="http://schemas.openxmlformats.org/officeDocument/2006/relationships/notesSlide"/><Relationship Id="rId3" Target="../media/image39.png" Type="http://schemas.openxmlformats.org/officeDocument/2006/relationships/image"/><Relationship Id="rId4" Target="../media/image40.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43.png" Type="http://schemas.openxmlformats.org/officeDocument/2006/relationships/image"/><Relationship Id="rId8" Target="../media/image44.svg" Type="http://schemas.openxmlformats.org/officeDocument/2006/relationships/image"/><Relationship Id="rId9" Target="../media/image4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2" Target="../notesSlides/notesSlide29.xml" Type="http://schemas.openxmlformats.org/officeDocument/2006/relationships/notesSlide"/><Relationship Id="rId3" Target="../media/image43.png" Type="http://schemas.openxmlformats.org/officeDocument/2006/relationships/image"/><Relationship Id="rId4" Target="../media/image44.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 Id="rId9" Target="../media/image4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49.png" Type="http://schemas.openxmlformats.org/officeDocument/2006/relationships/image"/><Relationship Id="rId4" Target="../media/image50.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53.png" Type="http://schemas.openxmlformats.org/officeDocument/2006/relationships/image"/><Relationship Id="rId4" Target="../media/image54.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53.png" Type="http://schemas.openxmlformats.org/officeDocument/2006/relationships/image"/><Relationship Id="rId4" Target="../media/image54.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55.png" Type="http://schemas.openxmlformats.org/officeDocument/2006/relationships/image"/><Relationship Id="rId4" Target="../media/image56.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55.png" Type="http://schemas.openxmlformats.org/officeDocument/2006/relationships/image"/><Relationship Id="rId4" Target="../media/image56.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 Id="rId3" Target="../media/image55.png" Type="http://schemas.openxmlformats.org/officeDocument/2006/relationships/image"/><Relationship Id="rId4" Target="../media/image56.sv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notesSlides/notesSlide50.xml" Type="http://schemas.openxmlformats.org/officeDocument/2006/relationships/notesSlid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 Id="rId9" Target="../media/image63.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notesSlides/notesSlide51.xml" Type="http://schemas.openxmlformats.org/officeDocument/2006/relationships/notesSlid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 Id="rId9" Target="../media/image63.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5.png" Type="http://schemas.openxmlformats.org/officeDocument/2006/relationships/image"/><Relationship Id="rId4" Target="../media/image66.sv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7.png" Type="http://schemas.openxmlformats.org/officeDocument/2006/relationships/image"/><Relationship Id="rId4" Target="../media/image68.sv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58.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59.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0.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1.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2.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svg" Type="http://schemas.openxmlformats.org/officeDocument/2006/relationships/image"/><Relationship Id="rId11" Target="../media/image75.png" Type="http://schemas.openxmlformats.org/officeDocument/2006/relationships/image"/><Relationship Id="rId12" Target="../media/image76.svg" Type="http://schemas.openxmlformats.org/officeDocument/2006/relationships/image"/><Relationship Id="rId13" Target="../media/image77.png" Type="http://schemas.openxmlformats.org/officeDocument/2006/relationships/image"/><Relationship Id="rId14" Target="../media/image78.svg" Type="http://schemas.openxmlformats.org/officeDocument/2006/relationships/image"/><Relationship Id="rId15" Target="../media/image79.png" Type="http://schemas.openxmlformats.org/officeDocument/2006/relationships/image"/><Relationship Id="rId16" Target="../media/image80.svg" Type="http://schemas.openxmlformats.org/officeDocument/2006/relationships/image"/><Relationship Id="rId2" Target="../notesSlides/notesSlide63.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69.png" Type="http://schemas.openxmlformats.org/officeDocument/2006/relationships/image"/><Relationship Id="rId6" Target="../media/image70.svg" Type="http://schemas.openxmlformats.org/officeDocument/2006/relationships/image"/><Relationship Id="rId7" Target="../media/image71.png" Type="http://schemas.openxmlformats.org/officeDocument/2006/relationships/image"/><Relationship Id="rId8" Target="../media/image72.svg" Type="http://schemas.openxmlformats.org/officeDocument/2006/relationships/image"/><Relationship Id="rId9" Target="../media/image73.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4.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5.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71.png" Type="http://schemas.openxmlformats.org/officeDocument/2006/relationships/image"/><Relationship Id="rId4" Target="../media/image72.sv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71.png" Type="http://schemas.openxmlformats.org/officeDocument/2006/relationships/image"/><Relationship Id="rId4" Target="../media/image72.sv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 Id="rId7" Target="../media/image85.png" Type="http://schemas.openxmlformats.org/officeDocument/2006/relationships/image"/><Relationship Id="rId8" Target="../media/image86.svg"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svg" Type="http://schemas.openxmlformats.org/officeDocument/2006/relationships/image"/><Relationship Id="rId2" Target="../notesSlides/notesSlide75.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 Id="rId7" Target="../media/image85.png" Type="http://schemas.openxmlformats.org/officeDocument/2006/relationships/image"/><Relationship Id="rId8" Target="../media/image86.svg" Type="http://schemas.openxmlformats.org/officeDocument/2006/relationships/image"/><Relationship Id="rId9" Target="../media/image87.pn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6.svg" Type="http://schemas.openxmlformats.org/officeDocument/2006/relationships/image"/><Relationship Id="rId11" Target="../media/image87.png" Type="http://schemas.openxmlformats.org/officeDocument/2006/relationships/image"/><Relationship Id="rId12" Target="../media/image88.svg" Type="http://schemas.openxmlformats.org/officeDocument/2006/relationships/image"/><Relationship Id="rId2" Target="../notesSlides/notesSlide76.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 Id="rId7" Target="../media/image89.png" Type="http://schemas.openxmlformats.org/officeDocument/2006/relationships/image"/><Relationship Id="rId8" Target="../media/image90.svg" Type="http://schemas.openxmlformats.org/officeDocument/2006/relationships/image"/><Relationship Id="rId9" Target="../media/image85.pn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svg" Type="http://schemas.openxmlformats.org/officeDocument/2006/relationships/image"/><Relationship Id="rId11" Target="../media/image91.png" Type="http://schemas.openxmlformats.org/officeDocument/2006/relationships/image"/><Relationship Id="rId12" Target="../media/image92.svg" Type="http://schemas.openxmlformats.org/officeDocument/2006/relationships/image"/><Relationship Id="rId13" Target="../media/image89.png" Type="http://schemas.openxmlformats.org/officeDocument/2006/relationships/image"/><Relationship Id="rId14" Target="../media/image90.svg" Type="http://schemas.openxmlformats.org/officeDocument/2006/relationships/image"/><Relationship Id="rId2" Target="../notesSlides/notesSlide77.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 Id="rId7" Target="../media/image85.png" Type="http://schemas.openxmlformats.org/officeDocument/2006/relationships/image"/><Relationship Id="rId8" Target="../media/image86.svg" Type="http://schemas.openxmlformats.org/officeDocument/2006/relationships/image"/><Relationship Id="rId9" Target="../media/image87.png"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5.png" Type="http://schemas.openxmlformats.org/officeDocument/2006/relationships/image"/><Relationship Id="rId11" Target="../media/image86.svg" Type="http://schemas.openxmlformats.org/officeDocument/2006/relationships/image"/><Relationship Id="rId12" Target="../media/image87.png" Type="http://schemas.openxmlformats.org/officeDocument/2006/relationships/image"/><Relationship Id="rId13" Target="../media/image88.svg" Type="http://schemas.openxmlformats.org/officeDocument/2006/relationships/image"/><Relationship Id="rId14" Target="../media/image91.png" Type="http://schemas.openxmlformats.org/officeDocument/2006/relationships/image"/><Relationship Id="rId15" Target="../media/image92.svg" Type="http://schemas.openxmlformats.org/officeDocument/2006/relationships/image"/><Relationship Id="rId16" Target="../media/image89.png" Type="http://schemas.openxmlformats.org/officeDocument/2006/relationships/image"/><Relationship Id="rId17" Target="../media/image90.svg" Type="http://schemas.openxmlformats.org/officeDocument/2006/relationships/image"/><Relationship Id="rId2" Target="../notesSlides/notesSlide78.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83.png" Type="http://schemas.openxmlformats.org/officeDocument/2006/relationships/image"/><Relationship Id="rId9" Target="../media/image84.sv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93.png" Type="http://schemas.openxmlformats.org/officeDocument/2006/relationships/image"/><Relationship Id="rId6" Target="../media/image94.svg"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2.svg" Type="http://schemas.openxmlformats.org/officeDocument/2006/relationships/image"/><Relationship Id="rId2" Target="../notesSlides/notesSlide82.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 Id="rId9" Target="../media/image91.pn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95.png" Type="http://schemas.openxmlformats.org/officeDocument/2006/relationships/image"/><Relationship Id="rId8" Target="../media/image96.svg"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95.png" Type="http://schemas.openxmlformats.org/officeDocument/2006/relationships/image"/><Relationship Id="rId8" Target="../media/image96.sv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95.png" Type="http://schemas.openxmlformats.org/officeDocument/2006/relationships/image"/><Relationship Id="rId8" Target="../media/image96.svg"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5.png" Type="http://schemas.openxmlformats.org/officeDocument/2006/relationships/image"/><Relationship Id="rId11" Target="../media/image96.svg" Type="http://schemas.openxmlformats.org/officeDocument/2006/relationships/image"/><Relationship Id="rId2" Target="../notesSlides/notesSlide88.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5.png" Type="http://schemas.openxmlformats.org/officeDocument/2006/relationships/image"/><Relationship Id="rId11" Target="../media/image96.svg" Type="http://schemas.openxmlformats.org/officeDocument/2006/relationships/image"/><Relationship Id="rId2" Target="../notesSlides/notesSlide89.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65.png" Type="http://schemas.openxmlformats.org/officeDocument/2006/relationships/image"/><Relationship Id="rId9" Target="../media/image6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2" Target="../notesSlides/notesSlide9.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17.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 Id="rId5" Target="../media/image97.png" Type="http://schemas.openxmlformats.org/officeDocument/2006/relationships/image"/><Relationship Id="rId6" Target="../media/image98.svg"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 Id="rId5" Target="../media/image97.png" Type="http://schemas.openxmlformats.org/officeDocument/2006/relationships/image"/><Relationship Id="rId6" Target="../media/image98.svg" Type="http://schemas.openxmlformats.org/officeDocument/2006/relationships/image"/><Relationship Id="rId7" Target="../media/image99.png" Type="http://schemas.openxmlformats.org/officeDocument/2006/relationships/image"/><Relationship Id="rId8" Target="../media/image100.sv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0.svg" Type="http://schemas.openxmlformats.org/officeDocument/2006/relationships/image"/><Relationship Id="rId2" Target="../notesSlides/notesSlide93.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 Id="rId5" Target="../media/image89.png" Type="http://schemas.openxmlformats.org/officeDocument/2006/relationships/image"/><Relationship Id="rId6" Target="../media/image90.svg" Type="http://schemas.openxmlformats.org/officeDocument/2006/relationships/image"/><Relationship Id="rId7" Target="../media/image97.png" Type="http://schemas.openxmlformats.org/officeDocument/2006/relationships/image"/><Relationship Id="rId8" Target="../media/image98.svg" Type="http://schemas.openxmlformats.org/officeDocument/2006/relationships/image"/><Relationship Id="rId9" Target="../media/image99.png" Type="http://schemas.openxmlformats.org/officeDocument/2006/relationships/imag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AutoShape 2" id="2"/>
          <p:cNvSpPr/>
          <p:nvPr/>
        </p:nvSpPr>
        <p:spPr>
          <a:xfrm>
            <a:off x="5878774" y="2898848"/>
            <a:ext cx="6530511" cy="0"/>
          </a:xfrm>
          <a:prstGeom prst="line">
            <a:avLst/>
          </a:prstGeom>
          <a:ln cap="rnd" w="28575">
            <a:solidFill>
              <a:srgbClr val="FFFFFF"/>
            </a:solidFill>
            <a:prstDash val="solid"/>
            <a:headEnd type="none" len="sm" w="sm"/>
            <a:tailEnd type="none" len="sm" w="sm"/>
          </a:ln>
        </p:spPr>
      </p:sp>
      <p:sp>
        <p:nvSpPr>
          <p:cNvPr name="TextBox 3" id="3"/>
          <p:cNvSpPr txBox="true"/>
          <p:nvPr/>
        </p:nvSpPr>
        <p:spPr>
          <a:xfrm rot="0">
            <a:off x="1028700" y="2943698"/>
            <a:ext cx="16230600" cy="1491525"/>
          </a:xfrm>
          <a:prstGeom prst="rect">
            <a:avLst/>
          </a:prstGeom>
        </p:spPr>
        <p:txBody>
          <a:bodyPr anchor="t" rtlCol="false" tIns="0" lIns="0" bIns="0" rIns="0">
            <a:spAutoFit/>
          </a:bodyPr>
          <a:lstStyle/>
          <a:p>
            <a:pPr algn="ctr">
              <a:lnSpc>
                <a:spcPts val="6046"/>
              </a:lnSpc>
            </a:pPr>
            <a:r>
              <a:rPr lang="en-US" sz="3598">
                <a:solidFill>
                  <a:srgbClr val="FFFFFF"/>
                </a:solidFill>
                <a:latin typeface="Open Sans"/>
              </a:rPr>
              <a:t>Présenté par Shalini Lal, erg., Ph.D., </a:t>
            </a:r>
          </a:p>
          <a:p>
            <a:pPr algn="ctr">
              <a:lnSpc>
                <a:spcPts val="6046"/>
              </a:lnSpc>
            </a:pPr>
            <a:r>
              <a:rPr lang="en-US" sz="3598">
                <a:solidFill>
                  <a:srgbClr val="FFFFFF"/>
                </a:solidFill>
                <a:latin typeface="Open Sans"/>
              </a:rPr>
              <a:t>professeure agrégée à l’École de réadaptation de l’Université de Montréal </a:t>
            </a:r>
          </a:p>
        </p:txBody>
      </p:sp>
      <p:sp>
        <p:nvSpPr>
          <p:cNvPr name="TextBox 4" id="4"/>
          <p:cNvSpPr txBox="true"/>
          <p:nvPr/>
        </p:nvSpPr>
        <p:spPr>
          <a:xfrm rot="0">
            <a:off x="1489545" y="703970"/>
            <a:ext cx="15499500" cy="1996822"/>
          </a:xfrm>
          <a:prstGeom prst="rect">
            <a:avLst/>
          </a:prstGeom>
        </p:spPr>
        <p:txBody>
          <a:bodyPr anchor="t" rtlCol="false" tIns="0" lIns="0" bIns="0" rIns="0">
            <a:spAutoFit/>
          </a:bodyPr>
          <a:lstStyle/>
          <a:p>
            <a:pPr algn="ctr">
              <a:lnSpc>
                <a:spcPts val="8230"/>
              </a:lnSpc>
            </a:pPr>
            <a:r>
              <a:rPr lang="en-US" sz="4898">
                <a:solidFill>
                  <a:srgbClr val="FFFFFF"/>
                </a:solidFill>
                <a:latin typeface="Open Sans Bold"/>
              </a:rPr>
              <a:t>Capsule 2 : </a:t>
            </a:r>
          </a:p>
          <a:p>
            <a:pPr algn="ctr">
              <a:lnSpc>
                <a:spcPts val="8230"/>
              </a:lnSpc>
            </a:pPr>
            <a:r>
              <a:rPr lang="en-US" sz="4898">
                <a:solidFill>
                  <a:srgbClr val="FFFFFF"/>
                </a:solidFill>
                <a:latin typeface="Open Sans Bold"/>
              </a:rPr>
              <a:t>Protocole de l’examen de la portée </a:t>
            </a:r>
          </a:p>
        </p:txBody>
      </p:sp>
      <p:grpSp>
        <p:nvGrpSpPr>
          <p:cNvPr name="Group 5" id="5"/>
          <p:cNvGrpSpPr/>
          <p:nvPr/>
        </p:nvGrpSpPr>
        <p:grpSpPr>
          <a:xfrm rot="0">
            <a:off x="2214892" y="6793515"/>
            <a:ext cx="2043187" cy="714862"/>
            <a:chOff x="0" y="0"/>
            <a:chExt cx="2724249" cy="953149"/>
          </a:xfrm>
        </p:grpSpPr>
        <p:sp>
          <p:nvSpPr>
            <p:cNvPr name="Freeform 6" id="6"/>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3"/>
              <a:stretch>
                <a:fillRect l="-7" t="0" r="-6" b="-1"/>
              </a:stretch>
            </a:blipFill>
          </p:spPr>
        </p:sp>
      </p:grpSp>
      <p:sp>
        <p:nvSpPr>
          <p:cNvPr name="TextBox 7" id="7"/>
          <p:cNvSpPr txBox="true"/>
          <p:nvPr/>
        </p:nvSpPr>
        <p:spPr>
          <a:xfrm rot="0">
            <a:off x="4580452" y="6607386"/>
            <a:ext cx="11492550" cy="955575"/>
          </a:xfrm>
          <a:prstGeom prst="rect">
            <a:avLst/>
          </a:prstGeom>
        </p:spPr>
        <p:txBody>
          <a:bodyPr anchor="t" rtlCol="false" tIns="0" lIns="0" bIns="0" rIns="0">
            <a:spAutoFit/>
          </a:bodyPr>
          <a:lstStyle/>
          <a:p>
            <a:pPr algn="l">
              <a:lnSpc>
                <a:spcPts val="3696"/>
              </a:lnSpc>
            </a:pPr>
            <a:r>
              <a:rPr lang="en-US" sz="2200">
                <a:solidFill>
                  <a:srgbClr val="FFFFFF"/>
                </a:solidFill>
                <a:latin typeface="Arial"/>
              </a:rPr>
              <a:t>Cette œuvre est une ressource éducative libre diffusée sur licence CC BY-NC-SA 4.0 (Attribution-NonCommercial-ShareAlike 4.0 International).</a:t>
            </a:r>
          </a:p>
        </p:txBody>
      </p:sp>
      <p:grpSp>
        <p:nvGrpSpPr>
          <p:cNvPr name="Group 8" id="8"/>
          <p:cNvGrpSpPr/>
          <p:nvPr/>
        </p:nvGrpSpPr>
        <p:grpSpPr>
          <a:xfrm rot="0">
            <a:off x="14785017" y="9110633"/>
            <a:ext cx="2715431" cy="600134"/>
            <a:chOff x="0" y="0"/>
            <a:chExt cx="3620575" cy="800179"/>
          </a:xfrm>
        </p:grpSpPr>
        <p:sp>
          <p:nvSpPr>
            <p:cNvPr name="Freeform 9" id="9"/>
            <p:cNvSpPr/>
            <p:nvPr/>
          </p:nvSpPr>
          <p:spPr>
            <a:xfrm flipH="false" flipV="false" rot="0">
              <a:off x="0" y="0"/>
              <a:ext cx="3620516" cy="800227"/>
            </a:xfrm>
            <a:custGeom>
              <a:avLst/>
              <a:gdLst/>
              <a:ahLst/>
              <a:cxnLst/>
              <a:rect r="r" b="b" t="t" l="l"/>
              <a:pathLst>
                <a:path h="800227" w="3620516">
                  <a:moveTo>
                    <a:pt x="0" y="0"/>
                  </a:moveTo>
                  <a:lnTo>
                    <a:pt x="3620516" y="0"/>
                  </a:lnTo>
                  <a:lnTo>
                    <a:pt x="3620516" y="800227"/>
                  </a:lnTo>
                  <a:lnTo>
                    <a:pt x="0" y="800227"/>
                  </a:lnTo>
                  <a:lnTo>
                    <a:pt x="0" y="0"/>
                  </a:lnTo>
                  <a:close/>
                </a:path>
              </a:pathLst>
            </a:custGeom>
            <a:blipFill>
              <a:blip r:embed="rId4"/>
              <a:stretch>
                <a:fillRect l="-180431" t="0" r="-180433" b="6"/>
              </a:stretch>
            </a:blipFill>
          </p:spPr>
        </p:sp>
      </p:grpSp>
      <p:grpSp>
        <p:nvGrpSpPr>
          <p:cNvPr name="Group 10" id="10"/>
          <p:cNvGrpSpPr/>
          <p:nvPr/>
        </p:nvGrpSpPr>
        <p:grpSpPr>
          <a:xfrm rot="0">
            <a:off x="4296760" y="4891716"/>
            <a:ext cx="3488491" cy="1744246"/>
            <a:chOff x="0" y="0"/>
            <a:chExt cx="4651321" cy="2325661"/>
          </a:xfrm>
        </p:grpSpPr>
        <p:sp>
          <p:nvSpPr>
            <p:cNvPr name="Freeform 11" id="11"/>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5"/>
              <a:stretch>
                <a:fillRect l="0" t="0" r="1" b="-1"/>
              </a:stretch>
            </a:blipFill>
          </p:spPr>
        </p:sp>
      </p:grpSp>
      <p:grpSp>
        <p:nvGrpSpPr>
          <p:cNvPr name="Group 12" id="12"/>
          <p:cNvGrpSpPr/>
          <p:nvPr/>
        </p:nvGrpSpPr>
        <p:grpSpPr>
          <a:xfrm rot="0">
            <a:off x="11081964" y="5357102"/>
            <a:ext cx="2761069" cy="966625"/>
            <a:chOff x="0" y="0"/>
            <a:chExt cx="3681425" cy="1288833"/>
          </a:xfrm>
        </p:grpSpPr>
        <p:sp>
          <p:nvSpPr>
            <p:cNvPr name="Freeform 13" id="13"/>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6"/>
              <a:stretch>
                <a:fillRect l="0" t="-102" r="1" b="-105"/>
              </a:stretch>
            </a:blipFill>
          </p:spPr>
        </p:sp>
      </p:grpSp>
      <p:grpSp>
        <p:nvGrpSpPr>
          <p:cNvPr name="Group 14" id="14"/>
          <p:cNvGrpSpPr/>
          <p:nvPr/>
        </p:nvGrpSpPr>
        <p:grpSpPr>
          <a:xfrm rot="0">
            <a:off x="14414533" y="5272776"/>
            <a:ext cx="1135279" cy="1135279"/>
            <a:chOff x="0" y="0"/>
            <a:chExt cx="1513705" cy="1513705"/>
          </a:xfrm>
        </p:grpSpPr>
        <p:sp>
          <p:nvSpPr>
            <p:cNvPr name="Freeform 15" id="15"/>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7"/>
              <a:stretch>
                <a:fillRect l="0" t="-39037" r="0" b="-39036"/>
              </a:stretch>
            </a:blipFill>
          </p:spPr>
        </p:sp>
      </p:grpSp>
      <p:sp>
        <p:nvSpPr>
          <p:cNvPr name="TextBox 16" id="16"/>
          <p:cNvSpPr txBox="true"/>
          <p:nvPr/>
        </p:nvSpPr>
        <p:spPr>
          <a:xfrm rot="0">
            <a:off x="15438145" y="5264176"/>
            <a:ext cx="1671300" cy="816675"/>
          </a:xfrm>
          <a:prstGeom prst="rect">
            <a:avLst/>
          </a:prstGeom>
        </p:spPr>
        <p:txBody>
          <a:bodyPr anchor="t" rtlCol="false" tIns="0" lIns="0" bIns="0" rIns="0">
            <a:spAutoFit/>
          </a:bodyPr>
          <a:lstStyle/>
          <a:p>
            <a:pPr algn="ctr">
              <a:lnSpc>
                <a:spcPts val="6209"/>
              </a:lnSpc>
            </a:pPr>
            <a:r>
              <a:rPr lang="en-US" sz="3697">
                <a:solidFill>
                  <a:srgbClr val="EFAC42"/>
                </a:solidFill>
                <a:latin typeface="Arial"/>
              </a:rPr>
              <a:t>vis</a:t>
            </a:r>
            <a:r>
              <a:rPr lang="en-US" sz="3697">
                <a:solidFill>
                  <a:srgbClr val="B73531"/>
                </a:solidFill>
                <a:latin typeface="Arial"/>
              </a:rPr>
              <a:t>er</a:t>
            </a:r>
            <a:r>
              <a:rPr lang="en-US" sz="3697">
                <a:solidFill>
                  <a:srgbClr val="E85532"/>
                </a:solidFill>
                <a:latin typeface="Arial"/>
              </a:rPr>
              <a:t>go</a:t>
            </a:r>
          </a:p>
        </p:txBody>
      </p:sp>
      <p:grpSp>
        <p:nvGrpSpPr>
          <p:cNvPr name="Group 17" id="17"/>
          <p:cNvGrpSpPr/>
          <p:nvPr/>
        </p:nvGrpSpPr>
        <p:grpSpPr>
          <a:xfrm rot="0">
            <a:off x="7993528" y="5155168"/>
            <a:ext cx="2516936" cy="1217342"/>
            <a:chOff x="0" y="0"/>
            <a:chExt cx="3355914" cy="1623122"/>
          </a:xfrm>
        </p:grpSpPr>
        <p:sp>
          <p:nvSpPr>
            <p:cNvPr name="Freeform 18" id="18"/>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8"/>
              <a:stretch>
                <a:fillRect l="0" t="0" r="1" b="-3"/>
              </a:stretch>
            </a:blipFill>
          </p:spPr>
        </p:sp>
      </p:grpSp>
      <p:grpSp>
        <p:nvGrpSpPr>
          <p:cNvPr name="Group 19" id="19"/>
          <p:cNvGrpSpPr/>
          <p:nvPr/>
        </p:nvGrpSpPr>
        <p:grpSpPr>
          <a:xfrm rot="0">
            <a:off x="1178543" y="5155168"/>
            <a:ext cx="2541974" cy="982126"/>
            <a:chOff x="0" y="0"/>
            <a:chExt cx="3389298" cy="1309501"/>
          </a:xfrm>
        </p:grpSpPr>
        <p:sp>
          <p:nvSpPr>
            <p:cNvPr name="Freeform 20" id="20"/>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9"/>
              <a:stretch>
                <a:fillRect l="0" t="-213" r="-1" b="-213"/>
              </a:stretch>
            </a:blipFill>
          </p:spPr>
        </p:sp>
      </p:grpSp>
      <p:sp>
        <p:nvSpPr>
          <p:cNvPr name="TextBox 21" id="21"/>
          <p:cNvSpPr txBox="true"/>
          <p:nvPr/>
        </p:nvSpPr>
        <p:spPr>
          <a:xfrm rot="0">
            <a:off x="997090" y="7669955"/>
            <a:ext cx="16503300" cy="1408939"/>
          </a:xfrm>
          <a:prstGeom prst="rect">
            <a:avLst/>
          </a:prstGeom>
        </p:spPr>
        <p:txBody>
          <a:bodyPr anchor="t" rtlCol="false" tIns="0" lIns="0" bIns="0" rIns="0">
            <a:spAutoFit/>
          </a:bodyPr>
          <a:lstStyle/>
          <a:p>
            <a:pPr algn="ctr">
              <a:lnSpc>
                <a:spcPts val="3694"/>
              </a:lnSpc>
            </a:pPr>
            <a:r>
              <a:rPr lang="en-US" sz="2199">
                <a:solidFill>
                  <a:srgbClr val="FFFFFF"/>
                </a:solidFill>
                <a:latin typeface="Arial Bold"/>
              </a:rPr>
              <a:t>Pour citer ce projet :  </a:t>
            </a:r>
          </a:p>
          <a:p>
            <a:pPr algn="ctr">
              <a:lnSpc>
                <a:spcPts val="3694"/>
              </a:lnSpc>
            </a:pPr>
            <a:r>
              <a:rPr lang="en-US" sz="2199">
                <a:solidFill>
                  <a:srgbClr val="FFFFFF"/>
                </a:solidFill>
                <a:latin typeface="Arial"/>
              </a:rPr>
              <a:t>Lal, S., Sabatino, T. et Jazi, S. (2024). </a:t>
            </a:r>
            <a:r>
              <a:rPr lang="en-US" sz="2199">
                <a:solidFill>
                  <a:srgbClr val="FFFFFF"/>
                </a:solidFill>
                <a:latin typeface="Arial Italics"/>
              </a:rPr>
              <a:t>Mieux réussir un examen de la portée en sciences de la santé : Une boîte à outils</a:t>
            </a:r>
            <a:r>
              <a:rPr lang="en-US" sz="2199">
                <a:solidFill>
                  <a:srgbClr val="FFFFFF"/>
                </a:solidFill>
                <a:latin typeface="Arial"/>
              </a:rPr>
              <a:t>. Université de Montréal. Licence CC BY-NC-SA 4.0 International.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grpSp>
        <p:nvGrpSpPr>
          <p:cNvPr name="Group 5" id="5"/>
          <p:cNvGrpSpPr/>
          <p:nvPr/>
        </p:nvGrpSpPr>
        <p:grpSpPr>
          <a:xfrm rot="0">
            <a:off x="4085602" y="2883194"/>
            <a:ext cx="10116796" cy="6437961"/>
            <a:chOff x="0" y="0"/>
            <a:chExt cx="13489062" cy="8583948"/>
          </a:xfrm>
        </p:grpSpPr>
        <p:sp>
          <p:nvSpPr>
            <p:cNvPr name="Freeform 6" id="6"/>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Protocole</a:t>
              </a:r>
            </a:p>
          </p:txBody>
        </p:sp>
      </p:grpSp>
      <p:grpSp>
        <p:nvGrpSpPr>
          <p:cNvPr name="Group 8" id="8"/>
          <p:cNvGrpSpPr/>
          <p:nvPr/>
        </p:nvGrpSpPr>
        <p:grpSpPr>
          <a:xfrm rot="0">
            <a:off x="4085602" y="2820339"/>
            <a:ext cx="10116796" cy="6437961"/>
            <a:chOff x="0" y="0"/>
            <a:chExt cx="13489062" cy="8583948"/>
          </a:xfrm>
        </p:grpSpPr>
        <p:sp>
          <p:nvSpPr>
            <p:cNvPr name="Freeform 9" id="9"/>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2072762" y="570747"/>
              <a:ext cx="3912900" cy="1161453"/>
            </a:xfrm>
            <a:prstGeom prst="rect">
              <a:avLst/>
            </a:prstGeom>
          </p:spPr>
          <p:txBody>
            <a:bodyPr anchor="t" rtlCol="false" tIns="0" lIns="0" bIns="0" rIns="0">
              <a:spAutoFit/>
            </a:bodyPr>
            <a:lstStyle/>
            <a:p>
              <a:pPr algn="ctr">
                <a:lnSpc>
                  <a:spcPts val="7351"/>
                </a:lnSpc>
              </a:pPr>
              <a:r>
                <a:rPr lang="en-US" sz="5251">
                  <a:solidFill>
                    <a:srgbClr val="000000"/>
                  </a:solidFill>
                  <a:latin typeface="Canva Sans Bold"/>
                </a:rPr>
                <a:t>Recette</a:t>
              </a:r>
            </a:p>
          </p:txBody>
        </p:sp>
        <p:sp>
          <p:nvSpPr>
            <p:cNvPr name="Freeform 11" id="11"/>
            <p:cNvSpPr/>
            <p:nvPr/>
          </p:nvSpPr>
          <p:spPr>
            <a:xfrm flipH="false" flipV="false" rot="0">
              <a:off x="7735016" y="882919"/>
              <a:ext cx="3182186" cy="2418462"/>
            </a:xfrm>
            <a:custGeom>
              <a:avLst/>
              <a:gdLst/>
              <a:ahLst/>
              <a:cxnLst/>
              <a:rect r="r" b="b" t="t" l="l"/>
              <a:pathLst>
                <a:path h="2418462" w="3182186">
                  <a:moveTo>
                    <a:pt x="0" y="0"/>
                  </a:moveTo>
                  <a:lnTo>
                    <a:pt x="3182187" y="0"/>
                  </a:lnTo>
                  <a:lnTo>
                    <a:pt x="3182187" y="2418461"/>
                  </a:lnTo>
                  <a:lnTo>
                    <a:pt x="0" y="24184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2303279" y="3043455"/>
              <a:ext cx="3117666" cy="2511138"/>
            </a:xfrm>
            <a:custGeom>
              <a:avLst/>
              <a:gdLst/>
              <a:ahLst/>
              <a:cxnLst/>
              <a:rect r="r" b="b" t="t" l="l"/>
              <a:pathLst>
                <a:path h="2511138" w="3117666">
                  <a:moveTo>
                    <a:pt x="0" y="0"/>
                  </a:moveTo>
                  <a:lnTo>
                    <a:pt x="3117666" y="0"/>
                  </a:lnTo>
                  <a:lnTo>
                    <a:pt x="3117666" y="2511138"/>
                  </a:lnTo>
                  <a:lnTo>
                    <a:pt x="0" y="25111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018388" y="4269756"/>
              <a:ext cx="2615444" cy="2569673"/>
            </a:xfrm>
            <a:custGeom>
              <a:avLst/>
              <a:gdLst/>
              <a:ahLst/>
              <a:cxnLst/>
              <a:rect r="r" b="b" t="t" l="l"/>
              <a:pathLst>
                <a:path h="2569673" w="2615444">
                  <a:moveTo>
                    <a:pt x="0" y="0"/>
                  </a:moveTo>
                  <a:lnTo>
                    <a:pt x="2615443" y="0"/>
                  </a:lnTo>
                  <a:lnTo>
                    <a:pt x="2615443" y="2569674"/>
                  </a:lnTo>
                  <a:lnTo>
                    <a:pt x="0" y="25696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slides/slide10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Informations importantes</a:t>
            </a:r>
          </a:p>
          <a:p>
            <a:pPr algn="ctr">
              <a:lnSpc>
                <a:spcPts val="5999"/>
              </a:lnSpc>
            </a:pPr>
            <a:r>
              <a:rPr lang="en-US" sz="4999">
                <a:solidFill>
                  <a:srgbClr val="FFFFFF"/>
                </a:solidFill>
                <a:latin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rPr>
              <a:t>Processus de sélection</a:t>
            </a:r>
          </a:p>
        </p:txBody>
      </p:sp>
      <p:grpSp>
        <p:nvGrpSpPr>
          <p:cNvPr name="Group 8" id="8"/>
          <p:cNvGrpSpPr/>
          <p:nvPr/>
        </p:nvGrpSpPr>
        <p:grpSpPr>
          <a:xfrm rot="0">
            <a:off x="12467565" y="7875990"/>
            <a:ext cx="5645865" cy="2411010"/>
            <a:chOff x="0" y="0"/>
            <a:chExt cx="7527820" cy="3214679"/>
          </a:xfrm>
        </p:grpSpPr>
        <p:sp>
          <p:nvSpPr>
            <p:cNvPr name="Freeform 9" id="9"/>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rPr>
                <a:t>Consultez la section</a:t>
              </a:r>
            </a:p>
            <a:p>
              <a:pPr algn="ctr">
                <a:lnSpc>
                  <a:spcPts val="3360"/>
                </a:lnSpc>
              </a:pPr>
              <a:r>
                <a:rPr lang="en-US" sz="2800">
                  <a:solidFill>
                    <a:srgbClr val="000000"/>
                  </a:solidFill>
                  <a:latin typeface="Arial Bold"/>
                </a:rPr>
                <a:t>« Ressources »</a:t>
              </a:r>
            </a:p>
          </p:txBody>
        </p:sp>
        <p:sp>
          <p:nvSpPr>
            <p:cNvPr name="Freeform 12" id="12"/>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7"/>
              <a:stretch>
                <a:fillRect l="0" t="0" r="0" b="0"/>
              </a:stretch>
            </a:blipFill>
          </p:spPr>
        </p:sp>
      </p:grpSp>
      <p:sp>
        <p:nvSpPr>
          <p:cNvPr name="TextBox 13" id="13"/>
          <p:cNvSpPr txBox="true"/>
          <p:nvPr/>
        </p:nvSpPr>
        <p:spPr>
          <a:xfrm rot="0">
            <a:off x="4513745" y="8446148"/>
            <a:ext cx="8810466" cy="5238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Durée du processus de sélection</a:t>
            </a:r>
          </a:p>
        </p:txBody>
      </p:sp>
      <p:sp>
        <p:nvSpPr>
          <p:cNvPr name="TextBox 14" id="14"/>
          <p:cNvSpPr txBox="true"/>
          <p:nvPr/>
        </p:nvSpPr>
        <p:spPr>
          <a:xfrm rot="0">
            <a:off x="4513745" y="5283848"/>
            <a:ext cx="10872901"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Plan pour un test pilote (p. ex., sources de données, % accord, révision de critères)</a:t>
            </a:r>
          </a:p>
        </p:txBody>
      </p:sp>
      <p:sp>
        <p:nvSpPr>
          <p:cNvPr name="TextBox 15" id="15"/>
          <p:cNvSpPr txBox="true"/>
          <p:nvPr/>
        </p:nvSpPr>
        <p:spPr>
          <a:xfrm rot="0">
            <a:off x="4513745" y="4064648"/>
            <a:ext cx="945496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Outils de gestion des références utilisés (p. ex. EndNote, Covidence, JBI SUMARI) </a:t>
            </a:r>
          </a:p>
        </p:txBody>
      </p:sp>
      <p:sp>
        <p:nvSpPr>
          <p:cNvPr name="TextBox 16" id="16"/>
          <p:cNvSpPr txBox="true"/>
          <p:nvPr/>
        </p:nvSpPr>
        <p:spPr>
          <a:xfrm rot="0">
            <a:off x="4513745" y="6503048"/>
            <a:ext cx="10872901" cy="1695450"/>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Nombre de réviseur·e·s (au moins 2 réviseur·e)</a:t>
            </a:r>
          </a:p>
          <a:p>
            <a:pPr>
              <a:lnSpc>
                <a:spcPts val="1440"/>
              </a:lnSpc>
            </a:pPr>
          </a:p>
          <a:p>
            <a:pPr marL="1424946" indent="-474982" lvl="2">
              <a:lnSpc>
                <a:spcPts val="3960"/>
              </a:lnSpc>
              <a:buFont typeface="Arial"/>
              <a:buChar char="⚬"/>
            </a:pPr>
            <a:r>
              <a:rPr lang="en-US" sz="3300">
                <a:solidFill>
                  <a:srgbClr val="FEFEFE"/>
                </a:solidFill>
                <a:latin typeface="Poppins"/>
              </a:rPr>
              <a:t>Stratégie prévue pour la résolution de conflits et pourcentage d’accord</a:t>
            </a:r>
          </a:p>
        </p:txBody>
      </p:sp>
    </p:spTree>
  </p:cSld>
  <p:clrMapOvr>
    <a:masterClrMapping/>
  </p:clrMapOvr>
</p:sld>
</file>

<file path=ppt/slides/slide10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889768" y="2949265"/>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759276" y="2828244"/>
            <a:ext cx="437433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Lecture des sources</a:t>
            </a:r>
          </a:p>
        </p:txBody>
      </p:sp>
    </p:spTree>
  </p:cSld>
  <p:clrMapOvr>
    <a:masterClrMapping/>
  </p:clrMapOvr>
</p:sld>
</file>

<file path=ppt/slides/slide10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889768" y="2949265"/>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889768" y="3641898"/>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759276" y="2828244"/>
            <a:ext cx="437433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Lecture des sources</a:t>
            </a:r>
          </a:p>
        </p:txBody>
      </p:sp>
      <p:sp>
        <p:nvSpPr>
          <p:cNvPr name="TextBox 9" id="9"/>
          <p:cNvSpPr txBox="true"/>
          <p:nvPr/>
        </p:nvSpPr>
        <p:spPr>
          <a:xfrm rot="0">
            <a:off x="5759276" y="3520877"/>
            <a:ext cx="9273083"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Sélection des informations pertinentes</a:t>
            </a:r>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889768" y="2949265"/>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889768" y="3641898"/>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4475933" y="5429250"/>
            <a:ext cx="10961639" cy="3297359"/>
            <a:chOff x="0" y="0"/>
            <a:chExt cx="14615518" cy="4396478"/>
          </a:xfrm>
        </p:grpSpPr>
        <p:sp>
          <p:nvSpPr>
            <p:cNvPr name="Freeform 9" id="9"/>
            <p:cNvSpPr/>
            <p:nvPr/>
          </p:nvSpPr>
          <p:spPr>
            <a:xfrm flipH="false" flipV="false" rot="5400000">
              <a:off x="42260" y="19394"/>
              <a:ext cx="532260" cy="532712"/>
            </a:xfrm>
            <a:custGeom>
              <a:avLst/>
              <a:gdLst/>
              <a:ahLst/>
              <a:cxnLst/>
              <a:rect r="r" b="b" t="t" l="l"/>
              <a:pathLst>
                <a:path h="532712" w="532260">
                  <a:moveTo>
                    <a:pt x="0" y="0"/>
                  </a:moveTo>
                  <a:lnTo>
                    <a:pt x="532260" y="0"/>
                  </a:lnTo>
                  <a:lnTo>
                    <a:pt x="532260" y="532712"/>
                  </a:lnTo>
                  <a:lnTo>
                    <a:pt x="0" y="532712"/>
                  </a:lnTo>
                  <a:lnTo>
                    <a:pt x="0" y="0"/>
                  </a:lnTo>
                  <a:close/>
                </a:path>
              </a:pathLst>
            </a:custGeom>
            <a:blipFill>
              <a:blip r:embed="rId7"/>
              <a:stretch>
                <a:fillRect l="-49" t="0" r="-35" b="0"/>
              </a:stretch>
            </a:blipFill>
          </p:spPr>
        </p:sp>
        <p:sp>
          <p:nvSpPr>
            <p:cNvPr name="TextBox 10" id="10"/>
            <p:cNvSpPr txBox="true"/>
            <p:nvPr/>
          </p:nvSpPr>
          <p:spPr>
            <a:xfrm rot="0">
              <a:off x="1037816" y="-47625"/>
              <a:ext cx="3994501" cy="566293"/>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Auteur·e·s</a:t>
              </a:r>
            </a:p>
          </p:txBody>
        </p:sp>
        <p:sp>
          <p:nvSpPr>
            <p:cNvPr name="Freeform 11" id="11"/>
            <p:cNvSpPr/>
            <p:nvPr/>
          </p:nvSpPr>
          <p:spPr>
            <a:xfrm flipH="false" flipV="false" rot="5400000">
              <a:off x="49670" y="1003074"/>
              <a:ext cx="532261" cy="532712"/>
            </a:xfrm>
            <a:custGeom>
              <a:avLst/>
              <a:gdLst/>
              <a:ahLst/>
              <a:cxnLst/>
              <a:rect r="r" b="b" t="t" l="l"/>
              <a:pathLst>
                <a:path h="532712" w="532261">
                  <a:moveTo>
                    <a:pt x="0" y="0"/>
                  </a:moveTo>
                  <a:lnTo>
                    <a:pt x="532261" y="0"/>
                  </a:lnTo>
                  <a:lnTo>
                    <a:pt x="532261" y="532712"/>
                  </a:lnTo>
                  <a:lnTo>
                    <a:pt x="0" y="532712"/>
                  </a:lnTo>
                  <a:lnTo>
                    <a:pt x="0" y="0"/>
                  </a:lnTo>
                  <a:close/>
                </a:path>
              </a:pathLst>
            </a:custGeom>
            <a:blipFill>
              <a:blip r:embed="rId7"/>
              <a:stretch>
                <a:fillRect l="-49" t="0" r="-35" b="0"/>
              </a:stretch>
            </a:blipFill>
          </p:spPr>
        </p:sp>
        <p:sp>
          <p:nvSpPr>
            <p:cNvPr name="TextBox 12" id="12"/>
            <p:cNvSpPr txBox="true"/>
            <p:nvPr/>
          </p:nvSpPr>
          <p:spPr>
            <a:xfrm rot="0">
              <a:off x="1045226" y="936055"/>
              <a:ext cx="3994501" cy="1168126"/>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Année de publication</a:t>
              </a:r>
            </a:p>
          </p:txBody>
        </p:sp>
        <p:sp>
          <p:nvSpPr>
            <p:cNvPr name="Freeform 13" id="13"/>
            <p:cNvSpPr/>
            <p:nvPr/>
          </p:nvSpPr>
          <p:spPr>
            <a:xfrm flipH="false" flipV="false" rot="5400000">
              <a:off x="42260" y="2504575"/>
              <a:ext cx="532260" cy="532712"/>
            </a:xfrm>
            <a:custGeom>
              <a:avLst/>
              <a:gdLst/>
              <a:ahLst/>
              <a:cxnLst/>
              <a:rect r="r" b="b" t="t" l="l"/>
              <a:pathLst>
                <a:path h="532712" w="532260">
                  <a:moveTo>
                    <a:pt x="0" y="0"/>
                  </a:moveTo>
                  <a:lnTo>
                    <a:pt x="532260" y="0"/>
                  </a:lnTo>
                  <a:lnTo>
                    <a:pt x="532260" y="532713"/>
                  </a:lnTo>
                  <a:lnTo>
                    <a:pt x="0" y="532713"/>
                  </a:lnTo>
                  <a:lnTo>
                    <a:pt x="0" y="0"/>
                  </a:lnTo>
                  <a:close/>
                </a:path>
              </a:pathLst>
            </a:custGeom>
            <a:blipFill>
              <a:blip r:embed="rId7"/>
              <a:stretch>
                <a:fillRect l="-49" t="0" r="-35" b="0"/>
              </a:stretch>
            </a:blipFill>
          </p:spPr>
        </p:sp>
        <p:sp>
          <p:nvSpPr>
            <p:cNvPr name="TextBox 14" id="14"/>
            <p:cNvSpPr txBox="true"/>
            <p:nvPr/>
          </p:nvSpPr>
          <p:spPr>
            <a:xfrm rot="0">
              <a:off x="1037816" y="2437556"/>
              <a:ext cx="3994501" cy="1137793"/>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Lieu de publication</a:t>
              </a:r>
            </a:p>
          </p:txBody>
        </p:sp>
        <p:sp>
          <p:nvSpPr>
            <p:cNvPr name="Freeform 15" id="15"/>
            <p:cNvSpPr/>
            <p:nvPr/>
          </p:nvSpPr>
          <p:spPr>
            <a:xfrm flipH="false" flipV="false" rot="5400000">
              <a:off x="4627575" y="1277935"/>
              <a:ext cx="532259" cy="532712"/>
            </a:xfrm>
            <a:custGeom>
              <a:avLst/>
              <a:gdLst/>
              <a:ahLst/>
              <a:cxnLst/>
              <a:rect r="r" b="b" t="t" l="l"/>
              <a:pathLst>
                <a:path h="532712" w="532259">
                  <a:moveTo>
                    <a:pt x="0" y="0"/>
                  </a:moveTo>
                  <a:lnTo>
                    <a:pt x="532259" y="0"/>
                  </a:lnTo>
                  <a:lnTo>
                    <a:pt x="532259" y="532712"/>
                  </a:lnTo>
                  <a:lnTo>
                    <a:pt x="0" y="532712"/>
                  </a:lnTo>
                  <a:lnTo>
                    <a:pt x="0" y="0"/>
                  </a:lnTo>
                  <a:close/>
                </a:path>
              </a:pathLst>
            </a:custGeom>
            <a:blipFill>
              <a:blip r:embed="rId7"/>
              <a:stretch>
                <a:fillRect l="-49" t="0" r="-36" b="0"/>
              </a:stretch>
            </a:blipFill>
          </p:spPr>
        </p:sp>
        <p:sp>
          <p:nvSpPr>
            <p:cNvPr name="TextBox 16" id="16"/>
            <p:cNvSpPr txBox="true"/>
            <p:nvPr/>
          </p:nvSpPr>
          <p:spPr>
            <a:xfrm rot="0">
              <a:off x="5515063" y="1229816"/>
              <a:ext cx="3550497" cy="566293"/>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But/objectif·s</a:t>
              </a:r>
            </a:p>
          </p:txBody>
        </p:sp>
        <p:sp>
          <p:nvSpPr>
            <p:cNvPr name="Freeform 17" id="17"/>
            <p:cNvSpPr/>
            <p:nvPr/>
          </p:nvSpPr>
          <p:spPr>
            <a:xfrm flipH="false" flipV="false" rot="5400000">
              <a:off x="4627574" y="19394"/>
              <a:ext cx="532260" cy="532712"/>
            </a:xfrm>
            <a:custGeom>
              <a:avLst/>
              <a:gdLst/>
              <a:ahLst/>
              <a:cxnLst/>
              <a:rect r="r" b="b" t="t" l="l"/>
              <a:pathLst>
                <a:path h="532712" w="532260">
                  <a:moveTo>
                    <a:pt x="0" y="0"/>
                  </a:moveTo>
                  <a:lnTo>
                    <a:pt x="532260" y="0"/>
                  </a:lnTo>
                  <a:lnTo>
                    <a:pt x="532260" y="532712"/>
                  </a:lnTo>
                  <a:lnTo>
                    <a:pt x="0" y="532712"/>
                  </a:lnTo>
                  <a:lnTo>
                    <a:pt x="0" y="0"/>
                  </a:lnTo>
                  <a:close/>
                </a:path>
              </a:pathLst>
            </a:custGeom>
            <a:blipFill>
              <a:blip r:embed="rId7"/>
              <a:stretch>
                <a:fillRect l="-49" t="0" r="-35" b="0"/>
              </a:stretch>
            </a:blipFill>
          </p:spPr>
        </p:sp>
        <p:sp>
          <p:nvSpPr>
            <p:cNvPr name="TextBox 18" id="18"/>
            <p:cNvSpPr txBox="true"/>
            <p:nvPr/>
          </p:nvSpPr>
          <p:spPr>
            <a:xfrm rot="0">
              <a:off x="5623130" y="-47625"/>
              <a:ext cx="3122577" cy="566293"/>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Méthodologie</a:t>
              </a:r>
            </a:p>
          </p:txBody>
        </p:sp>
        <p:sp>
          <p:nvSpPr>
            <p:cNvPr name="TextBox 19" id="19"/>
            <p:cNvSpPr txBox="true"/>
            <p:nvPr/>
          </p:nvSpPr>
          <p:spPr>
            <a:xfrm rot="0">
              <a:off x="10621019" y="2323256"/>
              <a:ext cx="3726216" cy="1137793"/>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Types d'intervention</a:t>
              </a:r>
            </a:p>
          </p:txBody>
        </p:sp>
        <p:sp>
          <p:nvSpPr>
            <p:cNvPr name="Freeform 20" id="20"/>
            <p:cNvSpPr/>
            <p:nvPr/>
          </p:nvSpPr>
          <p:spPr>
            <a:xfrm flipH="false" flipV="false" rot="5400000">
              <a:off x="4627574" y="3863993"/>
              <a:ext cx="532260" cy="532712"/>
            </a:xfrm>
            <a:custGeom>
              <a:avLst/>
              <a:gdLst/>
              <a:ahLst/>
              <a:cxnLst/>
              <a:rect r="r" b="b" t="t" l="l"/>
              <a:pathLst>
                <a:path h="532712" w="532260">
                  <a:moveTo>
                    <a:pt x="0" y="0"/>
                  </a:moveTo>
                  <a:lnTo>
                    <a:pt x="532260" y="0"/>
                  </a:lnTo>
                  <a:lnTo>
                    <a:pt x="532260" y="532711"/>
                  </a:lnTo>
                  <a:lnTo>
                    <a:pt x="0" y="532711"/>
                  </a:lnTo>
                  <a:lnTo>
                    <a:pt x="0" y="0"/>
                  </a:lnTo>
                  <a:close/>
                </a:path>
              </a:pathLst>
            </a:custGeom>
            <a:blipFill>
              <a:blip r:embed="rId7"/>
              <a:stretch>
                <a:fillRect l="-49" t="0" r="-35" b="0"/>
              </a:stretch>
            </a:blipFill>
          </p:spPr>
        </p:sp>
        <p:sp>
          <p:nvSpPr>
            <p:cNvPr name="TextBox 21" id="21"/>
            <p:cNvSpPr txBox="true"/>
            <p:nvPr/>
          </p:nvSpPr>
          <p:spPr>
            <a:xfrm rot="0">
              <a:off x="5623137" y="3794424"/>
              <a:ext cx="2720149" cy="566293"/>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Résultats</a:t>
              </a:r>
            </a:p>
          </p:txBody>
        </p:sp>
        <p:sp>
          <p:nvSpPr>
            <p:cNvPr name="TextBox 22" id="22"/>
            <p:cNvSpPr txBox="true"/>
            <p:nvPr/>
          </p:nvSpPr>
          <p:spPr>
            <a:xfrm rot="0">
              <a:off x="10621019" y="-47625"/>
              <a:ext cx="3994499" cy="1709293"/>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Points clés liés aux question·s de recherche</a:t>
              </a:r>
            </a:p>
          </p:txBody>
        </p:sp>
        <p:sp>
          <p:nvSpPr>
            <p:cNvPr name="Freeform 23" id="23"/>
            <p:cNvSpPr/>
            <p:nvPr/>
          </p:nvSpPr>
          <p:spPr>
            <a:xfrm flipH="false" flipV="false" rot="5400000">
              <a:off x="4627574" y="2553941"/>
              <a:ext cx="532260" cy="532712"/>
            </a:xfrm>
            <a:custGeom>
              <a:avLst/>
              <a:gdLst/>
              <a:ahLst/>
              <a:cxnLst/>
              <a:rect r="r" b="b" t="t" l="l"/>
              <a:pathLst>
                <a:path h="532712" w="532260">
                  <a:moveTo>
                    <a:pt x="0" y="0"/>
                  </a:moveTo>
                  <a:lnTo>
                    <a:pt x="532260" y="0"/>
                  </a:lnTo>
                  <a:lnTo>
                    <a:pt x="532260" y="532712"/>
                  </a:lnTo>
                  <a:lnTo>
                    <a:pt x="0" y="532712"/>
                  </a:lnTo>
                  <a:lnTo>
                    <a:pt x="0" y="0"/>
                  </a:lnTo>
                  <a:close/>
                </a:path>
              </a:pathLst>
            </a:custGeom>
            <a:blipFill>
              <a:blip r:embed="rId7"/>
              <a:stretch>
                <a:fillRect l="-49" t="0" r="-35" b="0"/>
              </a:stretch>
            </a:blipFill>
          </p:spPr>
        </p:sp>
        <p:sp>
          <p:nvSpPr>
            <p:cNvPr name="TextBox 24" id="24"/>
            <p:cNvSpPr txBox="true"/>
            <p:nvPr/>
          </p:nvSpPr>
          <p:spPr>
            <a:xfrm rot="0">
              <a:off x="5629464" y="2323256"/>
              <a:ext cx="3223184" cy="1137793"/>
            </a:xfrm>
            <a:prstGeom prst="rect">
              <a:avLst/>
            </a:prstGeom>
          </p:spPr>
          <p:txBody>
            <a:bodyPr anchor="t" rtlCol="false" tIns="0" lIns="0" bIns="0" rIns="0">
              <a:spAutoFit/>
            </a:bodyPr>
            <a:lstStyle/>
            <a:p>
              <a:pPr algn="l">
                <a:lnSpc>
                  <a:spcPts val="3432"/>
                </a:lnSpc>
              </a:pPr>
              <a:r>
                <a:rPr lang="en-US" sz="2600">
                  <a:solidFill>
                    <a:srgbClr val="FFFFFF"/>
                  </a:solidFill>
                  <a:latin typeface="Poppins"/>
                </a:rPr>
                <a:t>Population et  l'échantillon</a:t>
              </a:r>
            </a:p>
          </p:txBody>
        </p:sp>
        <p:sp>
          <p:nvSpPr>
            <p:cNvPr name="Freeform 25" id="25"/>
            <p:cNvSpPr/>
            <p:nvPr/>
          </p:nvSpPr>
          <p:spPr>
            <a:xfrm flipH="false" flipV="false" rot="0">
              <a:off x="0" y="0"/>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6" id="26"/>
            <p:cNvSpPr/>
            <p:nvPr/>
          </p:nvSpPr>
          <p:spPr>
            <a:xfrm flipH="false" flipV="false" rot="0">
              <a:off x="0" y="1001551"/>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49444" y="2478485"/>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0">
              <a:off x="4612137" y="25450"/>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false" flipV="false" rot="0">
              <a:off x="4612137" y="1258640"/>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0" id="30"/>
            <p:cNvSpPr/>
            <p:nvPr/>
          </p:nvSpPr>
          <p:spPr>
            <a:xfrm flipH="false" flipV="false" rot="0">
              <a:off x="4612137" y="2535981"/>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false" flipV="false" rot="0">
              <a:off x="4612137" y="3842049"/>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2" id="32"/>
            <p:cNvSpPr/>
            <p:nvPr/>
          </p:nvSpPr>
          <p:spPr>
            <a:xfrm flipH="false" flipV="false" rot="0">
              <a:off x="9632837" y="2370881"/>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3" id="33"/>
            <p:cNvSpPr/>
            <p:nvPr/>
          </p:nvSpPr>
          <p:spPr>
            <a:xfrm flipH="false" flipV="false" rot="0">
              <a:off x="9632837" y="25450"/>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34" id="34"/>
          <p:cNvSpPr txBox="true"/>
          <p:nvPr/>
        </p:nvSpPr>
        <p:spPr>
          <a:xfrm rot="0">
            <a:off x="5759276" y="2828244"/>
            <a:ext cx="437433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Lecture des sources</a:t>
            </a:r>
          </a:p>
        </p:txBody>
      </p:sp>
      <p:sp>
        <p:nvSpPr>
          <p:cNvPr name="TextBox 35" id="35"/>
          <p:cNvSpPr txBox="true"/>
          <p:nvPr/>
        </p:nvSpPr>
        <p:spPr>
          <a:xfrm rot="0">
            <a:off x="5759276" y="3520877"/>
            <a:ext cx="9273083"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Sélection des informations pertinentes</a:t>
            </a:r>
          </a:p>
        </p:txBody>
      </p:sp>
      <p:sp>
        <p:nvSpPr>
          <p:cNvPr name="TextBox 36" id="36"/>
          <p:cNvSpPr txBox="true"/>
          <p:nvPr/>
        </p:nvSpPr>
        <p:spPr>
          <a:xfrm rot="0">
            <a:off x="4507459" y="4619625"/>
            <a:ext cx="9273083"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Exemple d’informations à extraire : </a:t>
            </a:r>
          </a:p>
        </p:txBody>
      </p:sp>
    </p:spTree>
  </p:cSld>
  <p:clrMapOvr>
    <a:masterClrMapping/>
  </p:clrMapOvr>
</p:sld>
</file>

<file path=ppt/slides/slide10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208024" y="3550634"/>
            <a:ext cx="17871952" cy="3185731"/>
          </a:xfrm>
          <a:custGeom>
            <a:avLst/>
            <a:gdLst/>
            <a:ahLst/>
            <a:cxnLst/>
            <a:rect r="r" b="b" t="t" l="l"/>
            <a:pathLst>
              <a:path h="3185731" w="17871952">
                <a:moveTo>
                  <a:pt x="0" y="0"/>
                </a:moveTo>
                <a:lnTo>
                  <a:pt x="17871952" y="0"/>
                </a:lnTo>
                <a:lnTo>
                  <a:pt x="17871952" y="3185732"/>
                </a:lnTo>
                <a:lnTo>
                  <a:pt x="0" y="3185732"/>
                </a:lnTo>
                <a:lnTo>
                  <a:pt x="0" y="0"/>
                </a:lnTo>
                <a:close/>
              </a:path>
            </a:pathLst>
          </a:custGeom>
          <a:blipFill>
            <a:blip r:embed="rId5"/>
            <a:stretch>
              <a:fillRect l="-640" t="0" r="-640" b="-1562"/>
            </a:stretch>
          </a:blipFill>
        </p:spPr>
      </p:sp>
    </p:spTree>
  </p:cSld>
  <p:clrMapOvr>
    <a:masterClrMapping/>
  </p:clrMapOvr>
</p:sld>
</file>

<file path=ppt/slides/slide10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3139377" y="7326916"/>
            <a:ext cx="12379542" cy="1171575"/>
          </a:xfrm>
          <a:prstGeom prst="rect">
            <a:avLst/>
          </a:prstGeom>
        </p:spPr>
        <p:txBody>
          <a:bodyPr anchor="t" rtlCol="false" tIns="0" lIns="0" bIns="0" rIns="0">
            <a:spAutoFit/>
          </a:bodyPr>
          <a:lstStyle/>
          <a:p>
            <a:pPr>
              <a:lnSpc>
                <a:spcPts val="4440"/>
              </a:lnSpc>
            </a:pPr>
            <a:r>
              <a:rPr lang="en-US" sz="3700">
                <a:solidFill>
                  <a:srgbClr val="FFFFFF"/>
                </a:solidFill>
                <a:latin typeface="Poppins Bold"/>
              </a:rPr>
              <a:t>Conseil : </a:t>
            </a:r>
            <a:r>
              <a:rPr lang="en-US" sz="3700">
                <a:solidFill>
                  <a:srgbClr val="FFFFFF"/>
                </a:solidFill>
                <a:latin typeface="Poppins"/>
              </a:rPr>
              <a:t>Utiliser un outil (p. ex., Covidence) pour vous aider dans le processus d’extraction</a:t>
            </a:r>
          </a:p>
        </p:txBody>
      </p:sp>
      <p:sp>
        <p:nvSpPr>
          <p:cNvPr name="Freeform 7" id="7"/>
          <p:cNvSpPr/>
          <p:nvPr/>
        </p:nvSpPr>
        <p:spPr>
          <a:xfrm flipH="false" flipV="false" rot="0">
            <a:off x="208024" y="3550634"/>
            <a:ext cx="17871952" cy="3185731"/>
          </a:xfrm>
          <a:custGeom>
            <a:avLst/>
            <a:gdLst/>
            <a:ahLst/>
            <a:cxnLst/>
            <a:rect r="r" b="b" t="t" l="l"/>
            <a:pathLst>
              <a:path h="3185731" w="17871952">
                <a:moveTo>
                  <a:pt x="0" y="0"/>
                </a:moveTo>
                <a:lnTo>
                  <a:pt x="17871952" y="0"/>
                </a:lnTo>
                <a:lnTo>
                  <a:pt x="17871952" y="3185732"/>
                </a:lnTo>
                <a:lnTo>
                  <a:pt x="0" y="3185732"/>
                </a:lnTo>
                <a:lnTo>
                  <a:pt x="0" y="0"/>
                </a:lnTo>
                <a:close/>
              </a:path>
            </a:pathLst>
          </a:custGeom>
          <a:blipFill>
            <a:blip r:embed="rId5"/>
            <a:stretch>
              <a:fillRect l="-640" t="0" r="-640" b="-1562"/>
            </a:stretch>
          </a:blipFill>
        </p:spPr>
      </p:sp>
    </p:spTree>
  </p:cSld>
  <p:clrMapOvr>
    <a:masterClrMapping/>
  </p:clrMapOvr>
</p:sld>
</file>

<file path=ppt/slides/slide10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12830303" y="8228026"/>
            <a:ext cx="4825189" cy="2060548"/>
            <a:chOff x="0" y="0"/>
            <a:chExt cx="6433585" cy="2747398"/>
          </a:xfrm>
        </p:grpSpPr>
        <p:sp>
          <p:nvSpPr>
            <p:cNvPr name="Freeform 7" id="7"/>
            <p:cNvSpPr/>
            <p:nvPr/>
          </p:nvSpPr>
          <p:spPr>
            <a:xfrm flipH="false" flipV="false" rot="0">
              <a:off x="775470" y="219062"/>
              <a:ext cx="4084747" cy="2116642"/>
            </a:xfrm>
            <a:custGeom>
              <a:avLst/>
              <a:gdLst/>
              <a:ahLst/>
              <a:cxnLst/>
              <a:rect r="r" b="b" t="t" l="l"/>
              <a:pathLst>
                <a:path h="2116642" w="4084747">
                  <a:moveTo>
                    <a:pt x="0" y="0"/>
                  </a:moveTo>
                  <a:lnTo>
                    <a:pt x="4084747" y="0"/>
                  </a:lnTo>
                  <a:lnTo>
                    <a:pt x="4084747" y="2116642"/>
                  </a:lnTo>
                  <a:lnTo>
                    <a:pt x="0" y="21166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348838" y="219062"/>
              <a:ext cx="4084747" cy="2116642"/>
            </a:xfrm>
            <a:custGeom>
              <a:avLst/>
              <a:gdLst/>
              <a:ahLst/>
              <a:cxnLst/>
              <a:rect r="r" b="b" t="t" l="l"/>
              <a:pathLst>
                <a:path h="2116642" w="4084747">
                  <a:moveTo>
                    <a:pt x="0" y="0"/>
                  </a:moveTo>
                  <a:lnTo>
                    <a:pt x="4084747" y="0"/>
                  </a:lnTo>
                  <a:lnTo>
                    <a:pt x="4084747" y="2116642"/>
                  </a:lnTo>
                  <a:lnTo>
                    <a:pt x="0" y="21166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353553" y="848500"/>
              <a:ext cx="4767979" cy="1002772"/>
            </a:xfrm>
            <a:prstGeom prst="rect">
              <a:avLst/>
            </a:prstGeom>
          </p:spPr>
          <p:txBody>
            <a:bodyPr anchor="t" rtlCol="false" tIns="0" lIns="0" bIns="0" rIns="0">
              <a:spAutoFit/>
            </a:bodyPr>
            <a:lstStyle/>
            <a:p>
              <a:pPr algn="ctr">
                <a:lnSpc>
                  <a:spcPts val="2871"/>
                </a:lnSpc>
              </a:pPr>
              <a:r>
                <a:rPr lang="en-US" sz="2393">
                  <a:solidFill>
                    <a:srgbClr val="000000"/>
                  </a:solidFill>
                  <a:latin typeface="Arial Bold"/>
                </a:rPr>
                <a:t>Consultez la section</a:t>
              </a:r>
            </a:p>
            <a:p>
              <a:pPr algn="ctr">
                <a:lnSpc>
                  <a:spcPts val="2871"/>
                </a:lnSpc>
              </a:pPr>
              <a:r>
                <a:rPr lang="en-US" sz="2393">
                  <a:solidFill>
                    <a:srgbClr val="000000"/>
                  </a:solidFill>
                  <a:latin typeface="Arial Bold"/>
                </a:rPr>
                <a:t>« Ressources »</a:t>
              </a:r>
            </a:p>
          </p:txBody>
        </p:sp>
        <p:sp>
          <p:nvSpPr>
            <p:cNvPr name="Freeform 10" id="10"/>
            <p:cNvSpPr/>
            <p:nvPr/>
          </p:nvSpPr>
          <p:spPr>
            <a:xfrm flipH="false" flipV="false" rot="0">
              <a:off x="0" y="0"/>
              <a:ext cx="1318751" cy="2747398"/>
            </a:xfrm>
            <a:custGeom>
              <a:avLst/>
              <a:gdLst/>
              <a:ahLst/>
              <a:cxnLst/>
              <a:rect r="r" b="b" t="t" l="l"/>
              <a:pathLst>
                <a:path h="2747398" w="1318751">
                  <a:moveTo>
                    <a:pt x="0" y="0"/>
                  </a:moveTo>
                  <a:lnTo>
                    <a:pt x="1318751" y="0"/>
                  </a:lnTo>
                  <a:lnTo>
                    <a:pt x="1318751" y="2747398"/>
                  </a:lnTo>
                  <a:lnTo>
                    <a:pt x="0" y="2747398"/>
                  </a:lnTo>
                  <a:lnTo>
                    <a:pt x="0" y="0"/>
                  </a:lnTo>
                  <a:close/>
                </a:path>
              </a:pathLst>
            </a:custGeom>
            <a:blipFill>
              <a:blip r:embed="rId7"/>
              <a:stretch>
                <a:fillRect l="0" t="0" r="0" b="0"/>
              </a:stretch>
            </a:blipFill>
          </p:spPr>
        </p:sp>
      </p:grpSp>
      <p:sp>
        <p:nvSpPr>
          <p:cNvPr name="TextBox 11" id="11"/>
          <p:cNvSpPr txBox="true"/>
          <p:nvPr/>
        </p:nvSpPr>
        <p:spPr>
          <a:xfrm rot="0">
            <a:off x="3139377" y="7326916"/>
            <a:ext cx="12379542" cy="1171575"/>
          </a:xfrm>
          <a:prstGeom prst="rect">
            <a:avLst/>
          </a:prstGeom>
        </p:spPr>
        <p:txBody>
          <a:bodyPr anchor="t" rtlCol="false" tIns="0" lIns="0" bIns="0" rIns="0">
            <a:spAutoFit/>
          </a:bodyPr>
          <a:lstStyle/>
          <a:p>
            <a:pPr>
              <a:lnSpc>
                <a:spcPts val="4440"/>
              </a:lnSpc>
            </a:pPr>
            <a:r>
              <a:rPr lang="en-US" sz="3700">
                <a:solidFill>
                  <a:srgbClr val="FFFFFF"/>
                </a:solidFill>
                <a:latin typeface="Poppins Bold"/>
              </a:rPr>
              <a:t>Conseil : </a:t>
            </a:r>
            <a:r>
              <a:rPr lang="en-US" sz="3700">
                <a:solidFill>
                  <a:srgbClr val="FFFFFF"/>
                </a:solidFill>
                <a:latin typeface="Poppins"/>
              </a:rPr>
              <a:t>Utiliser un outil (p. ex., Covidence) pour vous aider dans le processus d’extraction</a:t>
            </a:r>
          </a:p>
        </p:txBody>
      </p:sp>
      <p:sp>
        <p:nvSpPr>
          <p:cNvPr name="Freeform 12" id="12"/>
          <p:cNvSpPr/>
          <p:nvPr/>
        </p:nvSpPr>
        <p:spPr>
          <a:xfrm flipH="false" flipV="false" rot="0">
            <a:off x="208024" y="3550634"/>
            <a:ext cx="17871952" cy="3185731"/>
          </a:xfrm>
          <a:custGeom>
            <a:avLst/>
            <a:gdLst/>
            <a:ahLst/>
            <a:cxnLst/>
            <a:rect r="r" b="b" t="t" l="l"/>
            <a:pathLst>
              <a:path h="3185731" w="17871952">
                <a:moveTo>
                  <a:pt x="0" y="0"/>
                </a:moveTo>
                <a:lnTo>
                  <a:pt x="17871952" y="0"/>
                </a:lnTo>
                <a:lnTo>
                  <a:pt x="17871952" y="3185732"/>
                </a:lnTo>
                <a:lnTo>
                  <a:pt x="0" y="3185732"/>
                </a:lnTo>
                <a:lnTo>
                  <a:pt x="0" y="0"/>
                </a:lnTo>
                <a:close/>
              </a:path>
            </a:pathLst>
          </a:custGeom>
          <a:blipFill>
            <a:blip r:embed="rId8"/>
            <a:stretch>
              <a:fillRect l="-640" t="0" r="-640" b="-1562"/>
            </a:stretch>
          </a:blipFill>
        </p:spPr>
      </p:sp>
    </p:spTree>
  </p:cSld>
  <p:clrMapOvr>
    <a:masterClrMapping/>
  </p:clrMapOvr>
</p:sld>
</file>

<file path=ppt/slides/slide10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765610" y="3045952"/>
            <a:ext cx="9711499" cy="10191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 résultats des sources incluent dans votre revue </a:t>
            </a:r>
          </a:p>
        </p:txBody>
      </p:sp>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765610" y="3045952"/>
            <a:ext cx="9711499" cy="10191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 résultats des sources incluent dans votre revue </a:t>
            </a:r>
          </a:p>
        </p:txBody>
      </p:sp>
      <p:sp>
        <p:nvSpPr>
          <p:cNvPr name="TextBox 7" id="7"/>
          <p:cNvSpPr txBox="true"/>
          <p:nvPr/>
        </p:nvSpPr>
        <p:spPr>
          <a:xfrm rot="0">
            <a:off x="5785927" y="5114925"/>
            <a:ext cx="10949251" cy="5238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descriptive de certaines informations</a:t>
            </a:r>
          </a:p>
        </p:txBody>
      </p:sp>
      <p:sp>
        <p:nvSpPr>
          <p:cNvPr name="Freeform 8" id="8"/>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Tree>
  </p:cSld>
  <p:clrMapOvr>
    <a:masterClrMapping/>
  </p:clrMapOvr>
</p:sld>
</file>

<file path=ppt/slides/slide10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765610" y="3045952"/>
            <a:ext cx="9711499" cy="10191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 résultats des sources incluent dans votre revue </a:t>
            </a:r>
          </a:p>
        </p:txBody>
      </p:sp>
      <p:sp>
        <p:nvSpPr>
          <p:cNvPr name="TextBox 7" id="7"/>
          <p:cNvSpPr txBox="true"/>
          <p:nvPr/>
        </p:nvSpPr>
        <p:spPr>
          <a:xfrm rot="0">
            <a:off x="5785927" y="5114925"/>
            <a:ext cx="10949251" cy="10191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descriptive de certaines informations</a:t>
            </a:r>
          </a:p>
          <a:p>
            <a:pPr marL="712473" indent="-356237" lvl="1">
              <a:lnSpc>
                <a:spcPts val="3960"/>
              </a:lnSpc>
              <a:buFont typeface="Arial"/>
              <a:buChar char="•"/>
            </a:pPr>
            <a:r>
              <a:rPr lang="en-US" sz="3300">
                <a:solidFill>
                  <a:srgbClr val="FFFFFF"/>
                </a:solidFill>
                <a:latin typeface="Poppins"/>
              </a:rPr>
              <a:t>Fréquence d’apparition de concepts</a:t>
            </a:r>
          </a:p>
        </p:txBody>
      </p:sp>
      <p:sp>
        <p:nvSpPr>
          <p:cNvPr name="Freeform 8" id="8"/>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grpSp>
        <p:nvGrpSpPr>
          <p:cNvPr name="Group 5" id="5"/>
          <p:cNvGrpSpPr/>
          <p:nvPr/>
        </p:nvGrpSpPr>
        <p:grpSpPr>
          <a:xfrm rot="0">
            <a:off x="4085602" y="2883194"/>
            <a:ext cx="10116796" cy="6437961"/>
            <a:chOff x="0" y="0"/>
            <a:chExt cx="13489062" cy="8583948"/>
          </a:xfrm>
        </p:grpSpPr>
        <p:sp>
          <p:nvSpPr>
            <p:cNvPr name="Freeform 6" id="6"/>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Protocole</a:t>
              </a:r>
            </a:p>
          </p:txBody>
        </p:sp>
      </p:grpSp>
      <p:sp>
        <p:nvSpPr>
          <p:cNvPr name="Freeform 8" id="8"/>
          <p:cNvSpPr/>
          <p:nvPr/>
        </p:nvSpPr>
        <p:spPr>
          <a:xfrm flipH="false" flipV="false" rot="0">
            <a:off x="636957" y="4321328"/>
            <a:ext cx="2684645" cy="1644345"/>
          </a:xfrm>
          <a:custGeom>
            <a:avLst/>
            <a:gdLst/>
            <a:ahLst/>
            <a:cxnLst/>
            <a:rect r="r" b="b" t="t" l="l"/>
            <a:pathLst>
              <a:path h="1644345" w="2684645">
                <a:moveTo>
                  <a:pt x="0" y="0"/>
                </a:moveTo>
                <a:lnTo>
                  <a:pt x="2684645" y="0"/>
                </a:lnTo>
                <a:lnTo>
                  <a:pt x="2684645" y="1644344"/>
                </a:lnTo>
                <a:lnTo>
                  <a:pt x="0" y="16443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1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765610" y="3045952"/>
            <a:ext cx="9711499" cy="10191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 résultats des sources incluent dans votre revue </a:t>
            </a:r>
          </a:p>
        </p:txBody>
      </p:sp>
      <p:sp>
        <p:nvSpPr>
          <p:cNvPr name="TextBox 7" id="7"/>
          <p:cNvSpPr txBox="true"/>
          <p:nvPr/>
        </p:nvSpPr>
        <p:spPr>
          <a:xfrm rot="0">
            <a:off x="5785927" y="5114925"/>
            <a:ext cx="10949251" cy="15144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descriptive de certaines informations</a:t>
            </a:r>
          </a:p>
          <a:p>
            <a:pPr marL="712473" indent="-356237" lvl="1">
              <a:lnSpc>
                <a:spcPts val="3960"/>
              </a:lnSpc>
              <a:buFont typeface="Arial"/>
              <a:buChar char="•"/>
            </a:pPr>
            <a:r>
              <a:rPr lang="en-US" sz="3300">
                <a:solidFill>
                  <a:srgbClr val="FFFFFF"/>
                </a:solidFill>
                <a:latin typeface="Poppins"/>
              </a:rPr>
              <a:t>Fréquence d’apparition de concepts</a:t>
            </a:r>
          </a:p>
          <a:p>
            <a:pPr marL="712473" indent="-356237" lvl="1">
              <a:lnSpc>
                <a:spcPts val="3960"/>
              </a:lnSpc>
              <a:buFont typeface="Arial"/>
              <a:buChar char="•"/>
            </a:pPr>
            <a:r>
              <a:rPr lang="en-US" sz="3300">
                <a:solidFill>
                  <a:srgbClr val="FFFFFF"/>
                </a:solidFill>
                <a:latin typeface="Poppins"/>
              </a:rPr>
              <a:t>Caractéristique des populations</a:t>
            </a:r>
          </a:p>
        </p:txBody>
      </p:sp>
      <p:sp>
        <p:nvSpPr>
          <p:cNvPr name="Freeform 8" id="8"/>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Tree>
  </p:cSld>
  <p:clrMapOvr>
    <a:masterClrMapping/>
  </p:clrMapOvr>
</p:sld>
</file>

<file path=ppt/slides/slide11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765610" y="3045952"/>
            <a:ext cx="9711499" cy="10191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 résultats des sources incluent dans votre revue </a:t>
            </a:r>
          </a:p>
        </p:txBody>
      </p:sp>
      <p:sp>
        <p:nvSpPr>
          <p:cNvPr name="TextBox 7" id="7"/>
          <p:cNvSpPr txBox="true"/>
          <p:nvPr/>
        </p:nvSpPr>
        <p:spPr>
          <a:xfrm rot="0">
            <a:off x="5785927" y="5114925"/>
            <a:ext cx="10949251" cy="20097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descriptive de certaines informations</a:t>
            </a:r>
          </a:p>
          <a:p>
            <a:pPr marL="712473" indent="-356237" lvl="1">
              <a:lnSpc>
                <a:spcPts val="3960"/>
              </a:lnSpc>
              <a:buFont typeface="Arial"/>
              <a:buChar char="•"/>
            </a:pPr>
            <a:r>
              <a:rPr lang="en-US" sz="3300">
                <a:solidFill>
                  <a:srgbClr val="FFFFFF"/>
                </a:solidFill>
                <a:latin typeface="Poppins"/>
              </a:rPr>
              <a:t>Fréquence d’apparition de concepts</a:t>
            </a:r>
          </a:p>
          <a:p>
            <a:pPr marL="712473" indent="-356237" lvl="1">
              <a:lnSpc>
                <a:spcPts val="3960"/>
              </a:lnSpc>
              <a:buFont typeface="Arial"/>
              <a:buChar char="•"/>
            </a:pPr>
            <a:r>
              <a:rPr lang="en-US" sz="3300">
                <a:solidFill>
                  <a:srgbClr val="FFFFFF"/>
                </a:solidFill>
                <a:latin typeface="Poppins"/>
              </a:rPr>
              <a:t>Caractéristique des populations</a:t>
            </a:r>
          </a:p>
          <a:p>
            <a:pPr marL="712473" indent="-356237" lvl="1">
              <a:lnSpc>
                <a:spcPts val="3960"/>
              </a:lnSpc>
              <a:buFont typeface="Arial"/>
              <a:buChar char="•"/>
            </a:pPr>
            <a:r>
              <a:rPr lang="en-US" sz="3300">
                <a:solidFill>
                  <a:srgbClr val="FFFFFF"/>
                </a:solidFill>
                <a:latin typeface="Poppins"/>
              </a:rPr>
              <a:t>Mesures utilisées </a:t>
            </a:r>
          </a:p>
        </p:txBody>
      </p:sp>
      <p:sp>
        <p:nvSpPr>
          <p:cNvPr name="Freeform 8" id="8"/>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Tree>
  </p:cSld>
  <p:clrMapOvr>
    <a:masterClrMapping/>
  </p:clrMapOvr>
</p:sld>
</file>

<file path=ppt/slides/slide11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765610" y="3045952"/>
            <a:ext cx="9711499" cy="10191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 résultats des sources incluent dans votre revue </a:t>
            </a:r>
          </a:p>
        </p:txBody>
      </p:sp>
      <p:sp>
        <p:nvSpPr>
          <p:cNvPr name="TextBox 8" id="8"/>
          <p:cNvSpPr txBox="true"/>
          <p:nvPr/>
        </p:nvSpPr>
        <p:spPr>
          <a:xfrm rot="0">
            <a:off x="5785927" y="5114925"/>
            <a:ext cx="10949251" cy="3000375"/>
          </a:xfrm>
          <a:prstGeom prst="rect">
            <a:avLst/>
          </a:prstGeom>
        </p:spPr>
        <p:txBody>
          <a:bodyPr anchor="t" rtlCol="false" tIns="0" lIns="0" bIns="0" rIns="0">
            <a:spAutoFit/>
          </a:bodyPr>
          <a:lstStyle/>
          <a:p>
            <a:pPr>
              <a:lnSpc>
                <a:spcPts val="3960"/>
              </a:lnSpc>
            </a:pPr>
            <a:r>
              <a:rPr lang="en-US" sz="3300">
                <a:solidFill>
                  <a:srgbClr val="FFFFFF"/>
                </a:solidFill>
                <a:latin typeface="Poppins"/>
              </a:rPr>
              <a:t>Analyse descriptive de certaines informations</a:t>
            </a:r>
          </a:p>
          <a:p>
            <a:pPr marL="712473" indent="-356237" lvl="1">
              <a:lnSpc>
                <a:spcPts val="3960"/>
              </a:lnSpc>
              <a:buFont typeface="Arial"/>
              <a:buChar char="•"/>
            </a:pPr>
            <a:r>
              <a:rPr lang="en-US" sz="3300">
                <a:solidFill>
                  <a:srgbClr val="FFFFFF"/>
                </a:solidFill>
                <a:latin typeface="Poppins"/>
              </a:rPr>
              <a:t>Fréquence d’apparition de concepts</a:t>
            </a:r>
          </a:p>
          <a:p>
            <a:pPr marL="712473" indent="-356237" lvl="1">
              <a:lnSpc>
                <a:spcPts val="3960"/>
              </a:lnSpc>
              <a:buFont typeface="Arial"/>
              <a:buChar char="•"/>
            </a:pPr>
            <a:r>
              <a:rPr lang="en-US" sz="3300">
                <a:solidFill>
                  <a:srgbClr val="FFFFFF"/>
                </a:solidFill>
                <a:latin typeface="Poppins"/>
              </a:rPr>
              <a:t>Caractéristique des populations</a:t>
            </a:r>
          </a:p>
          <a:p>
            <a:pPr marL="712473" indent="-356237" lvl="1">
              <a:lnSpc>
                <a:spcPts val="3960"/>
              </a:lnSpc>
              <a:buFont typeface="Arial"/>
              <a:buChar char="•"/>
            </a:pPr>
            <a:r>
              <a:rPr lang="en-US" sz="3300">
                <a:solidFill>
                  <a:srgbClr val="FFFFFF"/>
                </a:solidFill>
                <a:latin typeface="Poppins"/>
              </a:rPr>
              <a:t>Mesures utilisées </a:t>
            </a:r>
          </a:p>
          <a:p>
            <a:pPr marL="712473" indent="-356237" lvl="1">
              <a:lnSpc>
                <a:spcPts val="3960"/>
              </a:lnSpc>
              <a:buFont typeface="Arial"/>
              <a:buChar char="•"/>
            </a:pPr>
            <a:r>
              <a:rPr lang="en-US" sz="3300">
                <a:solidFill>
                  <a:srgbClr val="FFFFFF"/>
                </a:solidFill>
                <a:latin typeface="Poppins"/>
              </a:rPr>
              <a:t>Types d’intevention</a:t>
            </a:r>
          </a:p>
          <a:p>
            <a:pPr marL="712473" indent="-356237" lvl="1">
              <a:lnSpc>
                <a:spcPts val="3960"/>
              </a:lnSpc>
              <a:buFont typeface="Arial"/>
              <a:buChar char="•"/>
            </a:pPr>
            <a:r>
              <a:rPr lang="en-US" sz="3300">
                <a:solidFill>
                  <a:srgbClr val="FFFFFF"/>
                </a:solidFill>
                <a:latin typeface="Poppins"/>
              </a:rPr>
              <a:t>Etc.</a:t>
            </a:r>
          </a:p>
        </p:txBody>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Tree>
  </p:cSld>
  <p:clrMapOvr>
    <a:masterClrMapping/>
  </p:clrMapOvr>
</p:sld>
</file>

<file path=ppt/slides/slide11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867437" y="3130830"/>
            <a:ext cx="1087318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Différents types d’analyses descriptives possibles !</a:t>
            </a:r>
          </a:p>
        </p:txBody>
      </p:sp>
      <p:sp>
        <p:nvSpPr>
          <p:cNvPr name="TextBox 6" id="6"/>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Tree>
  </p:cSld>
  <p:clrMapOvr>
    <a:masterClrMapping/>
  </p:clrMapOvr>
</p:sld>
</file>

<file path=ppt/slides/slide11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580415" y="4435755"/>
            <a:ext cx="10655312" cy="990600"/>
            <a:chOff x="0" y="0"/>
            <a:chExt cx="14207083" cy="1320800"/>
          </a:xfrm>
        </p:grpSpPr>
        <p:sp>
          <p:nvSpPr>
            <p:cNvPr name="Freeform 6" id="6"/>
            <p:cNvSpPr/>
            <p:nvPr/>
          </p:nvSpPr>
          <p:spPr>
            <a:xfrm flipH="false" flipV="false" rot="0">
              <a:off x="0" y="161361"/>
              <a:ext cx="907129" cy="413878"/>
            </a:xfrm>
            <a:custGeom>
              <a:avLst/>
              <a:gdLst/>
              <a:ahLst/>
              <a:cxnLst/>
              <a:rect r="r" b="b" t="t" l="l"/>
              <a:pathLst>
                <a:path h="413878" w="907129">
                  <a:moveTo>
                    <a:pt x="0" y="0"/>
                  </a:moveTo>
                  <a:lnTo>
                    <a:pt x="907129" y="0"/>
                  </a:lnTo>
                  <a:lnTo>
                    <a:pt x="907129" y="413878"/>
                  </a:lnTo>
                  <a:lnTo>
                    <a:pt x="0" y="4138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258417" y="-28575"/>
              <a:ext cx="12948665" cy="1349375"/>
            </a:xfrm>
            <a:prstGeom prst="rect">
              <a:avLst/>
            </a:prstGeom>
          </p:spPr>
          <p:txBody>
            <a:bodyPr anchor="t" rtlCol="false" tIns="0" lIns="0" bIns="0" rIns="0">
              <a:spAutoFit/>
            </a:bodyPr>
            <a:lstStyle/>
            <a:p>
              <a:pPr>
                <a:lnSpc>
                  <a:spcPts val="3960"/>
                </a:lnSpc>
                <a:spcBef>
                  <a:spcPct val="0"/>
                </a:spcBef>
              </a:pPr>
              <a:r>
                <a:rPr lang="en-US" sz="3300">
                  <a:solidFill>
                    <a:srgbClr val="FFFFFF"/>
                  </a:solidFill>
                  <a:latin typeface="Poppins"/>
                </a:rPr>
                <a:t>Statistiques descriptives  (p. ex., n. sources, méthodologie, etc.)</a:t>
              </a:r>
            </a:p>
          </p:txBody>
        </p:sp>
      </p:grpSp>
      <p:sp>
        <p:nvSpPr>
          <p:cNvPr name="TextBox 8" id="8"/>
          <p:cNvSpPr txBox="true"/>
          <p:nvPr/>
        </p:nvSpPr>
        <p:spPr>
          <a:xfrm rot="0">
            <a:off x="3867437" y="3130830"/>
            <a:ext cx="1087318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Différents types d’analyses descriptives possibles !</a:t>
            </a:r>
          </a:p>
        </p:txBody>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Tree>
  </p:cSld>
  <p:clrMapOvr>
    <a:masterClrMapping/>
  </p:clrMapOvr>
</p:sld>
</file>

<file path=ppt/slides/slide11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580415" y="4435755"/>
            <a:ext cx="10655312" cy="2266950"/>
            <a:chOff x="0" y="0"/>
            <a:chExt cx="14207083" cy="3022600"/>
          </a:xfrm>
        </p:grpSpPr>
        <p:sp>
          <p:nvSpPr>
            <p:cNvPr name="TextBox 6" id="6"/>
            <p:cNvSpPr txBox="true"/>
            <p:nvPr/>
          </p:nvSpPr>
          <p:spPr>
            <a:xfrm rot="0">
              <a:off x="1258417" y="1673225"/>
              <a:ext cx="12948665" cy="1349375"/>
            </a:xfrm>
            <a:prstGeom prst="rect">
              <a:avLst/>
            </a:prstGeom>
          </p:spPr>
          <p:txBody>
            <a:bodyPr anchor="t" rtlCol="false" tIns="0" lIns="0" bIns="0" rIns="0">
              <a:spAutoFit/>
            </a:bodyPr>
            <a:lstStyle/>
            <a:p>
              <a:pPr>
                <a:lnSpc>
                  <a:spcPts val="3960"/>
                </a:lnSpc>
                <a:spcBef>
                  <a:spcPct val="0"/>
                </a:spcBef>
              </a:pPr>
              <a:r>
                <a:rPr lang="en-US" sz="3300">
                  <a:solidFill>
                    <a:srgbClr val="FFFFFF"/>
                  </a:solidFill>
                  <a:latin typeface="Poppins"/>
                </a:rPr>
                <a:t>Analyses descriptives qualitatives (p. ex., codage et catégorisation des concepts)</a:t>
              </a:r>
            </a:p>
          </p:txBody>
        </p:sp>
        <p:sp>
          <p:nvSpPr>
            <p:cNvPr name="Freeform 7" id="7"/>
            <p:cNvSpPr/>
            <p:nvPr/>
          </p:nvSpPr>
          <p:spPr>
            <a:xfrm flipH="false" flipV="false" rot="0">
              <a:off x="0" y="1781739"/>
              <a:ext cx="907129" cy="413878"/>
            </a:xfrm>
            <a:custGeom>
              <a:avLst/>
              <a:gdLst/>
              <a:ahLst/>
              <a:cxnLst/>
              <a:rect r="r" b="b" t="t" l="l"/>
              <a:pathLst>
                <a:path h="413878" w="907129">
                  <a:moveTo>
                    <a:pt x="0" y="0"/>
                  </a:moveTo>
                  <a:lnTo>
                    <a:pt x="907129" y="0"/>
                  </a:lnTo>
                  <a:lnTo>
                    <a:pt x="907129" y="413878"/>
                  </a:lnTo>
                  <a:lnTo>
                    <a:pt x="0" y="4138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161361"/>
              <a:ext cx="907129" cy="413878"/>
            </a:xfrm>
            <a:custGeom>
              <a:avLst/>
              <a:gdLst/>
              <a:ahLst/>
              <a:cxnLst/>
              <a:rect r="r" b="b" t="t" l="l"/>
              <a:pathLst>
                <a:path h="413878" w="907129">
                  <a:moveTo>
                    <a:pt x="0" y="0"/>
                  </a:moveTo>
                  <a:lnTo>
                    <a:pt x="907129" y="0"/>
                  </a:lnTo>
                  <a:lnTo>
                    <a:pt x="907129" y="413878"/>
                  </a:lnTo>
                  <a:lnTo>
                    <a:pt x="0" y="4138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258417" y="-28575"/>
              <a:ext cx="12948665" cy="1349375"/>
            </a:xfrm>
            <a:prstGeom prst="rect">
              <a:avLst/>
            </a:prstGeom>
          </p:spPr>
          <p:txBody>
            <a:bodyPr anchor="t" rtlCol="false" tIns="0" lIns="0" bIns="0" rIns="0">
              <a:spAutoFit/>
            </a:bodyPr>
            <a:lstStyle/>
            <a:p>
              <a:pPr>
                <a:lnSpc>
                  <a:spcPts val="3960"/>
                </a:lnSpc>
                <a:spcBef>
                  <a:spcPct val="0"/>
                </a:spcBef>
              </a:pPr>
              <a:r>
                <a:rPr lang="en-US" sz="3300">
                  <a:solidFill>
                    <a:srgbClr val="FFFFFF"/>
                  </a:solidFill>
                  <a:latin typeface="Poppins"/>
                </a:rPr>
                <a:t>Statistiques descriptives  (p. ex., n. sources, méthodologie, etc.)</a:t>
              </a:r>
            </a:p>
          </p:txBody>
        </p:sp>
      </p:grpSp>
      <p:sp>
        <p:nvSpPr>
          <p:cNvPr name="TextBox 10" id="10"/>
          <p:cNvSpPr txBox="true"/>
          <p:nvPr/>
        </p:nvSpPr>
        <p:spPr>
          <a:xfrm rot="0">
            <a:off x="3867437" y="3130830"/>
            <a:ext cx="1087318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Différents types d’analyses descriptives possibles !</a:t>
            </a:r>
          </a:p>
        </p:txBody>
      </p:sp>
      <p:sp>
        <p:nvSpPr>
          <p:cNvPr name="TextBox 11" id="11"/>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Méthodes d’analyses</a:t>
            </a:r>
          </a:p>
        </p:txBody>
      </p:sp>
    </p:spTree>
  </p:cSld>
  <p:clrMapOvr>
    <a:masterClrMapping/>
  </p:clrMapOvr>
</p:sld>
</file>

<file path=ppt/slides/slide11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30420" y="2669272"/>
            <a:ext cx="971149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Concordance avec les objectifs et questions de recherche </a:t>
            </a:r>
          </a:p>
        </p:txBody>
      </p:sp>
    </p:spTree>
  </p:cSld>
  <p:clrMapOvr>
    <a:masterClrMapping/>
  </p:clrMapOvr>
</p:sld>
</file>

<file path=ppt/slides/slide11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true" flipV="false" rot="0">
            <a:off x="7603522" y="6172200"/>
            <a:ext cx="3080957" cy="4114800"/>
          </a:xfrm>
          <a:custGeom>
            <a:avLst/>
            <a:gdLst/>
            <a:ahLst/>
            <a:cxnLst/>
            <a:rect r="r" b="b" t="t" l="l"/>
            <a:pathLst>
              <a:path h="4114800" w="3080957">
                <a:moveTo>
                  <a:pt x="3080956" y="0"/>
                </a:moveTo>
                <a:lnTo>
                  <a:pt x="0" y="0"/>
                </a:lnTo>
                <a:lnTo>
                  <a:pt x="0" y="4114800"/>
                </a:lnTo>
                <a:lnTo>
                  <a:pt x="3080956" y="4114800"/>
                </a:lnTo>
                <a:lnTo>
                  <a:pt x="308095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830420" y="2669272"/>
            <a:ext cx="971149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Concordance avec les objectifs et questions de recherche </a:t>
            </a:r>
          </a:p>
        </p:txBody>
      </p:sp>
      <p:grpSp>
        <p:nvGrpSpPr>
          <p:cNvPr name="Group 8" id="8"/>
          <p:cNvGrpSpPr/>
          <p:nvPr/>
        </p:nvGrpSpPr>
        <p:grpSpPr>
          <a:xfrm rot="-407842">
            <a:off x="4213389" y="4343400"/>
            <a:ext cx="5737538" cy="685800"/>
            <a:chOff x="0" y="0"/>
            <a:chExt cx="7650051" cy="914400"/>
          </a:xfrm>
        </p:grpSpPr>
        <p:sp>
          <p:nvSpPr>
            <p:cNvPr name="Freeform 9" id="9"/>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822708" y="123825"/>
              <a:ext cx="6474333" cy="638175"/>
            </a:xfrm>
            <a:prstGeom prst="rect">
              <a:avLst/>
            </a:prstGeom>
          </p:spPr>
          <p:txBody>
            <a:bodyPr anchor="t" rtlCol="false" tIns="0" lIns="0" bIns="0" rIns="0">
              <a:spAutoFit/>
            </a:bodyPr>
            <a:lstStyle/>
            <a:p>
              <a:pPr>
                <a:lnSpc>
                  <a:spcPts val="3600"/>
                </a:lnSpc>
              </a:pPr>
              <a:r>
                <a:rPr lang="en-US" sz="3000">
                  <a:solidFill>
                    <a:srgbClr val="000000"/>
                  </a:solidFill>
                  <a:latin typeface="Poppins"/>
                </a:rPr>
                <a:t>Informations à extraire ?</a:t>
              </a:r>
            </a:p>
          </p:txBody>
        </p:sp>
      </p:grpSp>
    </p:spTree>
  </p:cSld>
  <p:clrMapOvr>
    <a:masterClrMapping/>
  </p:clrMapOvr>
</p:sld>
</file>

<file path=ppt/slides/slide11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7603522" y="6172200"/>
            <a:ext cx="3080957" cy="4114800"/>
          </a:xfrm>
          <a:custGeom>
            <a:avLst/>
            <a:gdLst/>
            <a:ahLst/>
            <a:cxnLst/>
            <a:rect r="r" b="b" t="t" l="l"/>
            <a:pathLst>
              <a:path h="4114800" w="3080957">
                <a:moveTo>
                  <a:pt x="0" y="0"/>
                </a:moveTo>
                <a:lnTo>
                  <a:pt x="3080956" y="0"/>
                </a:lnTo>
                <a:lnTo>
                  <a:pt x="308095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830420" y="2669272"/>
            <a:ext cx="971149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Concordance avec les objectifs et questions de recherche </a:t>
            </a:r>
          </a:p>
        </p:txBody>
      </p:sp>
      <p:grpSp>
        <p:nvGrpSpPr>
          <p:cNvPr name="Group 8" id="8"/>
          <p:cNvGrpSpPr/>
          <p:nvPr/>
        </p:nvGrpSpPr>
        <p:grpSpPr>
          <a:xfrm rot="-407842">
            <a:off x="4213389" y="4343400"/>
            <a:ext cx="5737538" cy="685800"/>
            <a:chOff x="0" y="0"/>
            <a:chExt cx="7650051" cy="914400"/>
          </a:xfrm>
        </p:grpSpPr>
        <p:sp>
          <p:nvSpPr>
            <p:cNvPr name="Freeform 9" id="9"/>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822708" y="123825"/>
              <a:ext cx="6474333" cy="638175"/>
            </a:xfrm>
            <a:prstGeom prst="rect">
              <a:avLst/>
            </a:prstGeom>
          </p:spPr>
          <p:txBody>
            <a:bodyPr anchor="t" rtlCol="false" tIns="0" lIns="0" bIns="0" rIns="0">
              <a:spAutoFit/>
            </a:bodyPr>
            <a:lstStyle/>
            <a:p>
              <a:pPr>
                <a:lnSpc>
                  <a:spcPts val="3600"/>
                </a:lnSpc>
              </a:pPr>
              <a:r>
                <a:rPr lang="en-US" sz="3000">
                  <a:solidFill>
                    <a:srgbClr val="000000"/>
                  </a:solidFill>
                  <a:latin typeface="Poppins"/>
                </a:rPr>
                <a:t>Informations à extraire ?</a:t>
              </a:r>
            </a:p>
          </p:txBody>
        </p:sp>
      </p:grpSp>
      <p:grpSp>
        <p:nvGrpSpPr>
          <p:cNvPr name="Group 12" id="12"/>
          <p:cNvGrpSpPr/>
          <p:nvPr/>
        </p:nvGrpSpPr>
        <p:grpSpPr>
          <a:xfrm rot="411438">
            <a:off x="9706589" y="5413806"/>
            <a:ext cx="5737538" cy="685800"/>
            <a:chOff x="0" y="0"/>
            <a:chExt cx="7650051" cy="914400"/>
          </a:xfrm>
        </p:grpSpPr>
        <p:sp>
          <p:nvSpPr>
            <p:cNvPr name="Freeform 13" id="13"/>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822708" y="123825"/>
              <a:ext cx="6474333" cy="638175"/>
            </a:xfrm>
            <a:prstGeom prst="rect">
              <a:avLst/>
            </a:prstGeom>
          </p:spPr>
          <p:txBody>
            <a:bodyPr anchor="t" rtlCol="false" tIns="0" lIns="0" bIns="0" rIns="0">
              <a:spAutoFit/>
            </a:bodyPr>
            <a:lstStyle/>
            <a:p>
              <a:pPr>
                <a:lnSpc>
                  <a:spcPts val="3600"/>
                </a:lnSpc>
              </a:pPr>
              <a:r>
                <a:rPr lang="en-US" sz="3000">
                  <a:solidFill>
                    <a:srgbClr val="000000"/>
                  </a:solidFill>
                  <a:latin typeface="Poppins"/>
                </a:rPr>
                <a:t>Nature des informations?</a:t>
              </a:r>
            </a:p>
          </p:txBody>
        </p:sp>
      </p:grpSp>
      <p:sp>
        <p:nvSpPr>
          <p:cNvPr name="TextBox 16" id="16"/>
          <p:cNvSpPr txBox="true"/>
          <p:nvPr/>
        </p:nvSpPr>
        <p:spPr>
          <a:xfrm rot="-189795">
            <a:off x="12070459" y="6710908"/>
            <a:ext cx="3018155" cy="485775"/>
          </a:xfrm>
          <a:prstGeom prst="rect">
            <a:avLst/>
          </a:prstGeom>
        </p:spPr>
        <p:txBody>
          <a:bodyPr anchor="t" rtlCol="false" tIns="0" lIns="0" bIns="0" rIns="0">
            <a:spAutoFit/>
          </a:bodyPr>
          <a:lstStyle/>
          <a:p>
            <a:pPr>
              <a:lnSpc>
                <a:spcPts val="3600"/>
              </a:lnSpc>
            </a:pPr>
            <a:r>
              <a:rPr lang="en-US" sz="3000">
                <a:solidFill>
                  <a:srgbClr val="FFFFFF"/>
                </a:solidFill>
                <a:latin typeface="Poppins"/>
              </a:rPr>
              <a:t>Pourcentage ?</a:t>
            </a:r>
          </a:p>
        </p:txBody>
      </p:sp>
      <p:sp>
        <p:nvSpPr>
          <p:cNvPr name="TextBox 17" id="17"/>
          <p:cNvSpPr txBox="true"/>
          <p:nvPr/>
        </p:nvSpPr>
        <p:spPr>
          <a:xfrm rot="411438">
            <a:off x="10541009" y="6334979"/>
            <a:ext cx="3018155" cy="485775"/>
          </a:xfrm>
          <a:prstGeom prst="rect">
            <a:avLst/>
          </a:prstGeom>
        </p:spPr>
        <p:txBody>
          <a:bodyPr anchor="t" rtlCol="false" tIns="0" lIns="0" bIns="0" rIns="0">
            <a:spAutoFit/>
          </a:bodyPr>
          <a:lstStyle/>
          <a:p>
            <a:pPr>
              <a:lnSpc>
                <a:spcPts val="3600"/>
              </a:lnSpc>
            </a:pPr>
            <a:r>
              <a:rPr lang="en-US" sz="3000">
                <a:solidFill>
                  <a:srgbClr val="FFFFFF"/>
                </a:solidFill>
                <a:latin typeface="Poppins"/>
              </a:rPr>
              <a:t>Nombre ?</a:t>
            </a:r>
          </a:p>
        </p:txBody>
      </p:sp>
      <p:sp>
        <p:nvSpPr>
          <p:cNvPr name="TextBox 18" id="18"/>
          <p:cNvSpPr txBox="true"/>
          <p:nvPr/>
        </p:nvSpPr>
        <p:spPr>
          <a:xfrm rot="411438">
            <a:off x="10854870" y="7362481"/>
            <a:ext cx="3018155" cy="485775"/>
          </a:xfrm>
          <a:prstGeom prst="rect">
            <a:avLst/>
          </a:prstGeom>
        </p:spPr>
        <p:txBody>
          <a:bodyPr anchor="t" rtlCol="false" tIns="0" lIns="0" bIns="0" rIns="0">
            <a:spAutoFit/>
          </a:bodyPr>
          <a:lstStyle/>
          <a:p>
            <a:pPr>
              <a:lnSpc>
                <a:spcPts val="3600"/>
              </a:lnSpc>
            </a:pPr>
            <a:r>
              <a:rPr lang="en-US" sz="3000">
                <a:solidFill>
                  <a:srgbClr val="FFFFFF"/>
                </a:solidFill>
                <a:latin typeface="Poppins"/>
              </a:rPr>
              <a:t>Distribution ?</a:t>
            </a:r>
          </a:p>
        </p:txBody>
      </p:sp>
      <p:sp>
        <p:nvSpPr>
          <p:cNvPr name="TextBox 19" id="19"/>
          <p:cNvSpPr txBox="true"/>
          <p:nvPr/>
        </p:nvSpPr>
        <p:spPr>
          <a:xfrm rot="-627263">
            <a:off x="12062612" y="7823152"/>
            <a:ext cx="3018155" cy="485775"/>
          </a:xfrm>
          <a:prstGeom prst="rect">
            <a:avLst/>
          </a:prstGeom>
        </p:spPr>
        <p:txBody>
          <a:bodyPr anchor="t" rtlCol="false" tIns="0" lIns="0" bIns="0" rIns="0">
            <a:spAutoFit/>
          </a:bodyPr>
          <a:lstStyle/>
          <a:p>
            <a:pPr>
              <a:lnSpc>
                <a:spcPts val="3600"/>
              </a:lnSpc>
            </a:pPr>
            <a:r>
              <a:rPr lang="en-US" sz="3000">
                <a:solidFill>
                  <a:srgbClr val="FFFFFF"/>
                </a:solidFill>
                <a:latin typeface="Poppins"/>
              </a:rPr>
              <a:t>Concepts clés ?</a:t>
            </a:r>
          </a:p>
        </p:txBody>
      </p:sp>
    </p:spTree>
  </p:cSld>
  <p:clrMapOvr>
    <a:masterClrMapping/>
  </p:clrMapOvr>
</p:sld>
</file>

<file path=ppt/slides/slide11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true" flipV="false" rot="0">
            <a:off x="7603522" y="6172200"/>
            <a:ext cx="3080957" cy="4114800"/>
          </a:xfrm>
          <a:custGeom>
            <a:avLst/>
            <a:gdLst/>
            <a:ahLst/>
            <a:cxnLst/>
            <a:rect r="r" b="b" t="t" l="l"/>
            <a:pathLst>
              <a:path h="4114800" w="3080957">
                <a:moveTo>
                  <a:pt x="3080956" y="0"/>
                </a:moveTo>
                <a:lnTo>
                  <a:pt x="0" y="0"/>
                </a:lnTo>
                <a:lnTo>
                  <a:pt x="0" y="4114800"/>
                </a:lnTo>
                <a:lnTo>
                  <a:pt x="3080956" y="4114800"/>
                </a:lnTo>
                <a:lnTo>
                  <a:pt x="308095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830420" y="2669272"/>
            <a:ext cx="971149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Concordance avec les objectifs et questions de recherche </a:t>
            </a:r>
          </a:p>
        </p:txBody>
      </p:sp>
      <p:grpSp>
        <p:nvGrpSpPr>
          <p:cNvPr name="Group 8" id="8"/>
          <p:cNvGrpSpPr/>
          <p:nvPr/>
        </p:nvGrpSpPr>
        <p:grpSpPr>
          <a:xfrm rot="-407842">
            <a:off x="4213389" y="4343400"/>
            <a:ext cx="5737538" cy="685800"/>
            <a:chOff x="0" y="0"/>
            <a:chExt cx="7650051" cy="914400"/>
          </a:xfrm>
        </p:grpSpPr>
        <p:sp>
          <p:nvSpPr>
            <p:cNvPr name="Freeform 9" id="9"/>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822708" y="123825"/>
              <a:ext cx="6474333" cy="638175"/>
            </a:xfrm>
            <a:prstGeom prst="rect">
              <a:avLst/>
            </a:prstGeom>
          </p:spPr>
          <p:txBody>
            <a:bodyPr anchor="t" rtlCol="false" tIns="0" lIns="0" bIns="0" rIns="0">
              <a:spAutoFit/>
            </a:bodyPr>
            <a:lstStyle/>
            <a:p>
              <a:pPr>
                <a:lnSpc>
                  <a:spcPts val="3600"/>
                </a:lnSpc>
              </a:pPr>
              <a:r>
                <a:rPr lang="en-US" sz="3000">
                  <a:solidFill>
                    <a:srgbClr val="000000"/>
                  </a:solidFill>
                  <a:latin typeface="Poppins"/>
                </a:rPr>
                <a:t>Informations à extraire ?</a:t>
              </a:r>
            </a:p>
          </p:txBody>
        </p:sp>
      </p:grpSp>
      <p:grpSp>
        <p:nvGrpSpPr>
          <p:cNvPr name="Group 12" id="12"/>
          <p:cNvGrpSpPr/>
          <p:nvPr/>
        </p:nvGrpSpPr>
        <p:grpSpPr>
          <a:xfrm rot="411438">
            <a:off x="9706589" y="5413806"/>
            <a:ext cx="5737538" cy="685800"/>
            <a:chOff x="0" y="0"/>
            <a:chExt cx="7650051" cy="914400"/>
          </a:xfrm>
        </p:grpSpPr>
        <p:sp>
          <p:nvSpPr>
            <p:cNvPr name="Freeform 13" id="13"/>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822708" y="123825"/>
              <a:ext cx="6474333" cy="638175"/>
            </a:xfrm>
            <a:prstGeom prst="rect">
              <a:avLst/>
            </a:prstGeom>
          </p:spPr>
          <p:txBody>
            <a:bodyPr anchor="t" rtlCol="false" tIns="0" lIns="0" bIns="0" rIns="0">
              <a:spAutoFit/>
            </a:bodyPr>
            <a:lstStyle/>
            <a:p>
              <a:pPr>
                <a:lnSpc>
                  <a:spcPts val="3600"/>
                </a:lnSpc>
              </a:pPr>
              <a:r>
                <a:rPr lang="en-US" sz="3000">
                  <a:solidFill>
                    <a:srgbClr val="000000"/>
                  </a:solidFill>
                  <a:latin typeface="Poppins"/>
                </a:rPr>
                <a:t>Nature des informations?</a:t>
              </a:r>
            </a:p>
          </p:txBody>
        </p:sp>
      </p:grpSp>
      <p:grpSp>
        <p:nvGrpSpPr>
          <p:cNvPr name="Group 16" id="16"/>
          <p:cNvGrpSpPr/>
          <p:nvPr/>
        </p:nvGrpSpPr>
        <p:grpSpPr>
          <a:xfrm rot="0">
            <a:off x="3439859" y="6444172"/>
            <a:ext cx="3856190" cy="1670832"/>
            <a:chOff x="0" y="0"/>
            <a:chExt cx="5141587" cy="2227775"/>
          </a:xfrm>
        </p:grpSpPr>
        <p:sp>
          <p:nvSpPr>
            <p:cNvPr name="Freeform 17" id="17"/>
            <p:cNvSpPr/>
            <p:nvPr/>
          </p:nvSpPr>
          <p:spPr>
            <a:xfrm flipH="false" flipV="false" rot="-407842">
              <a:off x="36974" y="285392"/>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407842">
              <a:off x="227813" y="1027984"/>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407842">
              <a:off x="489968" y="475791"/>
              <a:ext cx="4191786" cy="1247775"/>
            </a:xfrm>
            <a:prstGeom prst="rect">
              <a:avLst/>
            </a:prstGeom>
          </p:spPr>
          <p:txBody>
            <a:bodyPr anchor="t" rtlCol="false" tIns="0" lIns="0" bIns="0" rIns="0">
              <a:spAutoFit/>
            </a:bodyPr>
            <a:lstStyle/>
            <a:p>
              <a:pPr algn="ctr">
                <a:lnSpc>
                  <a:spcPts val="3600"/>
                </a:lnSpc>
              </a:pPr>
              <a:r>
                <a:rPr lang="en-US" sz="3000">
                  <a:solidFill>
                    <a:srgbClr val="000000"/>
                  </a:solidFill>
                  <a:latin typeface="Poppins"/>
                </a:rPr>
                <a:t>Compréhension résultats?</a:t>
              </a:r>
            </a:p>
          </p:txBody>
        </p:sp>
      </p:grpSp>
      <p:sp>
        <p:nvSpPr>
          <p:cNvPr name="TextBox 20" id="20"/>
          <p:cNvSpPr txBox="true"/>
          <p:nvPr/>
        </p:nvSpPr>
        <p:spPr>
          <a:xfrm rot="-189795">
            <a:off x="12070459" y="6710908"/>
            <a:ext cx="3018155" cy="485775"/>
          </a:xfrm>
          <a:prstGeom prst="rect">
            <a:avLst/>
          </a:prstGeom>
        </p:spPr>
        <p:txBody>
          <a:bodyPr anchor="t" rtlCol="false" tIns="0" lIns="0" bIns="0" rIns="0">
            <a:spAutoFit/>
          </a:bodyPr>
          <a:lstStyle/>
          <a:p>
            <a:pPr>
              <a:lnSpc>
                <a:spcPts val="3600"/>
              </a:lnSpc>
            </a:pPr>
            <a:r>
              <a:rPr lang="en-US" sz="3000">
                <a:solidFill>
                  <a:srgbClr val="FFFFFF"/>
                </a:solidFill>
                <a:latin typeface="Poppins"/>
              </a:rPr>
              <a:t>Pourcentage ?</a:t>
            </a:r>
          </a:p>
        </p:txBody>
      </p:sp>
      <p:sp>
        <p:nvSpPr>
          <p:cNvPr name="TextBox 21" id="21"/>
          <p:cNvSpPr txBox="true"/>
          <p:nvPr/>
        </p:nvSpPr>
        <p:spPr>
          <a:xfrm rot="411438">
            <a:off x="10541009" y="6334979"/>
            <a:ext cx="3018155" cy="485775"/>
          </a:xfrm>
          <a:prstGeom prst="rect">
            <a:avLst/>
          </a:prstGeom>
        </p:spPr>
        <p:txBody>
          <a:bodyPr anchor="t" rtlCol="false" tIns="0" lIns="0" bIns="0" rIns="0">
            <a:spAutoFit/>
          </a:bodyPr>
          <a:lstStyle/>
          <a:p>
            <a:pPr>
              <a:lnSpc>
                <a:spcPts val="3600"/>
              </a:lnSpc>
            </a:pPr>
            <a:r>
              <a:rPr lang="en-US" sz="3000">
                <a:solidFill>
                  <a:srgbClr val="FFFFFF"/>
                </a:solidFill>
                <a:latin typeface="Poppins"/>
              </a:rPr>
              <a:t>Nombre ?</a:t>
            </a:r>
          </a:p>
        </p:txBody>
      </p:sp>
      <p:sp>
        <p:nvSpPr>
          <p:cNvPr name="TextBox 22" id="22"/>
          <p:cNvSpPr txBox="true"/>
          <p:nvPr/>
        </p:nvSpPr>
        <p:spPr>
          <a:xfrm rot="411438">
            <a:off x="10854870" y="7362481"/>
            <a:ext cx="3018155" cy="485775"/>
          </a:xfrm>
          <a:prstGeom prst="rect">
            <a:avLst/>
          </a:prstGeom>
        </p:spPr>
        <p:txBody>
          <a:bodyPr anchor="t" rtlCol="false" tIns="0" lIns="0" bIns="0" rIns="0">
            <a:spAutoFit/>
          </a:bodyPr>
          <a:lstStyle/>
          <a:p>
            <a:pPr>
              <a:lnSpc>
                <a:spcPts val="3600"/>
              </a:lnSpc>
            </a:pPr>
            <a:r>
              <a:rPr lang="en-US" sz="3000">
                <a:solidFill>
                  <a:srgbClr val="FFFFFF"/>
                </a:solidFill>
                <a:latin typeface="Poppins"/>
              </a:rPr>
              <a:t>Distribution ?</a:t>
            </a:r>
          </a:p>
        </p:txBody>
      </p:sp>
      <p:sp>
        <p:nvSpPr>
          <p:cNvPr name="TextBox 23" id="23"/>
          <p:cNvSpPr txBox="true"/>
          <p:nvPr/>
        </p:nvSpPr>
        <p:spPr>
          <a:xfrm rot="-627263">
            <a:off x="12062612" y="7823152"/>
            <a:ext cx="3018155" cy="485775"/>
          </a:xfrm>
          <a:prstGeom prst="rect">
            <a:avLst/>
          </a:prstGeom>
        </p:spPr>
        <p:txBody>
          <a:bodyPr anchor="t" rtlCol="false" tIns="0" lIns="0" bIns="0" rIns="0">
            <a:spAutoFit/>
          </a:bodyPr>
          <a:lstStyle/>
          <a:p>
            <a:pPr>
              <a:lnSpc>
                <a:spcPts val="3600"/>
              </a:lnSpc>
            </a:pPr>
            <a:r>
              <a:rPr lang="en-US" sz="3000">
                <a:solidFill>
                  <a:srgbClr val="FFFFFF"/>
                </a:solidFill>
                <a:latin typeface="Poppins"/>
              </a:rPr>
              <a:t>Concepts clés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grpSp>
        <p:nvGrpSpPr>
          <p:cNvPr name="Group 5" id="5"/>
          <p:cNvGrpSpPr/>
          <p:nvPr/>
        </p:nvGrpSpPr>
        <p:grpSpPr>
          <a:xfrm rot="0">
            <a:off x="4085602" y="2883194"/>
            <a:ext cx="10116796" cy="6437961"/>
            <a:chOff x="0" y="0"/>
            <a:chExt cx="13489062" cy="8583948"/>
          </a:xfrm>
        </p:grpSpPr>
        <p:sp>
          <p:nvSpPr>
            <p:cNvPr name="Freeform 6" id="6"/>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Protocole</a:t>
              </a:r>
            </a:p>
          </p:txBody>
        </p:sp>
      </p:grpSp>
      <p:sp>
        <p:nvSpPr>
          <p:cNvPr name="Freeform 8" id="8"/>
          <p:cNvSpPr/>
          <p:nvPr/>
        </p:nvSpPr>
        <p:spPr>
          <a:xfrm flipH="false" flipV="false" rot="0">
            <a:off x="5832041" y="4927569"/>
            <a:ext cx="2684645" cy="1644345"/>
          </a:xfrm>
          <a:custGeom>
            <a:avLst/>
            <a:gdLst/>
            <a:ahLst/>
            <a:cxnLst/>
            <a:rect r="r" b="b" t="t" l="l"/>
            <a:pathLst>
              <a:path h="1644345" w="2684645">
                <a:moveTo>
                  <a:pt x="0" y="0"/>
                </a:moveTo>
                <a:lnTo>
                  <a:pt x="2684644" y="0"/>
                </a:lnTo>
                <a:lnTo>
                  <a:pt x="2684644" y="1644345"/>
                </a:lnTo>
                <a:lnTo>
                  <a:pt x="0" y="16443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5862365" y="2883194"/>
            <a:ext cx="1717677" cy="2339627"/>
          </a:xfrm>
          <a:custGeom>
            <a:avLst/>
            <a:gdLst/>
            <a:ahLst/>
            <a:cxnLst/>
            <a:rect r="r" b="b" t="t" l="l"/>
            <a:pathLst>
              <a:path h="2339627" w="1717677">
                <a:moveTo>
                  <a:pt x="0" y="0"/>
                </a:moveTo>
                <a:lnTo>
                  <a:pt x="1717677" y="0"/>
                </a:lnTo>
                <a:lnTo>
                  <a:pt x="1717677" y="2339627"/>
                </a:lnTo>
                <a:lnTo>
                  <a:pt x="0" y="23396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2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30420" y="2669272"/>
            <a:ext cx="971149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Concordance avec les objectifs et questions de recherche </a:t>
            </a:r>
          </a:p>
        </p:txBody>
      </p:sp>
      <p:sp>
        <p:nvSpPr>
          <p:cNvPr name="TextBox 7" id="7"/>
          <p:cNvSpPr txBox="true"/>
          <p:nvPr/>
        </p:nvSpPr>
        <p:spPr>
          <a:xfrm rot="0">
            <a:off x="4288251" y="5114925"/>
            <a:ext cx="5008141" cy="523875"/>
          </a:xfrm>
          <a:prstGeom prst="rect">
            <a:avLst/>
          </a:prstGeom>
        </p:spPr>
        <p:txBody>
          <a:bodyPr anchor="t" rtlCol="false" tIns="0" lIns="0" bIns="0" rIns="0">
            <a:spAutoFit/>
          </a:bodyPr>
          <a:lstStyle/>
          <a:p>
            <a:pPr>
              <a:lnSpc>
                <a:spcPts val="3960"/>
              </a:lnSpc>
            </a:pPr>
            <a:r>
              <a:rPr lang="en-US" sz="3300">
                <a:solidFill>
                  <a:srgbClr val="FFFFFF"/>
                </a:solidFill>
                <a:latin typeface="Poppins Bold"/>
              </a:rPr>
              <a:t>Données quantitatives</a:t>
            </a:r>
          </a:p>
        </p:txBody>
      </p:sp>
      <p:sp>
        <p:nvSpPr>
          <p:cNvPr name="TextBox 8" id="8"/>
          <p:cNvSpPr txBox="true"/>
          <p:nvPr/>
        </p:nvSpPr>
        <p:spPr>
          <a:xfrm rot="0">
            <a:off x="4288251" y="5865021"/>
            <a:ext cx="4855749" cy="1400175"/>
          </a:xfrm>
          <a:prstGeom prst="rect">
            <a:avLst/>
          </a:prstGeom>
        </p:spPr>
        <p:txBody>
          <a:bodyPr anchor="t" rtlCol="false" tIns="0" lIns="0" bIns="0" rIns="0">
            <a:spAutoFit/>
          </a:bodyPr>
          <a:lstStyle/>
          <a:p>
            <a:pPr marL="647705" indent="-323852" lvl="1">
              <a:lnSpc>
                <a:spcPts val="3600"/>
              </a:lnSpc>
              <a:buFont typeface="Arial"/>
              <a:buChar char="•"/>
            </a:pPr>
            <a:r>
              <a:rPr lang="en-US" sz="3000">
                <a:solidFill>
                  <a:srgbClr val="FFFFFF"/>
                </a:solidFill>
                <a:latin typeface="Poppins"/>
              </a:rPr>
              <a:t>Tableaux</a:t>
            </a:r>
          </a:p>
          <a:p>
            <a:pPr marL="647705" indent="-323852" lvl="1">
              <a:lnSpc>
                <a:spcPts val="3600"/>
              </a:lnSpc>
              <a:buFont typeface="Arial"/>
              <a:buChar char="•"/>
            </a:pPr>
            <a:r>
              <a:rPr lang="en-US" sz="3000">
                <a:solidFill>
                  <a:srgbClr val="FFFFFF"/>
                </a:solidFill>
                <a:latin typeface="Poppins"/>
              </a:rPr>
              <a:t>Graphiques</a:t>
            </a:r>
          </a:p>
          <a:p>
            <a:pPr marL="647705" indent="-323852" lvl="1">
              <a:lnSpc>
                <a:spcPts val="3600"/>
              </a:lnSpc>
              <a:buFont typeface="Arial"/>
              <a:buChar char="•"/>
            </a:pPr>
            <a:r>
              <a:rPr lang="en-US" sz="3000">
                <a:solidFill>
                  <a:srgbClr val="FFFFFF"/>
                </a:solidFill>
                <a:latin typeface="Poppins"/>
              </a:rPr>
              <a:t>Etc.</a:t>
            </a:r>
          </a:p>
        </p:txBody>
      </p:sp>
    </p:spTree>
  </p:cSld>
  <p:clrMapOvr>
    <a:masterClrMapping/>
  </p:clrMapOvr>
</p:sld>
</file>

<file path=ppt/slides/slide12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30420" y="2669272"/>
            <a:ext cx="971149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Concordance avec les objectifs et questions de recherche </a:t>
            </a:r>
          </a:p>
        </p:txBody>
      </p:sp>
      <p:grpSp>
        <p:nvGrpSpPr>
          <p:cNvPr name="Group 7" id="7"/>
          <p:cNvGrpSpPr/>
          <p:nvPr/>
        </p:nvGrpSpPr>
        <p:grpSpPr>
          <a:xfrm rot="0">
            <a:off x="4288251" y="5143500"/>
            <a:ext cx="11197033" cy="2651726"/>
            <a:chOff x="0" y="0"/>
            <a:chExt cx="14929378" cy="3535634"/>
          </a:xfrm>
        </p:grpSpPr>
        <p:sp>
          <p:nvSpPr>
            <p:cNvPr name="TextBox 8" id="8"/>
            <p:cNvSpPr txBox="true"/>
            <p:nvPr/>
          </p:nvSpPr>
          <p:spPr>
            <a:xfrm rot="0">
              <a:off x="0" y="-28575"/>
              <a:ext cx="6677521" cy="688975"/>
            </a:xfrm>
            <a:prstGeom prst="rect">
              <a:avLst/>
            </a:prstGeom>
          </p:spPr>
          <p:txBody>
            <a:bodyPr anchor="t" rtlCol="false" tIns="0" lIns="0" bIns="0" rIns="0">
              <a:spAutoFit/>
            </a:bodyPr>
            <a:lstStyle/>
            <a:p>
              <a:pPr>
                <a:lnSpc>
                  <a:spcPts val="3960"/>
                </a:lnSpc>
              </a:pPr>
              <a:r>
                <a:rPr lang="en-US" sz="3300">
                  <a:solidFill>
                    <a:srgbClr val="FFFFFF"/>
                  </a:solidFill>
                  <a:latin typeface="Poppins Bold"/>
                </a:rPr>
                <a:t>Données quantitatives</a:t>
              </a:r>
            </a:p>
          </p:txBody>
        </p:sp>
        <p:sp>
          <p:nvSpPr>
            <p:cNvPr name="TextBox 9" id="9"/>
            <p:cNvSpPr txBox="true"/>
            <p:nvPr/>
          </p:nvSpPr>
          <p:spPr>
            <a:xfrm rot="0">
              <a:off x="8251857" y="-28575"/>
              <a:ext cx="6677521" cy="688975"/>
            </a:xfrm>
            <a:prstGeom prst="rect">
              <a:avLst/>
            </a:prstGeom>
          </p:spPr>
          <p:txBody>
            <a:bodyPr anchor="t" rtlCol="false" tIns="0" lIns="0" bIns="0" rIns="0">
              <a:spAutoFit/>
            </a:bodyPr>
            <a:lstStyle/>
            <a:p>
              <a:pPr>
                <a:lnSpc>
                  <a:spcPts val="3960"/>
                </a:lnSpc>
              </a:pPr>
              <a:r>
                <a:rPr lang="en-US" sz="3300">
                  <a:solidFill>
                    <a:srgbClr val="FFFFFF"/>
                  </a:solidFill>
                  <a:latin typeface="Poppins Bold"/>
                </a:rPr>
                <a:t>Données qualitatives</a:t>
              </a:r>
            </a:p>
          </p:txBody>
        </p:sp>
        <p:sp>
          <p:nvSpPr>
            <p:cNvPr name="TextBox 10" id="10"/>
            <p:cNvSpPr txBox="true"/>
            <p:nvPr/>
          </p:nvSpPr>
          <p:spPr>
            <a:xfrm rot="0">
              <a:off x="0" y="971553"/>
              <a:ext cx="6474333" cy="1857375"/>
            </a:xfrm>
            <a:prstGeom prst="rect">
              <a:avLst/>
            </a:prstGeom>
          </p:spPr>
          <p:txBody>
            <a:bodyPr anchor="t" rtlCol="false" tIns="0" lIns="0" bIns="0" rIns="0">
              <a:spAutoFit/>
            </a:bodyPr>
            <a:lstStyle/>
            <a:p>
              <a:pPr marL="647705" indent="-323852" lvl="1">
                <a:lnSpc>
                  <a:spcPts val="3600"/>
                </a:lnSpc>
                <a:buFont typeface="Arial"/>
                <a:buChar char="•"/>
              </a:pPr>
              <a:r>
                <a:rPr lang="en-US" sz="3000">
                  <a:solidFill>
                    <a:srgbClr val="FFFFFF"/>
                  </a:solidFill>
                  <a:latin typeface="Poppins"/>
                </a:rPr>
                <a:t>Tableaux</a:t>
              </a:r>
            </a:p>
            <a:p>
              <a:pPr marL="647705" indent="-323852" lvl="1">
                <a:lnSpc>
                  <a:spcPts val="3600"/>
                </a:lnSpc>
                <a:buFont typeface="Arial"/>
                <a:buChar char="•"/>
              </a:pPr>
              <a:r>
                <a:rPr lang="en-US" sz="3000">
                  <a:solidFill>
                    <a:srgbClr val="FFFFFF"/>
                  </a:solidFill>
                  <a:latin typeface="Poppins"/>
                </a:rPr>
                <a:t>Graphiques</a:t>
              </a:r>
            </a:p>
            <a:p>
              <a:pPr marL="647705" indent="-323852" lvl="1">
                <a:lnSpc>
                  <a:spcPts val="3600"/>
                </a:lnSpc>
                <a:buFont typeface="Arial"/>
                <a:buChar char="•"/>
              </a:pPr>
              <a:r>
                <a:rPr lang="en-US" sz="3000">
                  <a:solidFill>
                    <a:srgbClr val="FFFFFF"/>
                  </a:solidFill>
                  <a:latin typeface="Poppins"/>
                </a:rPr>
                <a:t>Etc.</a:t>
              </a:r>
            </a:p>
          </p:txBody>
        </p:sp>
        <p:sp>
          <p:nvSpPr>
            <p:cNvPr name="TextBox 11" id="11"/>
            <p:cNvSpPr txBox="true"/>
            <p:nvPr/>
          </p:nvSpPr>
          <p:spPr>
            <a:xfrm rot="0">
              <a:off x="8353451" y="971553"/>
              <a:ext cx="6474333" cy="1857375"/>
            </a:xfrm>
            <a:prstGeom prst="rect">
              <a:avLst/>
            </a:prstGeom>
          </p:spPr>
          <p:txBody>
            <a:bodyPr anchor="t" rtlCol="false" tIns="0" lIns="0" bIns="0" rIns="0">
              <a:spAutoFit/>
            </a:bodyPr>
            <a:lstStyle/>
            <a:p>
              <a:pPr marL="647705" indent="-323852" lvl="1">
                <a:lnSpc>
                  <a:spcPts val="3600"/>
                </a:lnSpc>
                <a:buFont typeface="Arial"/>
                <a:buChar char="•"/>
              </a:pPr>
              <a:r>
                <a:rPr lang="en-US" sz="3000">
                  <a:solidFill>
                    <a:srgbClr val="FFFFFF"/>
                  </a:solidFill>
                  <a:latin typeface="Poppins"/>
                </a:rPr>
                <a:t>Tableaux</a:t>
              </a:r>
            </a:p>
            <a:p>
              <a:pPr marL="647705" indent="-323852" lvl="1">
                <a:lnSpc>
                  <a:spcPts val="3600"/>
                </a:lnSpc>
                <a:buFont typeface="Arial"/>
                <a:buChar char="•"/>
              </a:pPr>
              <a:r>
                <a:rPr lang="en-US" sz="3000">
                  <a:solidFill>
                    <a:srgbClr val="FFFFFF"/>
                  </a:solidFill>
                  <a:latin typeface="Poppins"/>
                </a:rPr>
                <a:t>Cartes conceptuelles</a:t>
              </a:r>
            </a:p>
            <a:p>
              <a:pPr marL="647705" indent="-323852" lvl="1">
                <a:lnSpc>
                  <a:spcPts val="3600"/>
                </a:lnSpc>
                <a:buFont typeface="Arial"/>
                <a:buChar char="•"/>
              </a:pPr>
              <a:r>
                <a:rPr lang="en-US" sz="3000">
                  <a:solidFill>
                    <a:srgbClr val="FFFFFF"/>
                  </a:solidFill>
                  <a:latin typeface="Poppins"/>
                </a:rPr>
                <a:t>Etc.</a:t>
              </a:r>
            </a:p>
          </p:txBody>
        </p:sp>
        <p:sp>
          <p:nvSpPr>
            <p:cNvPr name="AutoShape 12" id="12"/>
            <p:cNvSpPr/>
            <p:nvPr/>
          </p:nvSpPr>
          <p:spPr>
            <a:xfrm flipV="true">
              <a:off x="7336925" y="0"/>
              <a:ext cx="0" cy="3535634"/>
            </a:xfrm>
            <a:prstGeom prst="line">
              <a:avLst/>
            </a:prstGeom>
            <a:ln cap="flat" w="50800">
              <a:solidFill>
                <a:srgbClr val="FFFFFF"/>
              </a:solidFill>
              <a:prstDash val="solid"/>
              <a:headEnd type="oval" len="lg" w="lg"/>
              <a:tailEnd type="oval" len="lg" w="lg"/>
            </a:ln>
          </p:spPr>
        </p:sp>
      </p:grpSp>
    </p:spTree>
  </p:cSld>
  <p:clrMapOvr>
    <a:masterClrMapping/>
  </p:clrMapOvr>
</p:sld>
</file>

<file path=ppt/slides/slide12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30420" y="2669272"/>
            <a:ext cx="971149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FFFFF"/>
                </a:solidFill>
                <a:latin typeface="Poppins"/>
              </a:rPr>
              <a:t>Concordance avec les objectifs et questions de recherche </a:t>
            </a:r>
          </a:p>
        </p:txBody>
      </p:sp>
      <p:sp>
        <p:nvSpPr>
          <p:cNvPr name="TextBox 7" id="7"/>
          <p:cNvSpPr txBox="true"/>
          <p:nvPr/>
        </p:nvSpPr>
        <p:spPr>
          <a:xfrm rot="0">
            <a:off x="4288251" y="5114925"/>
            <a:ext cx="5008141" cy="523875"/>
          </a:xfrm>
          <a:prstGeom prst="rect">
            <a:avLst/>
          </a:prstGeom>
        </p:spPr>
        <p:txBody>
          <a:bodyPr anchor="t" rtlCol="false" tIns="0" lIns="0" bIns="0" rIns="0">
            <a:spAutoFit/>
          </a:bodyPr>
          <a:lstStyle/>
          <a:p>
            <a:pPr>
              <a:lnSpc>
                <a:spcPts val="3960"/>
              </a:lnSpc>
            </a:pPr>
            <a:r>
              <a:rPr lang="en-US" sz="3300">
                <a:solidFill>
                  <a:srgbClr val="FFFFFF"/>
                </a:solidFill>
                <a:latin typeface="Poppins Bold"/>
              </a:rPr>
              <a:t>Données quantitatives</a:t>
            </a:r>
          </a:p>
        </p:txBody>
      </p:sp>
      <p:sp>
        <p:nvSpPr>
          <p:cNvPr name="TextBox 8" id="8"/>
          <p:cNvSpPr txBox="true"/>
          <p:nvPr/>
        </p:nvSpPr>
        <p:spPr>
          <a:xfrm rot="0">
            <a:off x="10477143" y="5114925"/>
            <a:ext cx="5008141" cy="523875"/>
          </a:xfrm>
          <a:prstGeom prst="rect">
            <a:avLst/>
          </a:prstGeom>
        </p:spPr>
        <p:txBody>
          <a:bodyPr anchor="t" rtlCol="false" tIns="0" lIns="0" bIns="0" rIns="0">
            <a:spAutoFit/>
          </a:bodyPr>
          <a:lstStyle/>
          <a:p>
            <a:pPr>
              <a:lnSpc>
                <a:spcPts val="3960"/>
              </a:lnSpc>
            </a:pPr>
            <a:r>
              <a:rPr lang="en-US" sz="3300">
                <a:solidFill>
                  <a:srgbClr val="FFFFFF"/>
                </a:solidFill>
                <a:latin typeface="Poppins Bold"/>
              </a:rPr>
              <a:t>Données qualitatives</a:t>
            </a:r>
          </a:p>
        </p:txBody>
      </p:sp>
      <p:sp>
        <p:nvSpPr>
          <p:cNvPr name="TextBox 9" id="9"/>
          <p:cNvSpPr txBox="true"/>
          <p:nvPr/>
        </p:nvSpPr>
        <p:spPr>
          <a:xfrm rot="0">
            <a:off x="4288251" y="5865021"/>
            <a:ext cx="4855749" cy="1400175"/>
          </a:xfrm>
          <a:prstGeom prst="rect">
            <a:avLst/>
          </a:prstGeom>
        </p:spPr>
        <p:txBody>
          <a:bodyPr anchor="t" rtlCol="false" tIns="0" lIns="0" bIns="0" rIns="0">
            <a:spAutoFit/>
          </a:bodyPr>
          <a:lstStyle/>
          <a:p>
            <a:pPr marL="647705" indent="-323852" lvl="1">
              <a:lnSpc>
                <a:spcPts val="3600"/>
              </a:lnSpc>
              <a:buFont typeface="Arial"/>
              <a:buChar char="•"/>
            </a:pPr>
            <a:r>
              <a:rPr lang="en-US" sz="3000">
                <a:solidFill>
                  <a:srgbClr val="FFFFFF"/>
                </a:solidFill>
                <a:latin typeface="Poppins"/>
              </a:rPr>
              <a:t>Tableaux</a:t>
            </a:r>
          </a:p>
          <a:p>
            <a:pPr marL="647705" indent="-323852" lvl="1">
              <a:lnSpc>
                <a:spcPts val="3600"/>
              </a:lnSpc>
              <a:buFont typeface="Arial"/>
              <a:buChar char="•"/>
            </a:pPr>
            <a:r>
              <a:rPr lang="en-US" sz="3000">
                <a:solidFill>
                  <a:srgbClr val="FFFFFF"/>
                </a:solidFill>
                <a:latin typeface="Poppins"/>
              </a:rPr>
              <a:t>Graphiques</a:t>
            </a:r>
          </a:p>
          <a:p>
            <a:pPr marL="647705" indent="-323852" lvl="1">
              <a:lnSpc>
                <a:spcPts val="3600"/>
              </a:lnSpc>
              <a:buFont typeface="Arial"/>
              <a:buChar char="•"/>
            </a:pPr>
            <a:r>
              <a:rPr lang="en-US" sz="3000">
                <a:solidFill>
                  <a:srgbClr val="FFFFFF"/>
                </a:solidFill>
                <a:latin typeface="Poppins"/>
              </a:rPr>
              <a:t>Etc.</a:t>
            </a:r>
          </a:p>
        </p:txBody>
      </p:sp>
      <p:sp>
        <p:nvSpPr>
          <p:cNvPr name="TextBox 10" id="10"/>
          <p:cNvSpPr txBox="true"/>
          <p:nvPr/>
        </p:nvSpPr>
        <p:spPr>
          <a:xfrm rot="0">
            <a:off x="10553339" y="5865021"/>
            <a:ext cx="4855749" cy="1400175"/>
          </a:xfrm>
          <a:prstGeom prst="rect">
            <a:avLst/>
          </a:prstGeom>
        </p:spPr>
        <p:txBody>
          <a:bodyPr anchor="t" rtlCol="false" tIns="0" lIns="0" bIns="0" rIns="0">
            <a:spAutoFit/>
          </a:bodyPr>
          <a:lstStyle/>
          <a:p>
            <a:pPr marL="647705" indent="-323852" lvl="1">
              <a:lnSpc>
                <a:spcPts val="3600"/>
              </a:lnSpc>
              <a:buFont typeface="Arial"/>
              <a:buChar char="•"/>
            </a:pPr>
            <a:r>
              <a:rPr lang="en-US" sz="3000">
                <a:solidFill>
                  <a:srgbClr val="FFFFFF"/>
                </a:solidFill>
                <a:latin typeface="Poppins"/>
              </a:rPr>
              <a:t>Tableaux</a:t>
            </a:r>
          </a:p>
          <a:p>
            <a:pPr marL="647705" indent="-323852" lvl="1">
              <a:lnSpc>
                <a:spcPts val="3600"/>
              </a:lnSpc>
              <a:buFont typeface="Arial"/>
              <a:buChar char="•"/>
            </a:pPr>
            <a:r>
              <a:rPr lang="en-US" sz="3000">
                <a:solidFill>
                  <a:srgbClr val="FFFFFF"/>
                </a:solidFill>
                <a:latin typeface="Poppins"/>
              </a:rPr>
              <a:t>Cartes conceptuelles</a:t>
            </a:r>
          </a:p>
          <a:p>
            <a:pPr marL="647705" indent="-323852" lvl="1">
              <a:lnSpc>
                <a:spcPts val="3600"/>
              </a:lnSpc>
              <a:buFont typeface="Arial"/>
              <a:buChar char="•"/>
            </a:pPr>
            <a:r>
              <a:rPr lang="en-US" sz="3000">
                <a:solidFill>
                  <a:srgbClr val="FFFFFF"/>
                </a:solidFill>
                <a:latin typeface="Poppins"/>
              </a:rPr>
              <a:t>Etc.</a:t>
            </a:r>
          </a:p>
        </p:txBody>
      </p:sp>
      <p:sp>
        <p:nvSpPr>
          <p:cNvPr name="AutoShape 11" id="11"/>
          <p:cNvSpPr/>
          <p:nvPr/>
        </p:nvSpPr>
        <p:spPr>
          <a:xfrm flipV="true">
            <a:off x="9800469" y="5143500"/>
            <a:ext cx="0" cy="2651726"/>
          </a:xfrm>
          <a:prstGeom prst="line">
            <a:avLst/>
          </a:prstGeom>
          <a:ln cap="flat" w="38100">
            <a:solidFill>
              <a:srgbClr val="FFFFFF"/>
            </a:solidFill>
            <a:prstDash val="solid"/>
            <a:headEnd type="oval" len="lg" w="lg"/>
            <a:tailEnd type="oval" len="lg" w="lg"/>
          </a:ln>
        </p:spPr>
      </p:sp>
      <p:sp>
        <p:nvSpPr>
          <p:cNvPr name="TextBox 12" id="12"/>
          <p:cNvSpPr txBox="true"/>
          <p:nvPr/>
        </p:nvSpPr>
        <p:spPr>
          <a:xfrm rot="0">
            <a:off x="3867437" y="8414925"/>
            <a:ext cx="10155644" cy="523875"/>
          </a:xfrm>
          <a:prstGeom prst="rect">
            <a:avLst/>
          </a:prstGeom>
        </p:spPr>
        <p:txBody>
          <a:bodyPr anchor="t" rtlCol="false" tIns="0" lIns="0" bIns="0" rIns="0">
            <a:spAutoFit/>
          </a:bodyPr>
          <a:lstStyle/>
          <a:p>
            <a:pPr>
              <a:lnSpc>
                <a:spcPts val="3960"/>
              </a:lnSpc>
            </a:pPr>
            <a:r>
              <a:rPr lang="en-US" sz="3300">
                <a:solidFill>
                  <a:srgbClr val="FFFFFF"/>
                </a:solidFill>
                <a:latin typeface="Poppins Bold"/>
              </a:rPr>
              <a:t>IMPORTANT - Information claire pour le lecteur</a:t>
            </a:r>
          </a:p>
        </p:txBody>
      </p:sp>
    </p:spTree>
  </p:cSld>
  <p:clrMapOvr>
    <a:masterClrMapping/>
  </p:clrMapOvr>
</p:sld>
</file>

<file path=ppt/slides/slide12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587881" y="10188585"/>
            <a:ext cx="11941885" cy="2651834"/>
            <a:chOff x="0" y="0"/>
            <a:chExt cx="15922513" cy="3535779"/>
          </a:xfrm>
        </p:grpSpPr>
        <p:sp>
          <p:nvSpPr>
            <p:cNvPr name="Freeform 3" id="3"/>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sp>
          <p:nvSpPr>
            <p:cNvPr name="TextBox 5" id="5"/>
            <p:cNvSpPr txBox="true"/>
            <p:nvPr/>
          </p:nvSpPr>
          <p:spPr>
            <a:xfrm rot="0">
              <a:off x="856077" y="1922879"/>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 mentionner si le protocole est enregistré ou publié</a:t>
              </a:r>
            </a:p>
          </p:txBody>
        </p:sp>
      </p:grpSp>
      <p:grpSp>
        <p:nvGrpSpPr>
          <p:cNvPr name="Group 6" id="6"/>
          <p:cNvGrpSpPr/>
          <p:nvPr/>
        </p:nvGrpSpPr>
        <p:grpSpPr>
          <a:xfrm rot="0">
            <a:off x="1552822" y="727141"/>
            <a:ext cx="15182356" cy="8832717"/>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8" id="8"/>
          <p:cNvGrpSpPr/>
          <p:nvPr/>
        </p:nvGrpSpPr>
        <p:grpSpPr>
          <a:xfrm rot="0">
            <a:off x="3214486" y="1112659"/>
            <a:ext cx="10876025" cy="1184563"/>
            <a:chOff x="0" y="0"/>
            <a:chExt cx="14501366" cy="1579417"/>
          </a:xfrm>
        </p:grpSpPr>
        <p:sp>
          <p:nvSpPr>
            <p:cNvPr name="Freeform 9" id="9"/>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grpSp>
      <p:sp>
        <p:nvSpPr>
          <p:cNvPr name="TextBox 11" id="11"/>
          <p:cNvSpPr txBox="true"/>
          <p:nvPr/>
        </p:nvSpPr>
        <p:spPr>
          <a:xfrm rot="0">
            <a:off x="3856544" y="3009239"/>
            <a:ext cx="11299827" cy="62865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d’enregistrer le protocole</a:t>
            </a:r>
          </a:p>
        </p:txBody>
      </p:sp>
    </p:spTree>
  </p:cSld>
  <p:clrMapOvr>
    <a:masterClrMapping/>
  </p:clrMapOvr>
</p:sld>
</file>

<file path=ppt/slides/slide12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587881" y="10188585"/>
            <a:ext cx="11941885" cy="2651834"/>
            <a:chOff x="0" y="0"/>
            <a:chExt cx="15922513" cy="3535779"/>
          </a:xfrm>
        </p:grpSpPr>
        <p:sp>
          <p:nvSpPr>
            <p:cNvPr name="Freeform 3" id="3"/>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sp>
          <p:nvSpPr>
            <p:cNvPr name="TextBox 5" id="5"/>
            <p:cNvSpPr txBox="true"/>
            <p:nvPr/>
          </p:nvSpPr>
          <p:spPr>
            <a:xfrm rot="0">
              <a:off x="856077" y="1922879"/>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 mentionner si le protocole est enregistré ou publié</a:t>
              </a:r>
            </a:p>
          </p:txBody>
        </p:sp>
      </p:grpSp>
      <p:grpSp>
        <p:nvGrpSpPr>
          <p:cNvPr name="Group 6" id="6"/>
          <p:cNvGrpSpPr/>
          <p:nvPr/>
        </p:nvGrpSpPr>
        <p:grpSpPr>
          <a:xfrm rot="0">
            <a:off x="1552822" y="727141"/>
            <a:ext cx="15182356" cy="8832717"/>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8" id="8"/>
          <p:cNvGrpSpPr/>
          <p:nvPr/>
        </p:nvGrpSpPr>
        <p:grpSpPr>
          <a:xfrm rot="0">
            <a:off x="3214486" y="1112659"/>
            <a:ext cx="10876025" cy="1184563"/>
            <a:chOff x="0" y="0"/>
            <a:chExt cx="14501366" cy="1579417"/>
          </a:xfrm>
        </p:grpSpPr>
        <p:sp>
          <p:nvSpPr>
            <p:cNvPr name="Freeform 9" id="9"/>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grpSp>
      <p:sp>
        <p:nvSpPr>
          <p:cNvPr name="TextBox 11" id="11"/>
          <p:cNvSpPr txBox="true"/>
          <p:nvPr/>
        </p:nvSpPr>
        <p:spPr>
          <a:xfrm rot="0">
            <a:off x="3856544" y="3009239"/>
            <a:ext cx="11299827" cy="1952625"/>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d’enregistrer le protocole</a:t>
            </a:r>
          </a:p>
          <a:p>
            <a:pPr>
              <a:lnSpc>
                <a:spcPts val="1199"/>
              </a:lnSpc>
            </a:pPr>
          </a:p>
          <a:p>
            <a:pPr marL="1684020" indent="-561340" lvl="2">
              <a:lnSpc>
                <a:spcPts val="4680"/>
              </a:lnSpc>
              <a:buFont typeface="Arial"/>
              <a:buChar char="⚬"/>
            </a:pPr>
            <a:r>
              <a:rPr lang="en-US" sz="3900">
                <a:solidFill>
                  <a:srgbClr val="FEFEFE"/>
                </a:solidFill>
                <a:latin typeface="Poppins"/>
              </a:rPr>
              <a:t>Réduire la duplication des efforts et encourager la collaboration</a:t>
            </a:r>
          </a:p>
        </p:txBody>
      </p:sp>
    </p:spTree>
  </p:cSld>
  <p:clrMapOvr>
    <a:masterClrMapping/>
  </p:clrMapOvr>
</p:sld>
</file>

<file path=ppt/slides/slide12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587881" y="10188585"/>
            <a:ext cx="11941885" cy="2651834"/>
            <a:chOff x="0" y="0"/>
            <a:chExt cx="15922513" cy="3535779"/>
          </a:xfrm>
        </p:grpSpPr>
        <p:sp>
          <p:nvSpPr>
            <p:cNvPr name="Freeform 3" id="3"/>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sp>
          <p:nvSpPr>
            <p:cNvPr name="TextBox 5" id="5"/>
            <p:cNvSpPr txBox="true"/>
            <p:nvPr/>
          </p:nvSpPr>
          <p:spPr>
            <a:xfrm rot="0">
              <a:off x="856077" y="1922879"/>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 mentionner si le protocole est enregistré ou publié</a:t>
              </a:r>
            </a:p>
          </p:txBody>
        </p:sp>
      </p:grpSp>
      <p:grpSp>
        <p:nvGrpSpPr>
          <p:cNvPr name="Group 6" id="6"/>
          <p:cNvGrpSpPr/>
          <p:nvPr/>
        </p:nvGrpSpPr>
        <p:grpSpPr>
          <a:xfrm rot="0">
            <a:off x="1552822" y="727141"/>
            <a:ext cx="15182356" cy="8832717"/>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8" id="8"/>
          <p:cNvGrpSpPr/>
          <p:nvPr/>
        </p:nvGrpSpPr>
        <p:grpSpPr>
          <a:xfrm rot="0">
            <a:off x="3214486" y="1112659"/>
            <a:ext cx="10876025" cy="1184563"/>
            <a:chOff x="0" y="0"/>
            <a:chExt cx="14501366" cy="1579417"/>
          </a:xfrm>
        </p:grpSpPr>
        <p:sp>
          <p:nvSpPr>
            <p:cNvPr name="Freeform 9" id="9"/>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grpSp>
      <p:sp>
        <p:nvSpPr>
          <p:cNvPr name="TextBox 11" id="11"/>
          <p:cNvSpPr txBox="true"/>
          <p:nvPr/>
        </p:nvSpPr>
        <p:spPr>
          <a:xfrm rot="0">
            <a:off x="3856544" y="3009239"/>
            <a:ext cx="11299827" cy="32766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d’enregistrer le protocole</a:t>
            </a:r>
          </a:p>
          <a:p>
            <a:pPr>
              <a:lnSpc>
                <a:spcPts val="1199"/>
              </a:lnSpc>
            </a:pPr>
          </a:p>
          <a:p>
            <a:pPr marL="1684020" indent="-561340" lvl="2">
              <a:lnSpc>
                <a:spcPts val="4680"/>
              </a:lnSpc>
              <a:buFont typeface="Arial"/>
              <a:buChar char="⚬"/>
            </a:pPr>
            <a:r>
              <a:rPr lang="en-US" sz="3900">
                <a:solidFill>
                  <a:srgbClr val="FEFEFE"/>
                </a:solidFill>
                <a:latin typeface="Poppins"/>
              </a:rPr>
              <a:t>Réduire la duplication des efforts et encourager la collaboration</a:t>
            </a:r>
          </a:p>
          <a:p>
            <a:pPr>
              <a:lnSpc>
                <a:spcPts val="1199"/>
              </a:lnSpc>
            </a:pPr>
          </a:p>
          <a:p>
            <a:pPr marL="1684020" indent="-561340" lvl="2">
              <a:lnSpc>
                <a:spcPts val="4680"/>
              </a:lnSpc>
              <a:buFont typeface="Arial"/>
              <a:buChar char="⚬"/>
            </a:pPr>
            <a:r>
              <a:rPr lang="en-US" sz="3900">
                <a:solidFill>
                  <a:srgbClr val="FEFEFE"/>
                </a:solidFill>
                <a:latin typeface="Poppins"/>
              </a:rPr>
              <a:t>Faciliter la mise en forme et la rédaction de l’article</a:t>
            </a:r>
          </a:p>
        </p:txBody>
      </p:sp>
    </p:spTree>
  </p:cSld>
  <p:clrMapOvr>
    <a:masterClrMapping/>
  </p:clrMapOvr>
</p:sld>
</file>

<file path=ppt/slides/slide12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587881" y="10188585"/>
            <a:ext cx="11941885" cy="2651834"/>
            <a:chOff x="0" y="0"/>
            <a:chExt cx="15922513" cy="3535779"/>
          </a:xfrm>
        </p:grpSpPr>
        <p:sp>
          <p:nvSpPr>
            <p:cNvPr name="Freeform 3" id="3"/>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sp>
          <p:nvSpPr>
            <p:cNvPr name="TextBox 5" id="5"/>
            <p:cNvSpPr txBox="true"/>
            <p:nvPr/>
          </p:nvSpPr>
          <p:spPr>
            <a:xfrm rot="0">
              <a:off x="856077" y="1922879"/>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 mentionner si le protocole est enregistré ou publié</a:t>
              </a:r>
            </a:p>
          </p:txBody>
        </p:sp>
      </p:grpSp>
      <p:grpSp>
        <p:nvGrpSpPr>
          <p:cNvPr name="Group 6" id="6"/>
          <p:cNvGrpSpPr/>
          <p:nvPr/>
        </p:nvGrpSpPr>
        <p:grpSpPr>
          <a:xfrm rot="0">
            <a:off x="1552822" y="727141"/>
            <a:ext cx="15182356" cy="8832717"/>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8" id="8"/>
          <p:cNvGrpSpPr/>
          <p:nvPr/>
        </p:nvGrpSpPr>
        <p:grpSpPr>
          <a:xfrm rot="0">
            <a:off x="3214486" y="1112659"/>
            <a:ext cx="10876025" cy="1184563"/>
            <a:chOff x="0" y="0"/>
            <a:chExt cx="14501366" cy="1579417"/>
          </a:xfrm>
        </p:grpSpPr>
        <p:sp>
          <p:nvSpPr>
            <p:cNvPr name="Freeform 9" id="9"/>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grpSp>
      <p:sp>
        <p:nvSpPr>
          <p:cNvPr name="TextBox 11" id="11"/>
          <p:cNvSpPr txBox="true"/>
          <p:nvPr/>
        </p:nvSpPr>
        <p:spPr>
          <a:xfrm rot="0">
            <a:off x="3856544" y="3009239"/>
            <a:ext cx="11299827" cy="4600575"/>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d’enregistrer le protocole</a:t>
            </a:r>
          </a:p>
          <a:p>
            <a:pPr>
              <a:lnSpc>
                <a:spcPts val="1199"/>
              </a:lnSpc>
            </a:pPr>
          </a:p>
          <a:p>
            <a:pPr marL="1684020" indent="-561340" lvl="2">
              <a:lnSpc>
                <a:spcPts val="4680"/>
              </a:lnSpc>
              <a:buFont typeface="Arial"/>
              <a:buChar char="⚬"/>
            </a:pPr>
            <a:r>
              <a:rPr lang="en-US" sz="3900">
                <a:solidFill>
                  <a:srgbClr val="FEFEFE"/>
                </a:solidFill>
                <a:latin typeface="Poppins"/>
              </a:rPr>
              <a:t>Réduire la duplication des efforts et encourager la collaboration</a:t>
            </a:r>
          </a:p>
          <a:p>
            <a:pPr>
              <a:lnSpc>
                <a:spcPts val="1199"/>
              </a:lnSpc>
            </a:pPr>
          </a:p>
          <a:p>
            <a:pPr marL="1684020" indent="-561340" lvl="2">
              <a:lnSpc>
                <a:spcPts val="4680"/>
              </a:lnSpc>
              <a:buFont typeface="Arial"/>
              <a:buChar char="⚬"/>
            </a:pPr>
            <a:r>
              <a:rPr lang="en-US" sz="3900">
                <a:solidFill>
                  <a:srgbClr val="FEFEFE"/>
                </a:solidFill>
                <a:latin typeface="Poppins"/>
              </a:rPr>
              <a:t>Faciliter la mise en forme et la rédaction de l’article</a:t>
            </a:r>
          </a:p>
          <a:p>
            <a:pPr>
              <a:lnSpc>
                <a:spcPts val="1199"/>
              </a:lnSpc>
            </a:pPr>
          </a:p>
          <a:p>
            <a:pPr marL="1684020" indent="-561340" lvl="2">
              <a:lnSpc>
                <a:spcPts val="4680"/>
              </a:lnSpc>
              <a:buFont typeface="Arial"/>
              <a:buChar char="⚬"/>
            </a:pPr>
            <a:r>
              <a:rPr lang="en-US" sz="3900">
                <a:solidFill>
                  <a:srgbClr val="FEFEFE"/>
                </a:solidFill>
                <a:latin typeface="Poppins"/>
              </a:rPr>
              <a:t>Favoriser la transparence de la méthodologie de recherche</a:t>
            </a:r>
          </a:p>
        </p:txBody>
      </p:sp>
    </p:spTree>
  </p:cSld>
  <p:clrMapOvr>
    <a:masterClrMapping/>
  </p:clrMapOvr>
</p:sld>
</file>

<file path=ppt/slides/slide12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4" id="4"/>
          <p:cNvGrpSpPr/>
          <p:nvPr/>
        </p:nvGrpSpPr>
        <p:grpSpPr>
          <a:xfrm rot="0">
            <a:off x="3214486" y="1112659"/>
            <a:ext cx="10876025" cy="1184563"/>
            <a:chOff x="0" y="0"/>
            <a:chExt cx="14501366" cy="1579417"/>
          </a:xfrm>
        </p:grpSpPr>
        <p:sp>
          <p:nvSpPr>
            <p:cNvPr name="Freeform 5" id="5"/>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grpSp>
      <p:sp>
        <p:nvSpPr>
          <p:cNvPr name="TextBox 7" id="7"/>
          <p:cNvSpPr txBox="true"/>
          <p:nvPr/>
        </p:nvSpPr>
        <p:spPr>
          <a:xfrm rot="0">
            <a:off x="3856544" y="7791550"/>
            <a:ext cx="11299827" cy="12192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Plusieurs sites pour enregistrement</a:t>
            </a:r>
          </a:p>
          <a:p>
            <a:pPr>
              <a:lnSpc>
                <a:spcPts val="4680"/>
              </a:lnSpc>
            </a:pPr>
            <a:r>
              <a:rPr lang="en-US" sz="3900">
                <a:solidFill>
                  <a:srgbClr val="FEFEFE"/>
                </a:solidFill>
                <a:latin typeface="Poppins"/>
              </a:rPr>
              <a:t>      (p. ex.,  Open Science Framework)</a:t>
            </a:r>
          </a:p>
        </p:txBody>
      </p:sp>
      <p:sp>
        <p:nvSpPr>
          <p:cNvPr name="TextBox 8" id="8"/>
          <p:cNvSpPr txBox="true"/>
          <p:nvPr/>
        </p:nvSpPr>
        <p:spPr>
          <a:xfrm rot="0">
            <a:off x="3856544" y="3009239"/>
            <a:ext cx="11299827" cy="4600575"/>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d’enregistrer le protocole</a:t>
            </a:r>
          </a:p>
          <a:p>
            <a:pPr>
              <a:lnSpc>
                <a:spcPts val="1199"/>
              </a:lnSpc>
            </a:pPr>
          </a:p>
          <a:p>
            <a:pPr marL="1684020" indent="-561340" lvl="2">
              <a:lnSpc>
                <a:spcPts val="4680"/>
              </a:lnSpc>
              <a:buFont typeface="Arial"/>
              <a:buChar char="⚬"/>
            </a:pPr>
            <a:r>
              <a:rPr lang="en-US" sz="3900">
                <a:solidFill>
                  <a:srgbClr val="FEFEFE"/>
                </a:solidFill>
                <a:latin typeface="Poppins"/>
              </a:rPr>
              <a:t>Réduire la duplication des efforts et encourager la collaboration</a:t>
            </a:r>
          </a:p>
          <a:p>
            <a:pPr>
              <a:lnSpc>
                <a:spcPts val="1199"/>
              </a:lnSpc>
            </a:pPr>
          </a:p>
          <a:p>
            <a:pPr marL="1684020" indent="-561340" lvl="2">
              <a:lnSpc>
                <a:spcPts val="4680"/>
              </a:lnSpc>
              <a:buFont typeface="Arial"/>
              <a:buChar char="⚬"/>
            </a:pPr>
            <a:r>
              <a:rPr lang="en-US" sz="3900">
                <a:solidFill>
                  <a:srgbClr val="FEFEFE"/>
                </a:solidFill>
                <a:latin typeface="Poppins"/>
              </a:rPr>
              <a:t>Faciliter la mise en forme et la rédaction de l’article</a:t>
            </a:r>
          </a:p>
          <a:p>
            <a:pPr>
              <a:lnSpc>
                <a:spcPts val="1199"/>
              </a:lnSpc>
            </a:pPr>
          </a:p>
          <a:p>
            <a:pPr marL="1684020" indent="-561340" lvl="2">
              <a:lnSpc>
                <a:spcPts val="4680"/>
              </a:lnSpc>
              <a:buFont typeface="Arial"/>
              <a:buChar char="⚬"/>
            </a:pPr>
            <a:r>
              <a:rPr lang="en-US" sz="3900">
                <a:solidFill>
                  <a:srgbClr val="FEFEFE"/>
                </a:solidFill>
                <a:latin typeface="Poppins"/>
              </a:rPr>
              <a:t>Favoriser la transparence de la méthodologie de recherche</a:t>
            </a:r>
          </a:p>
        </p:txBody>
      </p:sp>
    </p:spTree>
  </p:cSld>
  <p:clrMapOvr>
    <a:masterClrMapping/>
  </p:clrMapOvr>
</p:sld>
</file>

<file path=ppt/slides/slide12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4" id="4"/>
          <p:cNvGrpSpPr/>
          <p:nvPr/>
        </p:nvGrpSpPr>
        <p:grpSpPr>
          <a:xfrm rot="0">
            <a:off x="3214486" y="1112659"/>
            <a:ext cx="10876025" cy="1184563"/>
            <a:chOff x="0" y="0"/>
            <a:chExt cx="14501366" cy="1579417"/>
          </a:xfrm>
        </p:grpSpPr>
        <p:sp>
          <p:nvSpPr>
            <p:cNvPr name="Freeform 5" id="5"/>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0" y="256308"/>
              <a:ext cx="12414433" cy="1028700"/>
            </a:xfrm>
            <a:prstGeom prst="rect">
              <a:avLst/>
            </a:prstGeom>
          </p:spPr>
          <p:txBody>
            <a:bodyPr anchor="t" rtlCol="false" tIns="0" lIns="0" bIns="0" rIns="0">
              <a:spAutoFit/>
            </a:bodyPr>
            <a:lstStyle/>
            <a:p>
              <a:pPr>
                <a:lnSpc>
                  <a:spcPts val="5879"/>
                </a:lnSpc>
              </a:pPr>
              <a:r>
                <a:rPr lang="en-US" sz="4899">
                  <a:solidFill>
                    <a:srgbClr val="FEFEFE"/>
                  </a:solidFill>
                  <a:latin typeface="Poppins Bold"/>
                </a:rPr>
                <a:t>Enregistrement du protocole</a:t>
              </a:r>
            </a:p>
          </p:txBody>
        </p:sp>
      </p:grpSp>
      <p:grpSp>
        <p:nvGrpSpPr>
          <p:cNvPr name="Group 7" id="7"/>
          <p:cNvGrpSpPr/>
          <p:nvPr/>
        </p:nvGrpSpPr>
        <p:grpSpPr>
          <a:xfrm rot="0">
            <a:off x="13424856" y="8362289"/>
            <a:ext cx="4574014" cy="1953286"/>
            <a:chOff x="0" y="0"/>
            <a:chExt cx="6098685" cy="2604382"/>
          </a:xfrm>
        </p:grpSpPr>
        <p:sp>
          <p:nvSpPr>
            <p:cNvPr name="Freeform 8" id="8"/>
            <p:cNvSpPr/>
            <p:nvPr/>
          </p:nvSpPr>
          <p:spPr>
            <a:xfrm flipH="false" flipV="false" rot="0">
              <a:off x="735103" y="207659"/>
              <a:ext cx="3872115" cy="2006460"/>
            </a:xfrm>
            <a:custGeom>
              <a:avLst/>
              <a:gdLst/>
              <a:ahLst/>
              <a:cxnLst/>
              <a:rect r="r" b="b" t="t" l="l"/>
              <a:pathLst>
                <a:path h="2006460" w="3872115">
                  <a:moveTo>
                    <a:pt x="0" y="0"/>
                  </a:moveTo>
                  <a:lnTo>
                    <a:pt x="3872115" y="0"/>
                  </a:lnTo>
                  <a:lnTo>
                    <a:pt x="3872115" y="2006460"/>
                  </a:lnTo>
                  <a:lnTo>
                    <a:pt x="0" y="20064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2226569" y="207659"/>
              <a:ext cx="3872115" cy="2006460"/>
            </a:xfrm>
            <a:custGeom>
              <a:avLst/>
              <a:gdLst/>
              <a:ahLst/>
              <a:cxnLst/>
              <a:rect r="r" b="b" t="t" l="l"/>
              <a:pathLst>
                <a:path h="2006460" w="3872115">
                  <a:moveTo>
                    <a:pt x="0" y="0"/>
                  </a:moveTo>
                  <a:lnTo>
                    <a:pt x="3872116" y="0"/>
                  </a:lnTo>
                  <a:lnTo>
                    <a:pt x="3872116" y="2006460"/>
                  </a:lnTo>
                  <a:lnTo>
                    <a:pt x="0" y="20064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283094" y="801852"/>
              <a:ext cx="4519781" cy="953052"/>
            </a:xfrm>
            <a:prstGeom prst="rect">
              <a:avLst/>
            </a:prstGeom>
          </p:spPr>
          <p:txBody>
            <a:bodyPr anchor="t" rtlCol="false" tIns="0" lIns="0" bIns="0" rIns="0">
              <a:spAutoFit/>
            </a:bodyPr>
            <a:lstStyle/>
            <a:p>
              <a:pPr algn="ctr">
                <a:lnSpc>
                  <a:spcPts val="2722"/>
                </a:lnSpc>
              </a:pPr>
              <a:r>
                <a:rPr lang="en-US" sz="2268">
                  <a:solidFill>
                    <a:srgbClr val="000000"/>
                  </a:solidFill>
                  <a:latin typeface="Arial Bold"/>
                </a:rPr>
                <a:t>Consultez la section</a:t>
              </a:r>
            </a:p>
            <a:p>
              <a:pPr algn="ctr">
                <a:lnSpc>
                  <a:spcPts val="2722"/>
                </a:lnSpc>
              </a:pPr>
              <a:r>
                <a:rPr lang="en-US" sz="2268">
                  <a:solidFill>
                    <a:srgbClr val="000000"/>
                  </a:solidFill>
                  <a:latin typeface="Arial Bold"/>
                </a:rPr>
                <a:t>« Ressources »</a:t>
              </a:r>
            </a:p>
          </p:txBody>
        </p:sp>
        <p:sp>
          <p:nvSpPr>
            <p:cNvPr name="Freeform 11" id="11"/>
            <p:cNvSpPr/>
            <p:nvPr/>
          </p:nvSpPr>
          <p:spPr>
            <a:xfrm flipH="false" flipV="false" rot="0">
              <a:off x="0" y="0"/>
              <a:ext cx="1250103" cy="2604382"/>
            </a:xfrm>
            <a:custGeom>
              <a:avLst/>
              <a:gdLst/>
              <a:ahLst/>
              <a:cxnLst/>
              <a:rect r="r" b="b" t="t" l="l"/>
              <a:pathLst>
                <a:path h="2604382" w="1250103">
                  <a:moveTo>
                    <a:pt x="0" y="0"/>
                  </a:moveTo>
                  <a:lnTo>
                    <a:pt x="1250103" y="0"/>
                  </a:lnTo>
                  <a:lnTo>
                    <a:pt x="1250103" y="2604382"/>
                  </a:lnTo>
                  <a:lnTo>
                    <a:pt x="0" y="2604382"/>
                  </a:lnTo>
                  <a:lnTo>
                    <a:pt x="0" y="0"/>
                  </a:lnTo>
                  <a:close/>
                </a:path>
              </a:pathLst>
            </a:custGeom>
            <a:blipFill>
              <a:blip r:embed="rId7"/>
              <a:stretch>
                <a:fillRect l="0" t="0" r="0" b="0"/>
              </a:stretch>
            </a:blipFill>
          </p:spPr>
        </p:sp>
      </p:grpSp>
      <p:sp>
        <p:nvSpPr>
          <p:cNvPr name="TextBox 12" id="12"/>
          <p:cNvSpPr txBox="true"/>
          <p:nvPr/>
        </p:nvSpPr>
        <p:spPr>
          <a:xfrm rot="0">
            <a:off x="3856544" y="7791550"/>
            <a:ext cx="11299827" cy="12192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Plusieurs sites pour enregistrement</a:t>
            </a:r>
          </a:p>
          <a:p>
            <a:pPr>
              <a:lnSpc>
                <a:spcPts val="4680"/>
              </a:lnSpc>
            </a:pPr>
            <a:r>
              <a:rPr lang="en-US" sz="3900">
                <a:solidFill>
                  <a:srgbClr val="FEFEFE"/>
                </a:solidFill>
                <a:latin typeface="Poppins"/>
              </a:rPr>
              <a:t>      (p. ex.,  Open Science Framework)</a:t>
            </a:r>
          </a:p>
        </p:txBody>
      </p:sp>
      <p:sp>
        <p:nvSpPr>
          <p:cNvPr name="TextBox 13" id="13"/>
          <p:cNvSpPr txBox="true"/>
          <p:nvPr/>
        </p:nvSpPr>
        <p:spPr>
          <a:xfrm rot="0">
            <a:off x="3856544" y="3009239"/>
            <a:ext cx="11299827" cy="4600575"/>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Bold"/>
              </a:rPr>
              <a:t>IMPORTANT</a:t>
            </a:r>
            <a:r>
              <a:rPr lang="en-US" sz="3900">
                <a:solidFill>
                  <a:srgbClr val="FEFEFE"/>
                </a:solidFill>
                <a:latin typeface="Poppins"/>
              </a:rPr>
              <a:t> d’enregistrer le protocole</a:t>
            </a:r>
          </a:p>
          <a:p>
            <a:pPr>
              <a:lnSpc>
                <a:spcPts val="1199"/>
              </a:lnSpc>
            </a:pPr>
          </a:p>
          <a:p>
            <a:pPr marL="1684020" indent="-561340" lvl="2">
              <a:lnSpc>
                <a:spcPts val="4680"/>
              </a:lnSpc>
              <a:buFont typeface="Arial"/>
              <a:buChar char="⚬"/>
            </a:pPr>
            <a:r>
              <a:rPr lang="en-US" sz="3900">
                <a:solidFill>
                  <a:srgbClr val="FEFEFE"/>
                </a:solidFill>
                <a:latin typeface="Poppins"/>
              </a:rPr>
              <a:t>Réduire la duplication des efforts et encourager la collaboration</a:t>
            </a:r>
          </a:p>
          <a:p>
            <a:pPr>
              <a:lnSpc>
                <a:spcPts val="1199"/>
              </a:lnSpc>
            </a:pPr>
          </a:p>
          <a:p>
            <a:pPr marL="1684020" indent="-561340" lvl="2">
              <a:lnSpc>
                <a:spcPts val="4680"/>
              </a:lnSpc>
              <a:buFont typeface="Arial"/>
              <a:buChar char="⚬"/>
            </a:pPr>
            <a:r>
              <a:rPr lang="en-US" sz="3900">
                <a:solidFill>
                  <a:srgbClr val="FEFEFE"/>
                </a:solidFill>
                <a:latin typeface="Poppins"/>
              </a:rPr>
              <a:t>Faciliter la mise en forme et la rédaction de l’article</a:t>
            </a:r>
          </a:p>
          <a:p>
            <a:pPr>
              <a:lnSpc>
                <a:spcPts val="1199"/>
              </a:lnSpc>
            </a:pPr>
          </a:p>
          <a:p>
            <a:pPr marL="1684020" indent="-561340" lvl="2">
              <a:lnSpc>
                <a:spcPts val="4680"/>
              </a:lnSpc>
              <a:buFont typeface="Arial"/>
              <a:buChar char="⚬"/>
            </a:pPr>
            <a:r>
              <a:rPr lang="en-US" sz="3900">
                <a:solidFill>
                  <a:srgbClr val="FEFEFE"/>
                </a:solidFill>
                <a:latin typeface="Poppins"/>
              </a:rPr>
              <a:t>Favoriser la transparence de la méthodologie de recherche</a:t>
            </a:r>
          </a:p>
        </p:txBody>
      </p:sp>
    </p:spTree>
  </p:cSld>
  <p:clrMapOvr>
    <a:masterClrMapping/>
  </p:clrMapOvr>
</p:sld>
</file>

<file path=ppt/slides/slide12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4068568" y="139092"/>
            <a:ext cx="8986556" cy="7765473"/>
            <a:chOff x="0" y="0"/>
            <a:chExt cx="11982075" cy="10353965"/>
          </a:xfrm>
        </p:grpSpPr>
        <p:sp>
          <p:nvSpPr>
            <p:cNvPr name="Freeform 3" id="3"/>
            <p:cNvSpPr/>
            <p:nvPr/>
          </p:nvSpPr>
          <p:spPr>
            <a:xfrm flipH="false" flipV="false" rot="0">
              <a:off x="8723628" y="4760542"/>
              <a:ext cx="3258447" cy="4937042"/>
            </a:xfrm>
            <a:custGeom>
              <a:avLst/>
              <a:gdLst/>
              <a:ahLst/>
              <a:cxnLst/>
              <a:rect r="r" b="b" t="t" l="l"/>
              <a:pathLst>
                <a:path h="4937042" w="3258447">
                  <a:moveTo>
                    <a:pt x="0" y="0"/>
                  </a:moveTo>
                  <a:lnTo>
                    <a:pt x="3258447" y="0"/>
                  </a:lnTo>
                  <a:lnTo>
                    <a:pt x="3258447" y="4937041"/>
                  </a:lnTo>
                  <a:lnTo>
                    <a:pt x="0" y="49370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707835" y="0"/>
              <a:ext cx="7613641" cy="5412606"/>
            </a:xfrm>
            <a:custGeom>
              <a:avLst/>
              <a:gdLst/>
              <a:ahLst/>
              <a:cxnLst/>
              <a:rect r="r" b="b" t="t" l="l"/>
              <a:pathLst>
                <a:path h="5412606" w="7613641">
                  <a:moveTo>
                    <a:pt x="0" y="0"/>
                  </a:moveTo>
                  <a:lnTo>
                    <a:pt x="7613641" y="0"/>
                  </a:lnTo>
                  <a:lnTo>
                    <a:pt x="7613641" y="5412606"/>
                  </a:lnTo>
                  <a:lnTo>
                    <a:pt x="0" y="54126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375056" y="3385228"/>
              <a:ext cx="4871878" cy="6906013"/>
            </a:xfrm>
            <a:custGeom>
              <a:avLst/>
              <a:gdLst/>
              <a:ahLst/>
              <a:cxnLst/>
              <a:rect r="r" b="b" t="t" l="l"/>
              <a:pathLst>
                <a:path h="6906013" w="4871878">
                  <a:moveTo>
                    <a:pt x="0" y="0"/>
                  </a:moveTo>
                  <a:lnTo>
                    <a:pt x="4871878" y="0"/>
                  </a:lnTo>
                  <a:lnTo>
                    <a:pt x="4871878" y="6906013"/>
                  </a:lnTo>
                  <a:lnTo>
                    <a:pt x="0" y="69060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3447952"/>
              <a:ext cx="4375056" cy="6906013"/>
            </a:xfrm>
            <a:custGeom>
              <a:avLst/>
              <a:gdLst/>
              <a:ahLst/>
              <a:cxnLst/>
              <a:rect r="r" b="b" t="t" l="l"/>
              <a:pathLst>
                <a:path h="6906013" w="4375056">
                  <a:moveTo>
                    <a:pt x="0" y="0"/>
                  </a:moveTo>
                  <a:lnTo>
                    <a:pt x="4375056" y="0"/>
                  </a:lnTo>
                  <a:lnTo>
                    <a:pt x="4375056" y="6906013"/>
                  </a:lnTo>
                  <a:lnTo>
                    <a:pt x="0" y="6906013"/>
                  </a:lnTo>
                  <a:lnTo>
                    <a:pt x="0" y="0"/>
                  </a:lnTo>
                  <a:close/>
                </a:path>
              </a:pathLst>
            </a:custGeom>
            <a:blipFill>
              <a:blip r:embed="rId9">
                <a:extLst>
                  <a:ext uri="{96DAC541-7B7A-43D3-8B79-37D633B846F1}">
                    <asvg:svgBlip xmlns:asvg="http://schemas.microsoft.com/office/drawing/2016/SVG/main" r:embed="rId10"/>
                  </a:ext>
                </a:extLst>
              </a:blip>
              <a:stretch>
                <a:fillRect l="0" t="0" r="0" b="-54858"/>
              </a:stretch>
            </a:blipFill>
          </p:spPr>
        </p:sp>
        <p:sp>
          <p:nvSpPr>
            <p:cNvPr name="Freeform 7" id="7"/>
            <p:cNvSpPr/>
            <p:nvPr/>
          </p:nvSpPr>
          <p:spPr>
            <a:xfrm flipH="false" flipV="false" rot="0">
              <a:off x="4084717" y="478836"/>
              <a:ext cx="2726278" cy="2726278"/>
            </a:xfrm>
            <a:custGeom>
              <a:avLst/>
              <a:gdLst/>
              <a:ahLst/>
              <a:cxnLst/>
              <a:rect r="r" b="b" t="t" l="l"/>
              <a:pathLst>
                <a:path h="2726278" w="2726278">
                  <a:moveTo>
                    <a:pt x="0" y="0"/>
                  </a:moveTo>
                  <a:lnTo>
                    <a:pt x="2726278" y="0"/>
                  </a:lnTo>
                  <a:lnTo>
                    <a:pt x="2726278" y="2726278"/>
                  </a:lnTo>
                  <a:lnTo>
                    <a:pt x="0" y="27262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4128623" y="448109"/>
              <a:ext cx="2704035" cy="2704035"/>
            </a:xfrm>
            <a:custGeom>
              <a:avLst/>
              <a:gdLst/>
              <a:ahLst/>
              <a:cxnLst/>
              <a:rect r="r" b="b" t="t" l="l"/>
              <a:pathLst>
                <a:path h="2704035" w="2704035">
                  <a:moveTo>
                    <a:pt x="0" y="0"/>
                  </a:moveTo>
                  <a:lnTo>
                    <a:pt x="2704035" y="0"/>
                  </a:lnTo>
                  <a:lnTo>
                    <a:pt x="2704035" y="2704034"/>
                  </a:lnTo>
                  <a:lnTo>
                    <a:pt x="0" y="2704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085602" y="2883194"/>
            <a:ext cx="10116796" cy="6437961"/>
            <a:chOff x="0" y="0"/>
            <a:chExt cx="13489062" cy="8583948"/>
          </a:xfrm>
        </p:grpSpPr>
        <p:sp>
          <p:nvSpPr>
            <p:cNvPr name="Freeform 5" id="5"/>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Protocole</a:t>
              </a:r>
            </a:p>
          </p:txBody>
        </p:sp>
      </p:grpSp>
      <p:sp>
        <p:nvSpPr>
          <p:cNvPr name="Freeform 7" id="7"/>
          <p:cNvSpPr/>
          <p:nvPr/>
        </p:nvSpPr>
        <p:spPr>
          <a:xfrm flipH="false" flipV="false" rot="0">
            <a:off x="10366960" y="3410115"/>
            <a:ext cx="1717677" cy="2339627"/>
          </a:xfrm>
          <a:custGeom>
            <a:avLst/>
            <a:gdLst/>
            <a:ahLst/>
            <a:cxnLst/>
            <a:rect r="r" b="b" t="t" l="l"/>
            <a:pathLst>
              <a:path h="2339627" w="1717677">
                <a:moveTo>
                  <a:pt x="0" y="0"/>
                </a:moveTo>
                <a:lnTo>
                  <a:pt x="1717676" y="0"/>
                </a:lnTo>
                <a:lnTo>
                  <a:pt x="1717676" y="2339626"/>
                </a:lnTo>
                <a:lnTo>
                  <a:pt x="0" y="23396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5832041" y="4927569"/>
            <a:ext cx="2684645" cy="1644345"/>
          </a:xfrm>
          <a:custGeom>
            <a:avLst/>
            <a:gdLst/>
            <a:ahLst/>
            <a:cxnLst/>
            <a:rect r="r" b="b" t="t" l="l"/>
            <a:pathLst>
              <a:path h="1644345" w="2684645">
                <a:moveTo>
                  <a:pt x="0" y="0"/>
                </a:moveTo>
                <a:lnTo>
                  <a:pt x="2684644" y="0"/>
                </a:lnTo>
                <a:lnTo>
                  <a:pt x="2684644" y="1644345"/>
                </a:lnTo>
                <a:lnTo>
                  <a:pt x="0" y="16443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5283517" y="5945316"/>
            <a:ext cx="2575855" cy="1798089"/>
          </a:xfrm>
          <a:custGeom>
            <a:avLst/>
            <a:gdLst/>
            <a:ahLst/>
            <a:cxnLst/>
            <a:rect r="r" b="b" t="t" l="l"/>
            <a:pathLst>
              <a:path h="1798089" w="2575855">
                <a:moveTo>
                  <a:pt x="0" y="0"/>
                </a:moveTo>
                <a:lnTo>
                  <a:pt x="2575855" y="0"/>
                </a:lnTo>
                <a:lnTo>
                  <a:pt x="2575855" y="1798089"/>
                </a:lnTo>
                <a:lnTo>
                  <a:pt x="0" y="179808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spTree>
  </p:cSld>
  <p:clrMapOvr>
    <a:masterClrMapping/>
  </p:clrMapOvr>
</p:sld>
</file>

<file path=ppt/slides/slide13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4068568" y="139092"/>
            <a:ext cx="8986556" cy="7765473"/>
            <a:chOff x="0" y="0"/>
            <a:chExt cx="11982075" cy="10353965"/>
          </a:xfrm>
        </p:grpSpPr>
        <p:sp>
          <p:nvSpPr>
            <p:cNvPr name="Freeform 3" id="3"/>
            <p:cNvSpPr/>
            <p:nvPr/>
          </p:nvSpPr>
          <p:spPr>
            <a:xfrm flipH="false" flipV="false" rot="0">
              <a:off x="8723628" y="4760542"/>
              <a:ext cx="3258447" cy="4937042"/>
            </a:xfrm>
            <a:custGeom>
              <a:avLst/>
              <a:gdLst/>
              <a:ahLst/>
              <a:cxnLst/>
              <a:rect r="r" b="b" t="t" l="l"/>
              <a:pathLst>
                <a:path h="4937042" w="3258447">
                  <a:moveTo>
                    <a:pt x="0" y="0"/>
                  </a:moveTo>
                  <a:lnTo>
                    <a:pt x="3258447" y="0"/>
                  </a:lnTo>
                  <a:lnTo>
                    <a:pt x="3258447" y="4937041"/>
                  </a:lnTo>
                  <a:lnTo>
                    <a:pt x="0" y="49370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707835" y="0"/>
              <a:ext cx="7613641" cy="5412606"/>
            </a:xfrm>
            <a:custGeom>
              <a:avLst/>
              <a:gdLst/>
              <a:ahLst/>
              <a:cxnLst/>
              <a:rect r="r" b="b" t="t" l="l"/>
              <a:pathLst>
                <a:path h="5412606" w="7613641">
                  <a:moveTo>
                    <a:pt x="0" y="0"/>
                  </a:moveTo>
                  <a:lnTo>
                    <a:pt x="7613641" y="0"/>
                  </a:lnTo>
                  <a:lnTo>
                    <a:pt x="7613641" y="5412606"/>
                  </a:lnTo>
                  <a:lnTo>
                    <a:pt x="0" y="54126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375056" y="3385228"/>
              <a:ext cx="4871878" cy="6906013"/>
            </a:xfrm>
            <a:custGeom>
              <a:avLst/>
              <a:gdLst/>
              <a:ahLst/>
              <a:cxnLst/>
              <a:rect r="r" b="b" t="t" l="l"/>
              <a:pathLst>
                <a:path h="6906013" w="4871878">
                  <a:moveTo>
                    <a:pt x="0" y="0"/>
                  </a:moveTo>
                  <a:lnTo>
                    <a:pt x="4871878" y="0"/>
                  </a:lnTo>
                  <a:lnTo>
                    <a:pt x="4871878" y="6906013"/>
                  </a:lnTo>
                  <a:lnTo>
                    <a:pt x="0" y="69060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3447952"/>
              <a:ext cx="4375056" cy="6906013"/>
            </a:xfrm>
            <a:custGeom>
              <a:avLst/>
              <a:gdLst/>
              <a:ahLst/>
              <a:cxnLst/>
              <a:rect r="r" b="b" t="t" l="l"/>
              <a:pathLst>
                <a:path h="6906013" w="4375056">
                  <a:moveTo>
                    <a:pt x="0" y="0"/>
                  </a:moveTo>
                  <a:lnTo>
                    <a:pt x="4375056" y="0"/>
                  </a:lnTo>
                  <a:lnTo>
                    <a:pt x="4375056" y="6906013"/>
                  </a:lnTo>
                  <a:lnTo>
                    <a:pt x="0" y="6906013"/>
                  </a:lnTo>
                  <a:lnTo>
                    <a:pt x="0" y="0"/>
                  </a:lnTo>
                  <a:close/>
                </a:path>
              </a:pathLst>
            </a:custGeom>
            <a:blipFill>
              <a:blip r:embed="rId9">
                <a:extLst>
                  <a:ext uri="{96DAC541-7B7A-43D3-8B79-37D633B846F1}">
                    <asvg:svgBlip xmlns:asvg="http://schemas.microsoft.com/office/drawing/2016/SVG/main" r:embed="rId10"/>
                  </a:ext>
                </a:extLst>
              </a:blip>
              <a:stretch>
                <a:fillRect l="0" t="0" r="0" b="-54858"/>
              </a:stretch>
            </a:blipFill>
          </p:spPr>
        </p:sp>
        <p:sp>
          <p:nvSpPr>
            <p:cNvPr name="Freeform 7" id="7"/>
            <p:cNvSpPr/>
            <p:nvPr/>
          </p:nvSpPr>
          <p:spPr>
            <a:xfrm flipH="false" flipV="false" rot="0">
              <a:off x="4084717" y="478836"/>
              <a:ext cx="2726278" cy="2726278"/>
            </a:xfrm>
            <a:custGeom>
              <a:avLst/>
              <a:gdLst/>
              <a:ahLst/>
              <a:cxnLst/>
              <a:rect r="r" b="b" t="t" l="l"/>
              <a:pathLst>
                <a:path h="2726278" w="2726278">
                  <a:moveTo>
                    <a:pt x="0" y="0"/>
                  </a:moveTo>
                  <a:lnTo>
                    <a:pt x="2726278" y="0"/>
                  </a:lnTo>
                  <a:lnTo>
                    <a:pt x="2726278" y="2726278"/>
                  </a:lnTo>
                  <a:lnTo>
                    <a:pt x="0" y="27262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4128623" y="448109"/>
              <a:ext cx="2704035" cy="2704035"/>
            </a:xfrm>
            <a:custGeom>
              <a:avLst/>
              <a:gdLst/>
              <a:ahLst/>
              <a:cxnLst/>
              <a:rect r="r" b="b" t="t" l="l"/>
              <a:pathLst>
                <a:path h="2704035" w="2704035">
                  <a:moveTo>
                    <a:pt x="0" y="0"/>
                  </a:moveTo>
                  <a:lnTo>
                    <a:pt x="2704035" y="0"/>
                  </a:lnTo>
                  <a:lnTo>
                    <a:pt x="2704035" y="2704034"/>
                  </a:lnTo>
                  <a:lnTo>
                    <a:pt x="0" y="2704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9" id="9"/>
          <p:cNvGrpSpPr/>
          <p:nvPr/>
        </p:nvGrpSpPr>
        <p:grpSpPr>
          <a:xfrm rot="0">
            <a:off x="11600559" y="7771177"/>
            <a:ext cx="5958222" cy="2544398"/>
            <a:chOff x="0" y="0"/>
            <a:chExt cx="7944296" cy="3392531"/>
          </a:xfrm>
        </p:grpSpPr>
        <p:sp>
          <p:nvSpPr>
            <p:cNvPr name="Freeform 10" id="10"/>
            <p:cNvSpPr/>
            <p:nvPr/>
          </p:nvSpPr>
          <p:spPr>
            <a:xfrm flipH="false" flipV="false" rot="0">
              <a:off x="957563" y="270502"/>
              <a:ext cx="5043912" cy="2613663"/>
            </a:xfrm>
            <a:custGeom>
              <a:avLst/>
              <a:gdLst/>
              <a:ahLst/>
              <a:cxnLst/>
              <a:rect r="r" b="b" t="t" l="l"/>
              <a:pathLst>
                <a:path h="2613663" w="5043912">
                  <a:moveTo>
                    <a:pt x="0" y="0"/>
                  </a:moveTo>
                  <a:lnTo>
                    <a:pt x="5043912" y="0"/>
                  </a:lnTo>
                  <a:lnTo>
                    <a:pt x="5043912" y="2613663"/>
                  </a:lnTo>
                  <a:lnTo>
                    <a:pt x="0" y="261366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2900384" y="270502"/>
              <a:ext cx="5043912" cy="2613663"/>
            </a:xfrm>
            <a:custGeom>
              <a:avLst/>
              <a:gdLst/>
              <a:ahLst/>
              <a:cxnLst/>
              <a:rect r="r" b="b" t="t" l="l"/>
              <a:pathLst>
                <a:path h="2613663" w="5043912">
                  <a:moveTo>
                    <a:pt x="0" y="0"/>
                  </a:moveTo>
                  <a:lnTo>
                    <a:pt x="5043912" y="0"/>
                  </a:lnTo>
                  <a:lnTo>
                    <a:pt x="5043912" y="2613663"/>
                  </a:lnTo>
                  <a:lnTo>
                    <a:pt x="0" y="261366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2" id="12"/>
            <p:cNvSpPr txBox="true"/>
            <p:nvPr/>
          </p:nvSpPr>
          <p:spPr>
            <a:xfrm rot="0">
              <a:off x="1671389" y="1049400"/>
              <a:ext cx="5887577" cy="1236581"/>
            </a:xfrm>
            <a:prstGeom prst="rect">
              <a:avLst/>
            </a:prstGeom>
          </p:spPr>
          <p:txBody>
            <a:bodyPr anchor="t" rtlCol="false" tIns="0" lIns="0" bIns="0" rIns="0">
              <a:spAutoFit/>
            </a:bodyPr>
            <a:lstStyle/>
            <a:p>
              <a:pPr algn="ctr">
                <a:lnSpc>
                  <a:spcPts val="3545"/>
                </a:lnSpc>
              </a:pPr>
              <a:r>
                <a:rPr lang="en-US" sz="2954">
                  <a:solidFill>
                    <a:srgbClr val="000000"/>
                  </a:solidFill>
                  <a:latin typeface="Arial Bold"/>
                </a:rPr>
                <a:t>Consultez la section</a:t>
              </a:r>
            </a:p>
            <a:p>
              <a:pPr algn="ctr">
                <a:lnSpc>
                  <a:spcPts val="3545"/>
                </a:lnSpc>
              </a:pPr>
              <a:r>
                <a:rPr lang="en-US" sz="2954">
                  <a:solidFill>
                    <a:srgbClr val="000000"/>
                  </a:solidFill>
                  <a:latin typeface="Arial Bold"/>
                </a:rPr>
                <a:t>« Ressources »</a:t>
              </a:r>
            </a:p>
          </p:txBody>
        </p:sp>
        <p:sp>
          <p:nvSpPr>
            <p:cNvPr name="Freeform 13" id="13"/>
            <p:cNvSpPr/>
            <p:nvPr/>
          </p:nvSpPr>
          <p:spPr>
            <a:xfrm flipH="false" flipV="false" rot="0">
              <a:off x="0" y="0"/>
              <a:ext cx="1628415" cy="3392531"/>
            </a:xfrm>
            <a:custGeom>
              <a:avLst/>
              <a:gdLst/>
              <a:ahLst/>
              <a:cxnLst/>
              <a:rect r="r" b="b" t="t" l="l"/>
              <a:pathLst>
                <a:path h="3392531" w="1628415">
                  <a:moveTo>
                    <a:pt x="0" y="0"/>
                  </a:moveTo>
                  <a:lnTo>
                    <a:pt x="1628415" y="0"/>
                  </a:lnTo>
                  <a:lnTo>
                    <a:pt x="1628415" y="3392531"/>
                  </a:lnTo>
                  <a:lnTo>
                    <a:pt x="0" y="3392531"/>
                  </a:lnTo>
                  <a:lnTo>
                    <a:pt x="0" y="0"/>
                  </a:lnTo>
                  <a:close/>
                </a:path>
              </a:pathLst>
            </a:custGeom>
            <a:blipFill>
              <a:blip r:embed="rId17"/>
              <a:stretch>
                <a:fillRect l="0" t="0" r="0" b="0"/>
              </a:stretch>
            </a:blipFill>
          </p:spPr>
        </p:sp>
      </p:grpSp>
    </p:spTree>
  </p:cSld>
  <p:clrMapOvr>
    <a:masterClrMapping/>
  </p:clrMapOvr>
</p:sld>
</file>

<file path=ppt/slides/slide131.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28700" y="771525"/>
            <a:ext cx="5578001" cy="1002317"/>
          </a:xfrm>
          <a:prstGeom prst="rect">
            <a:avLst/>
          </a:prstGeom>
        </p:spPr>
        <p:txBody>
          <a:bodyPr anchor="t" rtlCol="false" tIns="0" lIns="0" bIns="0" rIns="0">
            <a:spAutoFit/>
          </a:bodyPr>
          <a:lstStyle/>
          <a:p>
            <a:pPr>
              <a:lnSpc>
                <a:spcPts val="8112"/>
              </a:lnSpc>
            </a:pPr>
            <a:r>
              <a:rPr lang="en-US" sz="4899">
                <a:solidFill>
                  <a:srgbClr val="FFFFFF"/>
                </a:solidFill>
                <a:latin typeface="Poppins"/>
              </a:rPr>
              <a:t>RÉFÉRENCES</a:t>
            </a:r>
          </a:p>
        </p:txBody>
      </p:sp>
      <p:sp>
        <p:nvSpPr>
          <p:cNvPr name="AutoShape 3" id="3"/>
          <p:cNvSpPr/>
          <p:nvPr/>
        </p:nvSpPr>
        <p:spPr>
          <a:xfrm>
            <a:off x="1028700" y="1989163"/>
            <a:ext cx="4313016" cy="0"/>
          </a:xfrm>
          <a:prstGeom prst="line">
            <a:avLst/>
          </a:prstGeom>
          <a:ln cap="rnd" w="19050">
            <a:solidFill>
              <a:srgbClr val="FFFFFF"/>
            </a:solidFill>
            <a:prstDash val="solid"/>
            <a:headEnd type="none" len="sm" w="sm"/>
            <a:tailEnd type="none" len="sm" w="sm"/>
          </a:ln>
        </p:spPr>
      </p:sp>
      <p:sp>
        <p:nvSpPr>
          <p:cNvPr name="TextBox 4" id="4"/>
          <p:cNvSpPr txBox="true"/>
          <p:nvPr/>
        </p:nvSpPr>
        <p:spPr>
          <a:xfrm rot="0">
            <a:off x="1028700" y="2266210"/>
            <a:ext cx="16230600" cy="7186634"/>
          </a:xfrm>
          <a:prstGeom prst="rect">
            <a:avLst/>
          </a:prstGeom>
        </p:spPr>
        <p:txBody>
          <a:bodyPr anchor="t" rtlCol="false" tIns="0" lIns="0" bIns="0" rIns="0">
            <a:spAutoFit/>
          </a:bodyPr>
          <a:lstStyle/>
          <a:p>
            <a:pPr marL="594129" indent="-198043" lvl="2">
              <a:lnSpc>
                <a:spcPts val="4054"/>
              </a:lnSpc>
              <a:buFont typeface="Arial"/>
              <a:buChar char="⚬"/>
            </a:pPr>
            <a:r>
              <a:rPr lang="en-US" sz="2598">
                <a:solidFill>
                  <a:srgbClr val="FFFFFF"/>
                </a:solidFill>
                <a:latin typeface="Poppins"/>
              </a:rPr>
              <a:t>Arksey, H. et O’Malley, L. (2005). Scoping studies: Towards a methodological framework. </a:t>
            </a:r>
            <a:r>
              <a:rPr lang="en-US" sz="2598">
                <a:solidFill>
                  <a:srgbClr val="FFFFFF"/>
                </a:solidFill>
                <a:latin typeface="Poppins Italics"/>
              </a:rPr>
              <a:t>International Journal of Social Research Methodology, 8</a:t>
            </a:r>
            <a:r>
              <a:rPr lang="en-US" sz="2598">
                <a:solidFill>
                  <a:srgbClr val="FFFFFF"/>
                </a:solidFill>
                <a:latin typeface="Poppins"/>
              </a:rPr>
              <a:t>(1), 19-32. </a:t>
            </a:r>
            <a:r>
              <a:rPr lang="en-US" sz="2598" u="sng">
                <a:solidFill>
                  <a:srgbClr val="FFFFFF"/>
                </a:solidFill>
                <a:latin typeface="Poppins"/>
                <a:hlinkClick r:id="rId3" tooltip="https://doi.org/10.1080/1364557032000119616"/>
              </a:rPr>
              <a:t>https://doi.org/10.1080/1364557032000119616</a:t>
            </a:r>
          </a:p>
          <a:p>
            <a:pPr marL="594129" indent="-198043" lvl="2">
              <a:lnSpc>
                <a:spcPts val="4054"/>
              </a:lnSpc>
              <a:buFont typeface="Arial"/>
              <a:buChar char="⚬"/>
            </a:pPr>
            <a:r>
              <a:rPr lang="en-US" sz="2598">
                <a:solidFill>
                  <a:srgbClr val="FFFFFF"/>
                </a:solidFill>
                <a:latin typeface="Poppins"/>
              </a:rPr>
              <a:t>Lal, S., Elias, S., Sieu, V., et Peredo, R. (2023). The use of technology to provide mental health services to youth experiencing homelessness: Scoping review. </a:t>
            </a:r>
            <a:r>
              <a:rPr lang="en-US" sz="2598">
                <a:solidFill>
                  <a:srgbClr val="FFFFFF"/>
                </a:solidFill>
                <a:latin typeface="Poppins Italics"/>
              </a:rPr>
              <a:t>Journal of Medical Internet Research</a:t>
            </a:r>
            <a:r>
              <a:rPr lang="en-US" sz="2598">
                <a:solidFill>
                  <a:srgbClr val="FFFFFF"/>
                </a:solidFill>
                <a:latin typeface="Poppins"/>
              </a:rPr>
              <a:t>, </a:t>
            </a:r>
            <a:r>
              <a:rPr lang="en-US" sz="2598">
                <a:solidFill>
                  <a:srgbClr val="FFFFFF"/>
                </a:solidFill>
                <a:latin typeface="Poppins Italics"/>
              </a:rPr>
              <a:t>25</a:t>
            </a:r>
            <a:r>
              <a:rPr lang="en-US" sz="2598">
                <a:solidFill>
                  <a:srgbClr val="FFFFFF"/>
                </a:solidFill>
                <a:latin typeface="Poppins"/>
              </a:rPr>
              <a:t>, e41939. </a:t>
            </a:r>
            <a:r>
              <a:rPr lang="en-US" sz="2598" u="sng">
                <a:solidFill>
                  <a:srgbClr val="FFFFFF"/>
                </a:solidFill>
                <a:latin typeface="Poppins"/>
                <a:hlinkClick r:id="rId4" tooltip="https://doi.org/10.2196/41939"/>
              </a:rPr>
              <a:t>https://doi.org/10.2196/41939</a:t>
            </a:r>
          </a:p>
          <a:p>
            <a:pPr marL="594129" indent="-198043" lvl="2">
              <a:lnSpc>
                <a:spcPts val="4054"/>
              </a:lnSpc>
              <a:buFont typeface="Arial"/>
              <a:buChar char="⚬"/>
            </a:pPr>
            <a:r>
              <a:rPr lang="en-US" sz="2598">
                <a:solidFill>
                  <a:srgbClr val="FFFFFF"/>
                </a:solidFill>
                <a:latin typeface="Poppins"/>
              </a:rPr>
              <a:t>Levac, D., Colquhoun, H. et O’Brien, K. K. (2010). Scoping studies: Advancing the methodology. </a:t>
            </a:r>
            <a:r>
              <a:rPr lang="en-US" sz="2598">
                <a:solidFill>
                  <a:srgbClr val="FFFFFF"/>
                </a:solidFill>
                <a:latin typeface="Poppins Italics"/>
              </a:rPr>
              <a:t>Implementation Science</a:t>
            </a:r>
            <a:r>
              <a:rPr lang="en-US" sz="2598">
                <a:solidFill>
                  <a:srgbClr val="FFFFFF"/>
                </a:solidFill>
                <a:latin typeface="Poppins"/>
              </a:rPr>
              <a:t>, </a:t>
            </a:r>
            <a:r>
              <a:rPr lang="en-US" sz="2598">
                <a:solidFill>
                  <a:srgbClr val="FFFFFF"/>
                </a:solidFill>
                <a:latin typeface="Poppins Italics"/>
              </a:rPr>
              <a:t>5</a:t>
            </a:r>
            <a:r>
              <a:rPr lang="en-US" sz="2598">
                <a:solidFill>
                  <a:srgbClr val="FFFFFF"/>
                </a:solidFill>
                <a:latin typeface="Poppins"/>
              </a:rPr>
              <a:t>(1), 69. </a:t>
            </a:r>
            <a:r>
              <a:rPr lang="en-US" sz="2598" u="sng">
                <a:solidFill>
                  <a:srgbClr val="FFFFFF"/>
                </a:solidFill>
                <a:latin typeface="Poppins"/>
                <a:hlinkClick r:id="rId5" tooltip="https://doi.org/10.1186/1748-5908-5-69"/>
              </a:rPr>
              <a:t>https://doi.org/10.1186/1748-5908-5-69</a:t>
            </a:r>
          </a:p>
          <a:p>
            <a:pPr marL="594129" indent="-198043" lvl="2">
              <a:lnSpc>
                <a:spcPts val="4054"/>
              </a:lnSpc>
              <a:buFont typeface="Arial"/>
              <a:buChar char="⚬"/>
            </a:pPr>
            <a:r>
              <a:rPr lang="en-US" sz="2598">
                <a:solidFill>
                  <a:srgbClr val="FFFFFF"/>
                </a:solidFill>
                <a:latin typeface="Poppins"/>
              </a:rPr>
              <a:t>Lingard, L., et Colquhoun, H. (2022). The story behind the synthesis: Writing an effective introduction to your scoping review. </a:t>
            </a:r>
            <a:r>
              <a:rPr lang="en-US" sz="2598">
                <a:solidFill>
                  <a:srgbClr val="FFFFFF"/>
                </a:solidFill>
                <a:latin typeface="Poppins Italics"/>
              </a:rPr>
              <a:t>Perspectives on Medical Education</a:t>
            </a:r>
            <a:r>
              <a:rPr lang="en-US" sz="2598">
                <a:solidFill>
                  <a:srgbClr val="FFFFFF"/>
                </a:solidFill>
                <a:latin typeface="Poppins"/>
              </a:rPr>
              <a:t>, </a:t>
            </a:r>
            <a:r>
              <a:rPr lang="en-US" sz="2598">
                <a:solidFill>
                  <a:srgbClr val="FFFFFF"/>
                </a:solidFill>
                <a:latin typeface="Poppins Italics"/>
              </a:rPr>
              <a:t>11</a:t>
            </a:r>
            <a:r>
              <a:rPr lang="en-US" sz="2598">
                <a:solidFill>
                  <a:srgbClr val="FFFFFF"/>
                </a:solidFill>
                <a:latin typeface="Poppins"/>
              </a:rPr>
              <a:t>(5), 289-294. </a:t>
            </a:r>
            <a:r>
              <a:rPr lang="en-US" sz="2598" u="sng">
                <a:solidFill>
                  <a:srgbClr val="FFFFFF"/>
                </a:solidFill>
                <a:latin typeface="Poppins"/>
                <a:hlinkClick r:id="rId6" tooltip="https://doi.org/10.1007/s40037-022-00719-7"/>
              </a:rPr>
              <a:t>https://doi.org/10.1007/s40037-022-00719-7</a:t>
            </a:r>
            <a:r>
              <a:rPr lang="en-US" sz="2598">
                <a:solidFill>
                  <a:srgbClr val="FFFFFF"/>
                </a:solidFill>
                <a:latin typeface="Poppins"/>
              </a:rPr>
              <a:t> </a:t>
            </a:r>
          </a:p>
          <a:p>
            <a:pPr algn="l" marL="594129" indent="-198043" lvl="2">
              <a:lnSpc>
                <a:spcPts val="4054"/>
              </a:lnSpc>
              <a:buFont typeface="Arial"/>
              <a:buChar char="⚬"/>
            </a:pPr>
            <a:r>
              <a:rPr lang="en-US" sz="2598">
                <a:solidFill>
                  <a:srgbClr val="FFFFFF"/>
                </a:solidFill>
                <a:latin typeface="Poppins"/>
              </a:rPr>
              <a:t>Peters, M. D. J., Godfrey, C., McInerney, P., Munn, Z., Tricco, A. C., et Khalil, H. (2020). Chapter 11: Scoping reviews. Dans E. Aromataris et Z. Munn (dir.), </a:t>
            </a:r>
            <a:r>
              <a:rPr lang="en-US" sz="2598">
                <a:solidFill>
                  <a:srgbClr val="FFFFFF"/>
                </a:solidFill>
                <a:latin typeface="Poppins Italics"/>
              </a:rPr>
              <a:t>JBI manual for evidence synthesis</a:t>
            </a:r>
            <a:r>
              <a:rPr lang="en-US" sz="2598">
                <a:solidFill>
                  <a:srgbClr val="FFFFFF"/>
                </a:solidFill>
                <a:latin typeface="Poppins"/>
              </a:rPr>
              <a:t>. JBI. </a:t>
            </a:r>
            <a:r>
              <a:rPr lang="en-US" sz="2598" u="sng">
                <a:solidFill>
                  <a:srgbClr val="FFFFFF"/>
                </a:solidFill>
                <a:latin typeface="Poppins"/>
                <a:hlinkClick r:id="rId7" tooltip="https://doi.org/10.46658/JBIMES-20-12"/>
              </a:rPr>
              <a:t>https://doi.org/10.46658/JBIMES-20-12</a:t>
            </a:r>
          </a:p>
        </p:txBody>
      </p:sp>
    </p:spTree>
  </p:cSld>
  <p:clrMapOvr>
    <a:masterClrMapping/>
  </p:clrMapOvr>
</p:sld>
</file>

<file path=ppt/slides/slide132.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28700" y="771525"/>
            <a:ext cx="5578001" cy="1002317"/>
          </a:xfrm>
          <a:prstGeom prst="rect">
            <a:avLst/>
          </a:prstGeom>
        </p:spPr>
        <p:txBody>
          <a:bodyPr anchor="t" rtlCol="false" tIns="0" lIns="0" bIns="0" rIns="0">
            <a:spAutoFit/>
          </a:bodyPr>
          <a:lstStyle/>
          <a:p>
            <a:pPr>
              <a:lnSpc>
                <a:spcPts val="8112"/>
              </a:lnSpc>
            </a:pPr>
            <a:r>
              <a:rPr lang="en-US" sz="4899">
                <a:solidFill>
                  <a:srgbClr val="FFFFFF"/>
                </a:solidFill>
                <a:latin typeface="Poppins"/>
              </a:rPr>
              <a:t>RÉFÉRENCES</a:t>
            </a:r>
          </a:p>
        </p:txBody>
      </p:sp>
      <p:sp>
        <p:nvSpPr>
          <p:cNvPr name="AutoShape 3" id="3"/>
          <p:cNvSpPr/>
          <p:nvPr/>
        </p:nvSpPr>
        <p:spPr>
          <a:xfrm>
            <a:off x="1028700" y="1989163"/>
            <a:ext cx="4313016" cy="0"/>
          </a:xfrm>
          <a:prstGeom prst="line">
            <a:avLst/>
          </a:prstGeom>
          <a:ln cap="rnd" w="19050">
            <a:solidFill>
              <a:srgbClr val="FFFFFF"/>
            </a:solidFill>
            <a:prstDash val="solid"/>
            <a:headEnd type="none" len="sm" w="sm"/>
            <a:tailEnd type="none" len="sm" w="sm"/>
          </a:ln>
        </p:spPr>
      </p:sp>
      <p:sp>
        <p:nvSpPr>
          <p:cNvPr name="TextBox 4" id="4"/>
          <p:cNvSpPr txBox="true"/>
          <p:nvPr/>
        </p:nvSpPr>
        <p:spPr>
          <a:xfrm rot="0">
            <a:off x="1028700" y="2266210"/>
            <a:ext cx="16230600" cy="4615073"/>
          </a:xfrm>
          <a:prstGeom prst="rect">
            <a:avLst/>
          </a:prstGeom>
        </p:spPr>
        <p:txBody>
          <a:bodyPr anchor="t" rtlCol="false" tIns="0" lIns="0" bIns="0" rIns="0">
            <a:spAutoFit/>
          </a:bodyPr>
          <a:lstStyle/>
          <a:p>
            <a:pPr marL="594129" indent="-198043" lvl="2">
              <a:lnSpc>
                <a:spcPts val="4054"/>
              </a:lnSpc>
              <a:buFont typeface="Arial"/>
              <a:buChar char="⚬"/>
            </a:pPr>
            <a:r>
              <a:rPr lang="en-US" sz="2598">
                <a:solidFill>
                  <a:srgbClr val="FFFFFF"/>
                </a:solidFill>
                <a:latin typeface="Poppins"/>
              </a:rPr>
              <a:t>Peters, M. D. J., Godfrey, C., McInerney, P., Khalil, H., Larsen, P., Marnie, C., Pollock, D., Tricco, A. C., et Munn, Z. (2022). Best practice guidance and reporting items for the development of scoping review protocols. </a:t>
            </a:r>
            <a:r>
              <a:rPr lang="en-US" sz="2598">
                <a:solidFill>
                  <a:srgbClr val="FFFFFF"/>
                </a:solidFill>
                <a:latin typeface="Poppins Italics"/>
              </a:rPr>
              <a:t>JBI Evidence Synthesis</a:t>
            </a:r>
            <a:r>
              <a:rPr lang="en-US" sz="2598">
                <a:solidFill>
                  <a:srgbClr val="FFFFFF"/>
                </a:solidFill>
                <a:latin typeface="Poppins"/>
              </a:rPr>
              <a:t>, </a:t>
            </a:r>
            <a:r>
              <a:rPr lang="en-US" sz="2598">
                <a:solidFill>
                  <a:srgbClr val="FFFFFF"/>
                </a:solidFill>
                <a:latin typeface="Poppins Italics"/>
              </a:rPr>
              <a:t>20</a:t>
            </a:r>
            <a:r>
              <a:rPr lang="en-US" sz="2598">
                <a:solidFill>
                  <a:srgbClr val="FFFFFF"/>
                </a:solidFill>
                <a:latin typeface="Poppins"/>
              </a:rPr>
              <a:t>(4), 953–968. </a:t>
            </a:r>
            <a:r>
              <a:rPr lang="en-US" sz="2598" u="sng">
                <a:solidFill>
                  <a:srgbClr val="FFFFFF"/>
                </a:solidFill>
                <a:latin typeface="Poppins"/>
                <a:hlinkClick r:id="rId3" tooltip="https://doi.org/10.11124/JBIES-21-00242"/>
              </a:rPr>
              <a:t>https://doi.org/10.11124/JBIES-21-00242</a:t>
            </a:r>
            <a:r>
              <a:rPr lang="en-US" sz="2598">
                <a:solidFill>
                  <a:srgbClr val="FFFFFF"/>
                </a:solidFill>
                <a:latin typeface="Poppins"/>
              </a:rPr>
              <a:t> </a:t>
            </a:r>
          </a:p>
          <a:p>
            <a:pPr algn="l" marL="594129" indent="-198043" lvl="2">
              <a:lnSpc>
                <a:spcPts val="4054"/>
              </a:lnSpc>
              <a:buFont typeface="Arial"/>
              <a:buChar char="⚬"/>
            </a:pPr>
            <a:r>
              <a:rPr lang="en-US" sz="2598">
                <a:solidFill>
                  <a:srgbClr val="FFFFFF"/>
                </a:solidFill>
                <a:latin typeface="Poppins"/>
              </a:rPr>
              <a:t>Tricco, A. C., Lillie, E., Zarin, W., O'Brien, K. K., Colquhoun, H., Levac, D., Moher, D., Peters, M. D. J., Horsley, T., Weeks, L., Hempel, S., Akl, E. A., Chang, C., McGowan, J., Stewart, L., Hartling, L., Aldcroft, A., Wilson, M. G., Garritty, C., Lewin, S., … Straus, S. E. (2018). PRISMA extension for scoping reviews (PRISMA-ScR): Checklist and explanation. </a:t>
            </a:r>
            <a:r>
              <a:rPr lang="en-US" sz="2598">
                <a:solidFill>
                  <a:srgbClr val="FFFFFF"/>
                </a:solidFill>
                <a:latin typeface="Poppins Italics"/>
              </a:rPr>
              <a:t>Annals of Internal Medicine</a:t>
            </a:r>
            <a:r>
              <a:rPr lang="en-US" sz="2598">
                <a:solidFill>
                  <a:srgbClr val="FFFFFF"/>
                </a:solidFill>
                <a:latin typeface="Poppins"/>
              </a:rPr>
              <a:t>,</a:t>
            </a:r>
            <a:r>
              <a:rPr lang="en-US" sz="2598">
                <a:solidFill>
                  <a:srgbClr val="FFFFFF"/>
                </a:solidFill>
                <a:latin typeface="Poppins Italics"/>
              </a:rPr>
              <a:t> 169</a:t>
            </a:r>
            <a:r>
              <a:rPr lang="en-US" sz="2598">
                <a:solidFill>
                  <a:srgbClr val="FFFFFF"/>
                </a:solidFill>
                <a:latin typeface="Poppins"/>
              </a:rPr>
              <a:t>(7), 467–473. </a:t>
            </a:r>
            <a:r>
              <a:rPr lang="en-US" sz="2598" u="sng">
                <a:solidFill>
                  <a:srgbClr val="FFFFFF"/>
                </a:solidFill>
                <a:latin typeface="Poppins"/>
                <a:hlinkClick r:id="rId4" tooltip="https://doi.org/10.7326/M18-0850"/>
              </a:rPr>
              <a:t>https://doi.org/10.7326/M18-0850</a:t>
            </a:r>
            <a:r>
              <a:rPr lang="en-US" sz="2598">
                <a:solidFill>
                  <a:srgbClr val="FFFFFF"/>
                </a:solidFill>
                <a:latin typeface="Poppins"/>
              </a:rPr>
              <a:t> </a:t>
            </a:r>
          </a:p>
        </p:txBody>
      </p:sp>
    </p:spTree>
  </p:cSld>
  <p:clrMapOvr>
    <a:masterClrMapping/>
  </p:clrMapOvr>
</p:sld>
</file>

<file path=ppt/slides/slide133.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28700" y="781050"/>
            <a:ext cx="4747800" cy="1232754"/>
          </a:xfrm>
          <a:prstGeom prst="rect">
            <a:avLst/>
          </a:prstGeom>
        </p:spPr>
        <p:txBody>
          <a:bodyPr anchor="t" rtlCol="false" tIns="0" lIns="0" bIns="0" rIns="0">
            <a:spAutoFit/>
          </a:bodyPr>
          <a:lstStyle/>
          <a:p>
            <a:pPr algn="r">
              <a:lnSpc>
                <a:spcPts val="4872"/>
              </a:lnSpc>
            </a:pPr>
            <a:r>
              <a:rPr lang="en-US" sz="2900">
                <a:solidFill>
                  <a:srgbClr val="FFFFFF"/>
                </a:solidFill>
                <a:latin typeface="Arial"/>
              </a:rPr>
              <a:t>Responsables du contenu et de la conception de la vidéo</a:t>
            </a:r>
          </a:p>
        </p:txBody>
      </p:sp>
      <p:sp>
        <p:nvSpPr>
          <p:cNvPr name="TextBox 3" id="3"/>
          <p:cNvSpPr txBox="true"/>
          <p:nvPr/>
        </p:nvSpPr>
        <p:spPr>
          <a:xfrm rot="0">
            <a:off x="6179059" y="781050"/>
            <a:ext cx="11080200" cy="3861816"/>
          </a:xfrm>
          <a:prstGeom prst="rect">
            <a:avLst/>
          </a:prstGeom>
        </p:spPr>
        <p:txBody>
          <a:bodyPr anchor="t" rtlCol="false" tIns="0" lIns="0" bIns="0" rIns="0">
            <a:spAutoFit/>
          </a:bodyPr>
          <a:lstStyle/>
          <a:p>
            <a:pPr algn="just">
              <a:lnSpc>
                <a:spcPts val="4872"/>
              </a:lnSpc>
            </a:pPr>
            <a:r>
              <a:rPr lang="en-US" sz="2900">
                <a:solidFill>
                  <a:srgbClr val="FFFFFF"/>
                </a:solidFill>
                <a:latin typeface="Arial"/>
              </a:rPr>
              <a:t>Shalini Lal, professeure agrégée à l’École de réadaptation de l’Université de Montréal</a:t>
            </a:r>
          </a:p>
          <a:p>
            <a:pPr algn="just">
              <a:lnSpc>
                <a:spcPts val="811"/>
              </a:lnSpc>
            </a:pPr>
          </a:p>
          <a:p>
            <a:pPr algn="just">
              <a:lnSpc>
                <a:spcPts val="4872"/>
              </a:lnSpc>
            </a:pPr>
            <a:r>
              <a:rPr lang="en-US" sz="2900">
                <a:solidFill>
                  <a:srgbClr val="FFFFFF"/>
                </a:solidFill>
                <a:latin typeface="Arial"/>
              </a:rPr>
              <a:t>Tania Sabatino, étudiante à la maîtrise en sciences de la réadaptation et auxiliaire de recherche</a:t>
            </a:r>
          </a:p>
          <a:p>
            <a:pPr algn="just">
              <a:lnSpc>
                <a:spcPts val="810"/>
              </a:lnSpc>
            </a:pPr>
          </a:p>
          <a:p>
            <a:pPr algn="just">
              <a:lnSpc>
                <a:spcPts val="4872"/>
              </a:lnSpc>
            </a:pPr>
            <a:r>
              <a:rPr lang="en-US" sz="2900">
                <a:solidFill>
                  <a:srgbClr val="FFFFFF"/>
                </a:solidFill>
                <a:latin typeface="Arial"/>
              </a:rPr>
              <a:t>Sarra Jazi, étudiante en 3e année en ergothérapie et assistante de recherche, Université de Montréal</a:t>
            </a:r>
          </a:p>
        </p:txBody>
      </p:sp>
      <p:grpSp>
        <p:nvGrpSpPr>
          <p:cNvPr name="Group 4" id="4"/>
          <p:cNvGrpSpPr/>
          <p:nvPr/>
        </p:nvGrpSpPr>
        <p:grpSpPr>
          <a:xfrm rot="0">
            <a:off x="14785017" y="9110633"/>
            <a:ext cx="2715431" cy="600134"/>
            <a:chOff x="0" y="0"/>
            <a:chExt cx="3620575" cy="800179"/>
          </a:xfrm>
        </p:grpSpPr>
        <p:sp>
          <p:nvSpPr>
            <p:cNvPr name="Freeform 5" id="5"/>
            <p:cNvSpPr/>
            <p:nvPr/>
          </p:nvSpPr>
          <p:spPr>
            <a:xfrm flipH="false" flipV="false" rot="0">
              <a:off x="0" y="0"/>
              <a:ext cx="3620516" cy="800227"/>
            </a:xfrm>
            <a:custGeom>
              <a:avLst/>
              <a:gdLst/>
              <a:ahLst/>
              <a:cxnLst/>
              <a:rect r="r" b="b" t="t" l="l"/>
              <a:pathLst>
                <a:path h="800227" w="3620516">
                  <a:moveTo>
                    <a:pt x="0" y="0"/>
                  </a:moveTo>
                  <a:lnTo>
                    <a:pt x="3620516" y="0"/>
                  </a:lnTo>
                  <a:lnTo>
                    <a:pt x="3620516" y="800227"/>
                  </a:lnTo>
                  <a:lnTo>
                    <a:pt x="0" y="800227"/>
                  </a:lnTo>
                  <a:lnTo>
                    <a:pt x="0" y="0"/>
                  </a:lnTo>
                  <a:close/>
                </a:path>
              </a:pathLst>
            </a:custGeom>
            <a:blipFill>
              <a:blip r:embed="rId3"/>
              <a:stretch>
                <a:fillRect l="-180431" t="0" r="-180433" b="6"/>
              </a:stretch>
            </a:blipFill>
          </p:spPr>
        </p:sp>
      </p:grpSp>
      <p:grpSp>
        <p:nvGrpSpPr>
          <p:cNvPr name="Group 6" id="6"/>
          <p:cNvGrpSpPr/>
          <p:nvPr/>
        </p:nvGrpSpPr>
        <p:grpSpPr>
          <a:xfrm rot="0">
            <a:off x="1178549" y="6474940"/>
            <a:ext cx="15930902" cy="2783360"/>
            <a:chOff x="0" y="0"/>
            <a:chExt cx="21241203" cy="3711147"/>
          </a:xfrm>
        </p:grpSpPr>
        <p:grpSp>
          <p:nvGrpSpPr>
            <p:cNvPr name="Group 7" id="7"/>
            <p:cNvGrpSpPr/>
            <p:nvPr/>
          </p:nvGrpSpPr>
          <p:grpSpPr>
            <a:xfrm rot="0">
              <a:off x="1525793" y="2685219"/>
              <a:ext cx="2724249" cy="953149"/>
              <a:chOff x="0" y="0"/>
              <a:chExt cx="2724249" cy="953149"/>
            </a:xfrm>
          </p:grpSpPr>
          <p:sp>
            <p:nvSpPr>
              <p:cNvPr name="Freeform 8" id="8"/>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4"/>
                <a:stretch>
                  <a:fillRect l="-7" t="0" r="-6" b="-1"/>
                </a:stretch>
              </a:blipFill>
            </p:spPr>
          </p:sp>
        </p:grpSp>
        <p:sp>
          <p:nvSpPr>
            <p:cNvPr name="TextBox 9" id="9"/>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rPr>
                <a:t>Cette œuvre est une ressource éducative libre diffusée sur licence CC BY-NC-SA 4.0 (Attribution-NonCommercial-ShareAlike 4.0 International).</a:t>
              </a:r>
            </a:p>
          </p:txBody>
        </p:sp>
        <p:grpSp>
          <p:nvGrpSpPr>
            <p:cNvPr name="Group 10" id="10"/>
            <p:cNvGrpSpPr/>
            <p:nvPr/>
          </p:nvGrpSpPr>
          <p:grpSpPr>
            <a:xfrm rot="0">
              <a:off x="4157623" y="0"/>
              <a:ext cx="4651321" cy="2325660"/>
              <a:chOff x="0" y="0"/>
              <a:chExt cx="4651321" cy="2325660"/>
            </a:xfrm>
          </p:grpSpPr>
          <p:sp>
            <p:nvSpPr>
              <p:cNvPr name="Freeform 11" id="11"/>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5"/>
                <a:stretch>
                  <a:fillRect l="0" t="0" r="1" b="-1"/>
                </a:stretch>
              </a:blipFill>
            </p:spPr>
          </p:sp>
        </p:grpSp>
        <p:grpSp>
          <p:nvGrpSpPr>
            <p:cNvPr name="Group 12" id="12"/>
            <p:cNvGrpSpPr/>
            <p:nvPr/>
          </p:nvGrpSpPr>
          <p:grpSpPr>
            <a:xfrm rot="0">
              <a:off x="13204561" y="620516"/>
              <a:ext cx="3681425" cy="1288833"/>
              <a:chOff x="0" y="0"/>
              <a:chExt cx="3681425" cy="1288833"/>
            </a:xfrm>
          </p:grpSpPr>
          <p:sp>
            <p:nvSpPr>
              <p:cNvPr name="Freeform 13" id="13"/>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6"/>
                <a:stretch>
                  <a:fillRect l="0" t="-102" r="1" b="-105"/>
                </a:stretch>
              </a:blipFill>
            </p:spPr>
          </p:sp>
        </p:grpSp>
        <p:grpSp>
          <p:nvGrpSpPr>
            <p:cNvPr name="Group 14" id="14"/>
            <p:cNvGrpSpPr/>
            <p:nvPr/>
          </p:nvGrpSpPr>
          <p:grpSpPr>
            <a:xfrm rot="0">
              <a:off x="17647987" y="508080"/>
              <a:ext cx="1513705" cy="1513705"/>
              <a:chOff x="0" y="0"/>
              <a:chExt cx="1513705" cy="1513705"/>
            </a:xfrm>
          </p:grpSpPr>
          <p:sp>
            <p:nvSpPr>
              <p:cNvPr name="Freeform 15" id="15"/>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7"/>
                <a:stretch>
                  <a:fillRect l="0" t="-39037" r="0" b="-39036"/>
                </a:stretch>
              </a:blipFill>
            </p:spPr>
          </p:sp>
        </p:grpSp>
        <p:sp>
          <p:nvSpPr>
            <p:cNvPr name="TextBox 16" id="16"/>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rPr>
                <a:t>vis</a:t>
              </a:r>
              <a:r>
                <a:rPr lang="en-US" sz="3697">
                  <a:solidFill>
                    <a:srgbClr val="B73531"/>
                  </a:solidFill>
                  <a:latin typeface="Arial"/>
                </a:rPr>
                <a:t>er</a:t>
              </a:r>
              <a:r>
                <a:rPr lang="en-US" sz="3697">
                  <a:solidFill>
                    <a:srgbClr val="E85532"/>
                  </a:solidFill>
                  <a:latin typeface="Arial"/>
                </a:rPr>
                <a:t>go</a:t>
              </a:r>
            </a:p>
          </p:txBody>
        </p:sp>
        <p:grpSp>
          <p:nvGrpSpPr>
            <p:cNvPr name="Group 17" id="17"/>
            <p:cNvGrpSpPr/>
            <p:nvPr/>
          </p:nvGrpSpPr>
          <p:grpSpPr>
            <a:xfrm rot="0">
              <a:off x="9086647" y="351269"/>
              <a:ext cx="3355915" cy="1623121"/>
              <a:chOff x="0" y="0"/>
              <a:chExt cx="3355915" cy="1623121"/>
            </a:xfrm>
          </p:grpSpPr>
          <p:sp>
            <p:nvSpPr>
              <p:cNvPr name="Freeform 18" id="18"/>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8"/>
                <a:stretch>
                  <a:fillRect l="0" t="0" r="1" b="-3"/>
                </a:stretch>
              </a:blipFill>
            </p:spPr>
          </p:sp>
        </p:grpSp>
        <p:grpSp>
          <p:nvGrpSpPr>
            <p:cNvPr name="Group 19" id="19"/>
            <p:cNvGrpSpPr/>
            <p:nvPr/>
          </p:nvGrpSpPr>
          <p:grpSpPr>
            <a:xfrm rot="0">
              <a:off x="0" y="351269"/>
              <a:ext cx="3389297" cy="1309501"/>
              <a:chOff x="0" y="0"/>
              <a:chExt cx="3389297" cy="1309501"/>
            </a:xfrm>
          </p:grpSpPr>
          <p:sp>
            <p:nvSpPr>
              <p:cNvPr name="Freeform 20" id="20"/>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9"/>
                <a:stretch>
                  <a:fillRect l="0" t="-213" r="-1" b="-213"/>
                </a:stretch>
              </a:blipFill>
            </p:spPr>
          </p:sp>
        </p:grpSp>
      </p:grpSp>
      <p:grpSp>
        <p:nvGrpSpPr>
          <p:cNvPr name="Group 21" id="21"/>
          <p:cNvGrpSpPr/>
          <p:nvPr/>
        </p:nvGrpSpPr>
        <p:grpSpPr>
          <a:xfrm rot="0">
            <a:off x="920640" y="5452158"/>
            <a:ext cx="16188811" cy="1383194"/>
            <a:chOff x="0" y="0"/>
            <a:chExt cx="21585081" cy="1844259"/>
          </a:xfrm>
        </p:grpSpPr>
        <p:sp>
          <p:nvSpPr>
            <p:cNvPr name="TextBox 22" id="22"/>
            <p:cNvSpPr txBox="true"/>
            <p:nvPr/>
          </p:nvSpPr>
          <p:spPr>
            <a:xfrm rot="0">
              <a:off x="0" y="-190500"/>
              <a:ext cx="6330400" cy="785700"/>
            </a:xfrm>
            <a:prstGeom prst="rect">
              <a:avLst/>
            </a:prstGeom>
          </p:spPr>
          <p:txBody>
            <a:bodyPr anchor="t" rtlCol="false" tIns="0" lIns="0" bIns="0" rIns="0">
              <a:spAutoFit/>
            </a:bodyPr>
            <a:lstStyle/>
            <a:p>
              <a:pPr algn="r">
                <a:lnSpc>
                  <a:spcPts val="4872"/>
                </a:lnSpc>
              </a:pPr>
              <a:r>
                <a:rPr lang="en-US" sz="2900">
                  <a:solidFill>
                    <a:srgbClr val="FFFFFF"/>
                  </a:solidFill>
                  <a:latin typeface="Arial"/>
                </a:rPr>
                <a:t>Narration</a:t>
              </a:r>
            </a:p>
          </p:txBody>
        </p:sp>
        <p:sp>
          <p:nvSpPr>
            <p:cNvPr name="TextBox 23" id="23"/>
            <p:cNvSpPr txBox="true"/>
            <p:nvPr/>
          </p:nvSpPr>
          <p:spPr>
            <a:xfrm rot="0">
              <a:off x="7005881" y="-190500"/>
              <a:ext cx="14579200" cy="2034759"/>
            </a:xfrm>
            <a:prstGeom prst="rect">
              <a:avLst/>
            </a:prstGeom>
          </p:spPr>
          <p:txBody>
            <a:bodyPr anchor="t" rtlCol="false" tIns="0" lIns="0" bIns="0" rIns="0">
              <a:spAutoFit/>
            </a:bodyPr>
            <a:lstStyle/>
            <a:p>
              <a:pPr algn="l">
                <a:lnSpc>
                  <a:spcPts val="4872"/>
                </a:lnSpc>
              </a:pPr>
              <a:r>
                <a:rPr lang="en-US" sz="2900">
                  <a:solidFill>
                    <a:srgbClr val="FFFFFF"/>
                  </a:solidFill>
                  <a:latin typeface="Arial"/>
                </a:rPr>
                <a:t>Shalini Lal, professeure agrégée à l’École de réadaptation de l’Université de Montréal</a:t>
              </a:r>
            </a:p>
            <a:p>
              <a:pPr algn="l">
                <a:lnSpc>
                  <a:spcPts val="2351"/>
                </a:lnSpc>
              </a:pPr>
            </a:p>
          </p:txBody>
        </p:sp>
      </p:grpSp>
    </p:spTree>
  </p:cSld>
  <p:clrMapOvr>
    <a:masterClrMapping/>
  </p:clrMapOvr>
</p:sld>
</file>

<file path=ppt/slides/slide134.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6324958" y="781050"/>
            <a:ext cx="10934400" cy="5569969"/>
          </a:xfrm>
          <a:prstGeom prst="rect">
            <a:avLst/>
          </a:prstGeom>
        </p:spPr>
        <p:txBody>
          <a:bodyPr anchor="t" rtlCol="false" tIns="0" lIns="0" bIns="0" rIns="0">
            <a:spAutoFit/>
          </a:bodyPr>
          <a:lstStyle/>
          <a:p>
            <a:pPr>
              <a:lnSpc>
                <a:spcPts val="4871"/>
              </a:lnSpc>
            </a:pPr>
            <a:r>
              <a:rPr lang="en-US" sz="2899">
                <a:solidFill>
                  <a:srgbClr val="FFFFFF"/>
                </a:solidFill>
                <a:latin typeface="Arial"/>
              </a:rPr>
              <a:t>Federico Bellini, technicien à la production en audiovisuel</a:t>
            </a:r>
          </a:p>
          <a:p>
            <a:pPr>
              <a:lnSpc>
                <a:spcPts val="4871"/>
              </a:lnSpc>
            </a:pPr>
            <a:r>
              <a:rPr lang="en-US" sz="2899">
                <a:solidFill>
                  <a:srgbClr val="FFFFFF"/>
                </a:solidFill>
                <a:latin typeface="Arial"/>
              </a:rPr>
              <a:t>Sarra Jazi, étudiante en 3e année en ergothérapie et auxiliaire de recherche, Université de Montréal</a:t>
            </a:r>
          </a:p>
          <a:p>
            <a:pPr>
              <a:lnSpc>
                <a:spcPts val="4871"/>
              </a:lnSpc>
            </a:pPr>
            <a:r>
              <a:rPr lang="en-US" sz="2899">
                <a:solidFill>
                  <a:srgbClr val="FFFFFF"/>
                </a:solidFill>
                <a:latin typeface="Arial"/>
              </a:rPr>
              <a:t>Shalini Lal, professeure agrégée à l’École de réadaptation de l’Université de Montréal</a:t>
            </a:r>
          </a:p>
          <a:p>
            <a:pPr algn="l">
              <a:lnSpc>
                <a:spcPts val="4871"/>
              </a:lnSpc>
            </a:pPr>
            <a:r>
              <a:rPr lang="en-US" sz="2899">
                <a:solidFill>
                  <a:srgbClr val="FFFFFF"/>
                </a:solidFill>
                <a:latin typeface="Arial"/>
              </a:rPr>
              <a:t>Tania Sabatino, étudiante à la maîtrise en sciences de la réadaptation et auxiliaire de recherche</a:t>
            </a:r>
          </a:p>
          <a:p>
            <a:pPr algn="l">
              <a:lnSpc>
                <a:spcPts val="289"/>
              </a:lnSpc>
            </a:pPr>
          </a:p>
          <a:p>
            <a:pPr algn="l">
              <a:lnSpc>
                <a:spcPts val="4871"/>
              </a:lnSpc>
            </a:pPr>
            <a:r>
              <a:rPr lang="en-US" sz="2899">
                <a:solidFill>
                  <a:srgbClr val="FFFFFF"/>
                </a:solidFill>
                <a:latin typeface="Arial"/>
              </a:rPr>
              <a:t>Hajar Sedfi, étudiante en 3e année en ergothérapie et auxiliaire de recherche, Université de Montréal</a:t>
            </a:r>
          </a:p>
        </p:txBody>
      </p:sp>
      <p:sp>
        <p:nvSpPr>
          <p:cNvPr name="TextBox 3" id="3"/>
          <p:cNvSpPr txBox="true"/>
          <p:nvPr/>
        </p:nvSpPr>
        <p:spPr>
          <a:xfrm rot="0">
            <a:off x="1028700" y="781050"/>
            <a:ext cx="4747800" cy="1232753"/>
          </a:xfrm>
          <a:prstGeom prst="rect">
            <a:avLst/>
          </a:prstGeom>
        </p:spPr>
        <p:txBody>
          <a:bodyPr anchor="t" rtlCol="false" tIns="0" lIns="0" bIns="0" rIns="0">
            <a:spAutoFit/>
          </a:bodyPr>
          <a:lstStyle/>
          <a:p>
            <a:pPr algn="r">
              <a:lnSpc>
                <a:spcPts val="4872"/>
              </a:lnSpc>
            </a:pPr>
            <a:r>
              <a:rPr lang="en-US" sz="2900">
                <a:solidFill>
                  <a:srgbClr val="FFFFFF"/>
                </a:solidFill>
                <a:latin typeface="Arial"/>
              </a:rPr>
              <a:t>Conception graphique, animation, montage</a:t>
            </a:r>
          </a:p>
        </p:txBody>
      </p:sp>
      <p:sp>
        <p:nvSpPr>
          <p:cNvPr name="TextBox 4" id="4"/>
          <p:cNvSpPr txBox="true"/>
          <p:nvPr/>
        </p:nvSpPr>
        <p:spPr>
          <a:xfrm rot="0">
            <a:off x="868537" y="2029924"/>
            <a:ext cx="4907963" cy="475407"/>
          </a:xfrm>
          <a:prstGeom prst="rect">
            <a:avLst/>
          </a:prstGeom>
        </p:spPr>
        <p:txBody>
          <a:bodyPr anchor="t" rtlCol="false" tIns="0" lIns="0" bIns="0" rIns="0">
            <a:spAutoFit/>
          </a:bodyPr>
          <a:lstStyle/>
          <a:p>
            <a:pPr algn="r">
              <a:lnSpc>
                <a:spcPts val="3696"/>
              </a:lnSpc>
            </a:pPr>
            <a:r>
              <a:rPr lang="en-US" sz="2200">
                <a:solidFill>
                  <a:srgbClr val="FFFFFF"/>
                </a:solidFill>
                <a:latin typeface="Arial"/>
              </a:rPr>
              <a:t>(ordre alphabétique)</a:t>
            </a:r>
          </a:p>
        </p:txBody>
      </p:sp>
      <p:grpSp>
        <p:nvGrpSpPr>
          <p:cNvPr name="Group 5" id="5"/>
          <p:cNvGrpSpPr/>
          <p:nvPr/>
        </p:nvGrpSpPr>
        <p:grpSpPr>
          <a:xfrm rot="0">
            <a:off x="1178549" y="6474940"/>
            <a:ext cx="15930902" cy="2783360"/>
            <a:chOff x="0" y="0"/>
            <a:chExt cx="21241203" cy="3711147"/>
          </a:xfrm>
        </p:grpSpPr>
        <p:grpSp>
          <p:nvGrpSpPr>
            <p:cNvPr name="Group 6" id="6"/>
            <p:cNvGrpSpPr/>
            <p:nvPr/>
          </p:nvGrpSpPr>
          <p:grpSpPr>
            <a:xfrm rot="0">
              <a:off x="1525793" y="2685219"/>
              <a:ext cx="2724249" cy="953149"/>
              <a:chOff x="0" y="0"/>
              <a:chExt cx="2724249" cy="953149"/>
            </a:xfrm>
          </p:grpSpPr>
          <p:sp>
            <p:nvSpPr>
              <p:cNvPr name="Freeform 7" id="7"/>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3"/>
                <a:stretch>
                  <a:fillRect l="-7" t="0" r="-6" b="-1"/>
                </a:stretch>
              </a:blipFill>
            </p:spPr>
          </p:sp>
        </p:grpSp>
        <p:sp>
          <p:nvSpPr>
            <p:cNvPr name="TextBox 8" id="8"/>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rPr>
                <a:t>Cette œuvre est une ressource éducative libre diffusée sur licence CC BY-NC-SA 4.0 (Attribution-NonCommercial-ShareAlike 4.0 International).</a:t>
              </a:r>
            </a:p>
          </p:txBody>
        </p:sp>
        <p:grpSp>
          <p:nvGrpSpPr>
            <p:cNvPr name="Group 9" id="9"/>
            <p:cNvGrpSpPr/>
            <p:nvPr/>
          </p:nvGrpSpPr>
          <p:grpSpPr>
            <a:xfrm rot="0">
              <a:off x="4157623" y="0"/>
              <a:ext cx="4651321" cy="2325660"/>
              <a:chOff x="0" y="0"/>
              <a:chExt cx="4651321" cy="2325660"/>
            </a:xfrm>
          </p:grpSpPr>
          <p:sp>
            <p:nvSpPr>
              <p:cNvPr name="Freeform 10" id="10"/>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4"/>
                <a:stretch>
                  <a:fillRect l="0" t="0" r="1" b="-1"/>
                </a:stretch>
              </a:blipFill>
            </p:spPr>
          </p:sp>
        </p:grpSp>
        <p:grpSp>
          <p:nvGrpSpPr>
            <p:cNvPr name="Group 11" id="11"/>
            <p:cNvGrpSpPr/>
            <p:nvPr/>
          </p:nvGrpSpPr>
          <p:grpSpPr>
            <a:xfrm rot="0">
              <a:off x="13204561" y="620516"/>
              <a:ext cx="3681425" cy="1288833"/>
              <a:chOff x="0" y="0"/>
              <a:chExt cx="3681425" cy="1288833"/>
            </a:xfrm>
          </p:grpSpPr>
          <p:sp>
            <p:nvSpPr>
              <p:cNvPr name="Freeform 12" id="12"/>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5"/>
                <a:stretch>
                  <a:fillRect l="0" t="-102" r="1" b="-105"/>
                </a:stretch>
              </a:blipFill>
            </p:spPr>
          </p:sp>
        </p:grpSp>
        <p:grpSp>
          <p:nvGrpSpPr>
            <p:cNvPr name="Group 13" id="13"/>
            <p:cNvGrpSpPr/>
            <p:nvPr/>
          </p:nvGrpSpPr>
          <p:grpSpPr>
            <a:xfrm rot="0">
              <a:off x="17647987" y="508080"/>
              <a:ext cx="1513705" cy="1513705"/>
              <a:chOff x="0" y="0"/>
              <a:chExt cx="1513705" cy="1513705"/>
            </a:xfrm>
          </p:grpSpPr>
          <p:sp>
            <p:nvSpPr>
              <p:cNvPr name="Freeform 14" id="14"/>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6"/>
                <a:stretch>
                  <a:fillRect l="0" t="-39037" r="0" b="-39036"/>
                </a:stretch>
              </a:blipFill>
            </p:spPr>
          </p:sp>
        </p:grpSp>
        <p:sp>
          <p:nvSpPr>
            <p:cNvPr name="TextBox 15" id="15"/>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rPr>
                <a:t>vis</a:t>
              </a:r>
              <a:r>
                <a:rPr lang="en-US" sz="3697">
                  <a:solidFill>
                    <a:srgbClr val="B73531"/>
                  </a:solidFill>
                  <a:latin typeface="Arial"/>
                </a:rPr>
                <a:t>er</a:t>
              </a:r>
              <a:r>
                <a:rPr lang="en-US" sz="3697">
                  <a:solidFill>
                    <a:srgbClr val="E85532"/>
                  </a:solidFill>
                  <a:latin typeface="Arial"/>
                </a:rPr>
                <a:t>go</a:t>
              </a:r>
            </a:p>
          </p:txBody>
        </p:sp>
        <p:grpSp>
          <p:nvGrpSpPr>
            <p:cNvPr name="Group 16" id="16"/>
            <p:cNvGrpSpPr/>
            <p:nvPr/>
          </p:nvGrpSpPr>
          <p:grpSpPr>
            <a:xfrm rot="0">
              <a:off x="9086647" y="351269"/>
              <a:ext cx="3355915" cy="1623121"/>
              <a:chOff x="0" y="0"/>
              <a:chExt cx="3355915" cy="1623121"/>
            </a:xfrm>
          </p:grpSpPr>
          <p:sp>
            <p:nvSpPr>
              <p:cNvPr name="Freeform 17" id="17"/>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7"/>
                <a:stretch>
                  <a:fillRect l="0" t="0" r="1" b="-3"/>
                </a:stretch>
              </a:blipFill>
            </p:spPr>
          </p:sp>
        </p:grpSp>
        <p:grpSp>
          <p:nvGrpSpPr>
            <p:cNvPr name="Group 18" id="18"/>
            <p:cNvGrpSpPr/>
            <p:nvPr/>
          </p:nvGrpSpPr>
          <p:grpSpPr>
            <a:xfrm rot="0">
              <a:off x="0" y="351269"/>
              <a:ext cx="3389297" cy="1309501"/>
              <a:chOff x="0" y="0"/>
              <a:chExt cx="3389297" cy="1309501"/>
            </a:xfrm>
          </p:grpSpPr>
          <p:sp>
            <p:nvSpPr>
              <p:cNvPr name="Freeform 19" id="19"/>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8"/>
                <a:stretch>
                  <a:fillRect l="0" t="-213" r="-1" b="-213"/>
                </a:stretch>
              </a:blipFill>
            </p:spPr>
          </p:sp>
        </p:grpSp>
      </p:grpSp>
    </p:spTree>
  </p:cSld>
  <p:clrMapOvr>
    <a:masterClrMapping/>
  </p:clrMapOvr>
</p:sld>
</file>

<file path=ppt/slides/slide135.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978051" y="781050"/>
            <a:ext cx="16281300" cy="636900"/>
          </a:xfrm>
          <a:prstGeom prst="rect">
            <a:avLst/>
          </a:prstGeom>
        </p:spPr>
        <p:txBody>
          <a:bodyPr anchor="t" rtlCol="false" tIns="0" lIns="0" bIns="0" rIns="0">
            <a:spAutoFit/>
          </a:bodyPr>
          <a:lstStyle/>
          <a:p>
            <a:pPr algn="ctr">
              <a:lnSpc>
                <a:spcPts val="4872"/>
              </a:lnSpc>
            </a:pPr>
            <a:r>
              <a:rPr lang="en-US" sz="2900">
                <a:solidFill>
                  <a:srgbClr val="FFFFFF"/>
                </a:solidFill>
                <a:latin typeface="Arial"/>
              </a:rPr>
              <a:t>Médiagraphie</a:t>
            </a:r>
          </a:p>
        </p:txBody>
      </p:sp>
      <p:grpSp>
        <p:nvGrpSpPr>
          <p:cNvPr name="Group 3" id="3"/>
          <p:cNvGrpSpPr/>
          <p:nvPr/>
        </p:nvGrpSpPr>
        <p:grpSpPr>
          <a:xfrm rot="0">
            <a:off x="14785017" y="9110633"/>
            <a:ext cx="2715431" cy="600134"/>
            <a:chOff x="0" y="0"/>
            <a:chExt cx="3620575" cy="800179"/>
          </a:xfrm>
        </p:grpSpPr>
        <p:sp>
          <p:nvSpPr>
            <p:cNvPr name="Freeform 4" id="4"/>
            <p:cNvSpPr/>
            <p:nvPr/>
          </p:nvSpPr>
          <p:spPr>
            <a:xfrm flipH="false" flipV="false" rot="0">
              <a:off x="0" y="0"/>
              <a:ext cx="3620516" cy="800227"/>
            </a:xfrm>
            <a:custGeom>
              <a:avLst/>
              <a:gdLst/>
              <a:ahLst/>
              <a:cxnLst/>
              <a:rect r="r" b="b" t="t" l="l"/>
              <a:pathLst>
                <a:path h="800227" w="3620516">
                  <a:moveTo>
                    <a:pt x="0" y="0"/>
                  </a:moveTo>
                  <a:lnTo>
                    <a:pt x="3620516" y="0"/>
                  </a:lnTo>
                  <a:lnTo>
                    <a:pt x="3620516" y="800227"/>
                  </a:lnTo>
                  <a:lnTo>
                    <a:pt x="0" y="800227"/>
                  </a:lnTo>
                  <a:lnTo>
                    <a:pt x="0" y="0"/>
                  </a:lnTo>
                  <a:close/>
                </a:path>
              </a:pathLst>
            </a:custGeom>
            <a:blipFill>
              <a:blip r:embed="rId3"/>
              <a:stretch>
                <a:fillRect l="-180431" t="0" r="-180433" b="6"/>
              </a:stretch>
            </a:blipFill>
          </p:spPr>
        </p:sp>
      </p:grpSp>
      <p:sp>
        <p:nvSpPr>
          <p:cNvPr name="TextBox 5" id="5"/>
          <p:cNvSpPr txBox="true"/>
          <p:nvPr/>
        </p:nvSpPr>
        <p:spPr>
          <a:xfrm rot="0">
            <a:off x="1003376" y="1835525"/>
            <a:ext cx="16281300" cy="1261800"/>
          </a:xfrm>
          <a:prstGeom prst="rect">
            <a:avLst/>
          </a:prstGeom>
        </p:spPr>
        <p:txBody>
          <a:bodyPr anchor="t" rtlCol="false" tIns="0" lIns="0" bIns="0" rIns="0">
            <a:spAutoFit/>
          </a:bodyPr>
          <a:lstStyle/>
          <a:p>
            <a:pPr algn="ctr">
              <a:lnSpc>
                <a:spcPts val="4872"/>
              </a:lnSpc>
            </a:pPr>
            <a:r>
              <a:rPr lang="en-US" sz="2900">
                <a:solidFill>
                  <a:srgbClr val="FFFFFF"/>
                </a:solidFill>
                <a:latin typeface="Arial"/>
              </a:rPr>
              <a:t>Pour consulter la licence des images et de la bande sonore, veuillez cliquer sur le lien suivant : </a:t>
            </a:r>
            <a:r>
              <a:rPr lang="en-US" sz="2900" u="sng">
                <a:solidFill>
                  <a:srgbClr val="FFFFFF"/>
                </a:solidFill>
                <a:latin typeface="Arial"/>
                <a:hlinkClick r:id="rId4" tooltip="https://pressbooks.etsmtl.ca/reussirexamensciencessante/back-matter/annexe/"/>
              </a:rPr>
              <a:t>https://pressbooks.etsmtl.ca/reussirexamensciencessante/back-matter/annexe/ </a:t>
            </a:r>
          </a:p>
        </p:txBody>
      </p:sp>
      <p:grpSp>
        <p:nvGrpSpPr>
          <p:cNvPr name="Group 6" id="6"/>
          <p:cNvGrpSpPr/>
          <p:nvPr/>
        </p:nvGrpSpPr>
        <p:grpSpPr>
          <a:xfrm rot="0">
            <a:off x="1178549" y="6474940"/>
            <a:ext cx="15930902" cy="2783360"/>
            <a:chOff x="0" y="0"/>
            <a:chExt cx="21241203" cy="3711147"/>
          </a:xfrm>
        </p:grpSpPr>
        <p:grpSp>
          <p:nvGrpSpPr>
            <p:cNvPr name="Group 7" id="7"/>
            <p:cNvGrpSpPr/>
            <p:nvPr/>
          </p:nvGrpSpPr>
          <p:grpSpPr>
            <a:xfrm rot="0">
              <a:off x="1525793" y="2685219"/>
              <a:ext cx="2724249" cy="953149"/>
              <a:chOff x="0" y="0"/>
              <a:chExt cx="2724249" cy="953149"/>
            </a:xfrm>
          </p:grpSpPr>
          <p:sp>
            <p:nvSpPr>
              <p:cNvPr name="Freeform 8" id="8"/>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5"/>
                <a:stretch>
                  <a:fillRect l="-7" t="0" r="-6" b="-1"/>
                </a:stretch>
              </a:blipFill>
            </p:spPr>
          </p:sp>
        </p:grpSp>
        <p:sp>
          <p:nvSpPr>
            <p:cNvPr name="TextBox 9" id="9"/>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rPr>
                <a:t>Cette œuvre est une ressource éducative libre diffusée sur licence CC BY-NC-SA 4.0 (Attribution-NonCommercial-ShareAlike 4.0 International).</a:t>
              </a:r>
            </a:p>
          </p:txBody>
        </p:sp>
        <p:grpSp>
          <p:nvGrpSpPr>
            <p:cNvPr name="Group 10" id="10"/>
            <p:cNvGrpSpPr/>
            <p:nvPr/>
          </p:nvGrpSpPr>
          <p:grpSpPr>
            <a:xfrm rot="0">
              <a:off x="4157623" y="0"/>
              <a:ext cx="4651321" cy="2325660"/>
              <a:chOff x="0" y="0"/>
              <a:chExt cx="4651321" cy="2325660"/>
            </a:xfrm>
          </p:grpSpPr>
          <p:sp>
            <p:nvSpPr>
              <p:cNvPr name="Freeform 11" id="11"/>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6"/>
                <a:stretch>
                  <a:fillRect l="0" t="0" r="1" b="-1"/>
                </a:stretch>
              </a:blipFill>
            </p:spPr>
          </p:sp>
        </p:grpSp>
        <p:grpSp>
          <p:nvGrpSpPr>
            <p:cNvPr name="Group 12" id="12"/>
            <p:cNvGrpSpPr/>
            <p:nvPr/>
          </p:nvGrpSpPr>
          <p:grpSpPr>
            <a:xfrm rot="0">
              <a:off x="13204561" y="620516"/>
              <a:ext cx="3681425" cy="1288833"/>
              <a:chOff x="0" y="0"/>
              <a:chExt cx="3681425" cy="1288833"/>
            </a:xfrm>
          </p:grpSpPr>
          <p:sp>
            <p:nvSpPr>
              <p:cNvPr name="Freeform 13" id="13"/>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7"/>
                <a:stretch>
                  <a:fillRect l="0" t="-102" r="1" b="-105"/>
                </a:stretch>
              </a:blipFill>
            </p:spPr>
          </p:sp>
        </p:grpSp>
        <p:grpSp>
          <p:nvGrpSpPr>
            <p:cNvPr name="Group 14" id="14"/>
            <p:cNvGrpSpPr/>
            <p:nvPr/>
          </p:nvGrpSpPr>
          <p:grpSpPr>
            <a:xfrm rot="0">
              <a:off x="17647987" y="508080"/>
              <a:ext cx="1513705" cy="1513705"/>
              <a:chOff x="0" y="0"/>
              <a:chExt cx="1513705" cy="1513705"/>
            </a:xfrm>
          </p:grpSpPr>
          <p:sp>
            <p:nvSpPr>
              <p:cNvPr name="Freeform 15" id="15"/>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8"/>
                <a:stretch>
                  <a:fillRect l="0" t="-39037" r="0" b="-39036"/>
                </a:stretch>
              </a:blipFill>
            </p:spPr>
          </p:sp>
        </p:grpSp>
        <p:sp>
          <p:nvSpPr>
            <p:cNvPr name="TextBox 16" id="16"/>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rPr>
                <a:t>vis</a:t>
              </a:r>
              <a:r>
                <a:rPr lang="en-US" sz="3697">
                  <a:solidFill>
                    <a:srgbClr val="B73531"/>
                  </a:solidFill>
                  <a:latin typeface="Arial"/>
                </a:rPr>
                <a:t>er</a:t>
              </a:r>
              <a:r>
                <a:rPr lang="en-US" sz="3697">
                  <a:solidFill>
                    <a:srgbClr val="E85532"/>
                  </a:solidFill>
                  <a:latin typeface="Arial"/>
                </a:rPr>
                <a:t>go</a:t>
              </a:r>
            </a:p>
          </p:txBody>
        </p:sp>
        <p:grpSp>
          <p:nvGrpSpPr>
            <p:cNvPr name="Group 17" id="17"/>
            <p:cNvGrpSpPr/>
            <p:nvPr/>
          </p:nvGrpSpPr>
          <p:grpSpPr>
            <a:xfrm rot="0">
              <a:off x="9086647" y="351269"/>
              <a:ext cx="3355915" cy="1623121"/>
              <a:chOff x="0" y="0"/>
              <a:chExt cx="3355915" cy="1623121"/>
            </a:xfrm>
          </p:grpSpPr>
          <p:sp>
            <p:nvSpPr>
              <p:cNvPr name="Freeform 18" id="18"/>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9"/>
                <a:stretch>
                  <a:fillRect l="0" t="0" r="1" b="-3"/>
                </a:stretch>
              </a:blipFill>
            </p:spPr>
          </p:sp>
        </p:grpSp>
        <p:grpSp>
          <p:nvGrpSpPr>
            <p:cNvPr name="Group 19" id="19"/>
            <p:cNvGrpSpPr/>
            <p:nvPr/>
          </p:nvGrpSpPr>
          <p:grpSpPr>
            <a:xfrm rot="0">
              <a:off x="0" y="351269"/>
              <a:ext cx="3389297" cy="1309501"/>
              <a:chOff x="0" y="0"/>
              <a:chExt cx="3389297" cy="1309501"/>
            </a:xfrm>
          </p:grpSpPr>
          <p:sp>
            <p:nvSpPr>
              <p:cNvPr name="Freeform 20" id="20"/>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10"/>
                <a:stretch>
                  <a:fillRect l="0" t="-213" r="-1" b="-213"/>
                </a:stretch>
              </a:blipFill>
            </p:spPr>
          </p:sp>
        </p:grpSp>
      </p:grpSp>
    </p:spTree>
  </p:cSld>
  <p:clrMapOvr>
    <a:masterClrMapping/>
  </p:clrMapOvr>
</p:sld>
</file>

<file path=ppt/slides/slide136.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03350" y="3250037"/>
            <a:ext cx="16281300" cy="2381579"/>
          </a:xfrm>
          <a:prstGeom prst="rect">
            <a:avLst/>
          </a:prstGeom>
        </p:spPr>
        <p:txBody>
          <a:bodyPr anchor="t" rtlCol="false" tIns="0" lIns="0" bIns="0" rIns="0">
            <a:spAutoFit/>
          </a:bodyPr>
          <a:lstStyle/>
          <a:p>
            <a:pPr algn="ctr">
              <a:lnSpc>
                <a:spcPts val="4703"/>
              </a:lnSpc>
            </a:pPr>
            <a:r>
              <a:rPr lang="en-US" sz="2799">
                <a:solidFill>
                  <a:srgbClr val="FFFFFF"/>
                </a:solidFill>
                <a:latin typeface="Arial Bold"/>
              </a:rPr>
              <a:t>Pour citer ce projet :</a:t>
            </a:r>
          </a:p>
          <a:p>
            <a:pPr algn="ctr">
              <a:lnSpc>
                <a:spcPts val="4703"/>
              </a:lnSpc>
            </a:pPr>
            <a:r>
              <a:rPr lang="en-US" sz="2799">
                <a:solidFill>
                  <a:srgbClr val="FFFFFF"/>
                </a:solidFill>
                <a:latin typeface="Arial"/>
              </a:rPr>
              <a:t>Lal, S., Sabatino, T. et Jazi, S. (2024). </a:t>
            </a:r>
            <a:r>
              <a:rPr lang="en-US" sz="2799">
                <a:solidFill>
                  <a:srgbClr val="FFFFFF"/>
                </a:solidFill>
                <a:latin typeface="Arial Italics"/>
              </a:rPr>
              <a:t>Mieux réussir un examen de la portée en sciences de la santé : Une boîte à outils</a:t>
            </a:r>
            <a:r>
              <a:rPr lang="en-US" sz="2799">
                <a:solidFill>
                  <a:srgbClr val="FFFFFF"/>
                </a:solidFill>
                <a:latin typeface="Arial"/>
              </a:rPr>
              <a:t>. Université de Montréal. </a:t>
            </a:r>
          </a:p>
          <a:p>
            <a:pPr algn="ctr">
              <a:lnSpc>
                <a:spcPts val="4703"/>
              </a:lnSpc>
            </a:pPr>
            <a:r>
              <a:rPr lang="en-US" sz="2799">
                <a:solidFill>
                  <a:srgbClr val="FFFFFF"/>
                </a:solidFill>
                <a:latin typeface="Arial"/>
              </a:rPr>
              <a:t>Licence CC BY-NC-SA 4.0 International.</a:t>
            </a:r>
          </a:p>
        </p:txBody>
      </p:sp>
      <p:sp>
        <p:nvSpPr>
          <p:cNvPr name="TextBox 3" id="3"/>
          <p:cNvSpPr txBox="true"/>
          <p:nvPr/>
        </p:nvSpPr>
        <p:spPr>
          <a:xfrm rot="0">
            <a:off x="1028700" y="781050"/>
            <a:ext cx="16135500" cy="1886700"/>
          </a:xfrm>
          <a:prstGeom prst="rect">
            <a:avLst/>
          </a:prstGeom>
        </p:spPr>
        <p:txBody>
          <a:bodyPr anchor="t" rtlCol="false" tIns="0" lIns="0" bIns="0" rIns="0">
            <a:spAutoFit/>
          </a:bodyPr>
          <a:lstStyle/>
          <a:p>
            <a:pPr algn="ctr">
              <a:lnSpc>
                <a:spcPts val="4872"/>
              </a:lnSpc>
            </a:pPr>
            <a:r>
              <a:rPr lang="en-US" sz="2900">
                <a:solidFill>
                  <a:srgbClr val="FFFFFF"/>
                </a:solidFill>
                <a:latin typeface="Arial"/>
              </a:rPr>
              <a:t>Cette vidéo a été conçue dans le cadre du projet « Mieux réussir un examen de la portée en sciences de la santé », dirigée par la professeure Shalini Lal, et disponible sur la plateforme </a:t>
            </a:r>
            <a:r>
              <a:rPr lang="en-US" sz="2900" u="sng">
                <a:solidFill>
                  <a:srgbClr val="FFFFFF"/>
                </a:solidFill>
                <a:latin typeface="Arial"/>
                <a:hlinkClick r:id="rId3" tooltip="https://pressbooks.etsmtl.ca/reussirexamensciencessante/"/>
              </a:rPr>
              <a:t>Pressbooks</a:t>
            </a:r>
            <a:r>
              <a:rPr lang="en-US" sz="2900">
                <a:solidFill>
                  <a:srgbClr val="FFFFFF"/>
                </a:solidFill>
                <a:latin typeface="Arial"/>
              </a:rPr>
              <a:t>. </a:t>
            </a:r>
          </a:p>
        </p:txBody>
      </p:sp>
      <p:grpSp>
        <p:nvGrpSpPr>
          <p:cNvPr name="Group 4" id="4"/>
          <p:cNvGrpSpPr/>
          <p:nvPr/>
        </p:nvGrpSpPr>
        <p:grpSpPr>
          <a:xfrm rot="0">
            <a:off x="1178549" y="6474940"/>
            <a:ext cx="15930902" cy="2783360"/>
            <a:chOff x="0" y="0"/>
            <a:chExt cx="21241203" cy="3711147"/>
          </a:xfrm>
        </p:grpSpPr>
        <p:grpSp>
          <p:nvGrpSpPr>
            <p:cNvPr name="Group 5" id="5"/>
            <p:cNvGrpSpPr/>
            <p:nvPr/>
          </p:nvGrpSpPr>
          <p:grpSpPr>
            <a:xfrm rot="0">
              <a:off x="1525793" y="2685219"/>
              <a:ext cx="2724249" cy="953149"/>
              <a:chOff x="0" y="0"/>
              <a:chExt cx="2724249" cy="953149"/>
            </a:xfrm>
          </p:grpSpPr>
          <p:sp>
            <p:nvSpPr>
              <p:cNvPr name="Freeform 6" id="6"/>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4"/>
                <a:stretch>
                  <a:fillRect l="-7" t="0" r="-6" b="-1"/>
                </a:stretch>
              </a:blipFill>
            </p:spPr>
          </p:sp>
        </p:grpSp>
        <p:sp>
          <p:nvSpPr>
            <p:cNvPr name="TextBox 7" id="7"/>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rPr>
                <a:t>Cette œuvre est une ressource éducative libre diffusée sur licence CC BY-NC-SA 4.0 (Attribution-NonCommercial-ShareAlike 4.0 International).</a:t>
              </a:r>
            </a:p>
          </p:txBody>
        </p:sp>
        <p:grpSp>
          <p:nvGrpSpPr>
            <p:cNvPr name="Group 8" id="8"/>
            <p:cNvGrpSpPr/>
            <p:nvPr/>
          </p:nvGrpSpPr>
          <p:grpSpPr>
            <a:xfrm rot="0">
              <a:off x="4157623" y="0"/>
              <a:ext cx="4651321" cy="2325660"/>
              <a:chOff x="0" y="0"/>
              <a:chExt cx="4651321" cy="2325660"/>
            </a:xfrm>
          </p:grpSpPr>
          <p:sp>
            <p:nvSpPr>
              <p:cNvPr name="Freeform 9" id="9"/>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5"/>
                <a:stretch>
                  <a:fillRect l="0" t="0" r="1" b="-1"/>
                </a:stretch>
              </a:blipFill>
            </p:spPr>
          </p:sp>
        </p:grpSp>
        <p:grpSp>
          <p:nvGrpSpPr>
            <p:cNvPr name="Group 10" id="10"/>
            <p:cNvGrpSpPr/>
            <p:nvPr/>
          </p:nvGrpSpPr>
          <p:grpSpPr>
            <a:xfrm rot="0">
              <a:off x="13204561" y="620516"/>
              <a:ext cx="3681425" cy="1288833"/>
              <a:chOff x="0" y="0"/>
              <a:chExt cx="3681425" cy="1288833"/>
            </a:xfrm>
          </p:grpSpPr>
          <p:sp>
            <p:nvSpPr>
              <p:cNvPr name="Freeform 11" id="11"/>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6"/>
                <a:stretch>
                  <a:fillRect l="0" t="-102" r="1" b="-105"/>
                </a:stretch>
              </a:blipFill>
            </p:spPr>
          </p:sp>
        </p:grpSp>
        <p:grpSp>
          <p:nvGrpSpPr>
            <p:cNvPr name="Group 12" id="12"/>
            <p:cNvGrpSpPr/>
            <p:nvPr/>
          </p:nvGrpSpPr>
          <p:grpSpPr>
            <a:xfrm rot="0">
              <a:off x="17647987" y="508080"/>
              <a:ext cx="1513705" cy="1513705"/>
              <a:chOff x="0" y="0"/>
              <a:chExt cx="1513705" cy="1513705"/>
            </a:xfrm>
          </p:grpSpPr>
          <p:sp>
            <p:nvSpPr>
              <p:cNvPr name="Freeform 13" id="13"/>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7"/>
                <a:stretch>
                  <a:fillRect l="0" t="-39037" r="0" b="-39036"/>
                </a:stretch>
              </a:blipFill>
            </p:spPr>
          </p:sp>
        </p:grpSp>
        <p:sp>
          <p:nvSpPr>
            <p:cNvPr name="TextBox 14" id="14"/>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rPr>
                <a:t>vis</a:t>
              </a:r>
              <a:r>
                <a:rPr lang="en-US" sz="3697">
                  <a:solidFill>
                    <a:srgbClr val="B73531"/>
                  </a:solidFill>
                  <a:latin typeface="Arial"/>
                </a:rPr>
                <a:t>er</a:t>
              </a:r>
              <a:r>
                <a:rPr lang="en-US" sz="3697">
                  <a:solidFill>
                    <a:srgbClr val="E85532"/>
                  </a:solidFill>
                  <a:latin typeface="Arial"/>
                </a:rPr>
                <a:t>go</a:t>
              </a:r>
            </a:p>
          </p:txBody>
        </p:sp>
        <p:grpSp>
          <p:nvGrpSpPr>
            <p:cNvPr name="Group 15" id="15"/>
            <p:cNvGrpSpPr/>
            <p:nvPr/>
          </p:nvGrpSpPr>
          <p:grpSpPr>
            <a:xfrm rot="0">
              <a:off x="9086647" y="351269"/>
              <a:ext cx="3355915" cy="1623121"/>
              <a:chOff x="0" y="0"/>
              <a:chExt cx="3355915" cy="1623121"/>
            </a:xfrm>
          </p:grpSpPr>
          <p:sp>
            <p:nvSpPr>
              <p:cNvPr name="Freeform 16" id="16"/>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8"/>
                <a:stretch>
                  <a:fillRect l="0" t="0" r="1" b="-3"/>
                </a:stretch>
              </a:blipFill>
            </p:spPr>
          </p:sp>
        </p:grpSp>
        <p:grpSp>
          <p:nvGrpSpPr>
            <p:cNvPr name="Group 17" id="17"/>
            <p:cNvGrpSpPr/>
            <p:nvPr/>
          </p:nvGrpSpPr>
          <p:grpSpPr>
            <a:xfrm rot="0">
              <a:off x="0" y="351269"/>
              <a:ext cx="3389297" cy="1309501"/>
              <a:chOff x="0" y="0"/>
              <a:chExt cx="3389297" cy="1309501"/>
            </a:xfrm>
          </p:grpSpPr>
          <p:sp>
            <p:nvSpPr>
              <p:cNvPr name="Freeform 18" id="18"/>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9"/>
                <a:stretch>
                  <a:fillRect l="0" t="-213" r="-1" b="-213"/>
                </a:stretch>
              </a:blipFill>
            </p:spPr>
          </p:sp>
        </p:gr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grpSp>
        <p:nvGrpSpPr>
          <p:cNvPr name="Group 5" id="5"/>
          <p:cNvGrpSpPr/>
          <p:nvPr/>
        </p:nvGrpSpPr>
        <p:grpSpPr>
          <a:xfrm rot="0">
            <a:off x="4085602" y="2883194"/>
            <a:ext cx="10116796" cy="6437961"/>
            <a:chOff x="0" y="0"/>
            <a:chExt cx="13489062" cy="8583948"/>
          </a:xfrm>
        </p:grpSpPr>
        <p:sp>
          <p:nvSpPr>
            <p:cNvPr name="Freeform 6" id="6"/>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Protocole</a:t>
              </a:r>
            </a:p>
          </p:txBody>
        </p:sp>
        <p:sp>
          <p:nvSpPr>
            <p:cNvPr name="Freeform 8" id="8"/>
            <p:cNvSpPr/>
            <p:nvPr/>
          </p:nvSpPr>
          <p:spPr>
            <a:xfrm flipH="false" flipV="false" rot="0">
              <a:off x="7803025" y="4291974"/>
              <a:ext cx="3434473" cy="2397452"/>
            </a:xfrm>
            <a:custGeom>
              <a:avLst/>
              <a:gdLst/>
              <a:ahLst/>
              <a:cxnLst/>
              <a:rect r="r" b="b" t="t" l="l"/>
              <a:pathLst>
                <a:path h="2397452" w="3434473">
                  <a:moveTo>
                    <a:pt x="0" y="0"/>
                  </a:moveTo>
                  <a:lnTo>
                    <a:pt x="3434473" y="0"/>
                  </a:lnTo>
                  <a:lnTo>
                    <a:pt x="3434473" y="2397452"/>
                  </a:lnTo>
                  <a:lnTo>
                    <a:pt x="0" y="23974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8375144" y="702561"/>
              <a:ext cx="2290235" cy="3119502"/>
            </a:xfrm>
            <a:custGeom>
              <a:avLst/>
              <a:gdLst/>
              <a:ahLst/>
              <a:cxnLst/>
              <a:rect r="r" b="b" t="t" l="l"/>
              <a:pathLst>
                <a:path h="3119502" w="2290235">
                  <a:moveTo>
                    <a:pt x="0" y="0"/>
                  </a:moveTo>
                  <a:lnTo>
                    <a:pt x="2290235" y="0"/>
                  </a:lnTo>
                  <a:lnTo>
                    <a:pt x="2290235" y="3119502"/>
                  </a:lnTo>
                  <a:lnTo>
                    <a:pt x="0" y="31195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328585" y="2725833"/>
              <a:ext cx="3579526" cy="2192460"/>
            </a:xfrm>
            <a:custGeom>
              <a:avLst/>
              <a:gdLst/>
              <a:ahLst/>
              <a:cxnLst/>
              <a:rect r="r" b="b" t="t" l="l"/>
              <a:pathLst>
                <a:path h="2192460" w="3579526">
                  <a:moveTo>
                    <a:pt x="0" y="0"/>
                  </a:moveTo>
                  <a:lnTo>
                    <a:pt x="3579526" y="0"/>
                  </a:lnTo>
                  <a:lnTo>
                    <a:pt x="3579526" y="2192460"/>
                  </a:lnTo>
                  <a:lnTo>
                    <a:pt x="0" y="2192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11" id="11"/>
          <p:cNvGrpSpPr/>
          <p:nvPr/>
        </p:nvGrpSpPr>
        <p:grpSpPr>
          <a:xfrm rot="0">
            <a:off x="1028700" y="3770215"/>
            <a:ext cx="16230600" cy="3719253"/>
            <a:chOff x="0" y="0"/>
            <a:chExt cx="21640800" cy="4959004"/>
          </a:xfrm>
        </p:grpSpPr>
        <p:sp>
          <p:nvSpPr>
            <p:cNvPr name="Freeform 12" id="12"/>
            <p:cNvSpPr/>
            <p:nvPr/>
          </p:nvSpPr>
          <p:spPr>
            <a:xfrm flipH="false" flipV="false" rot="5400000">
              <a:off x="9722040" y="2018191"/>
              <a:ext cx="2196719" cy="922622"/>
            </a:xfrm>
            <a:custGeom>
              <a:avLst/>
              <a:gdLst/>
              <a:ahLst/>
              <a:cxnLst/>
              <a:rect r="r" b="b" t="t" l="l"/>
              <a:pathLst>
                <a:path h="922622" w="2196719">
                  <a:moveTo>
                    <a:pt x="0" y="0"/>
                  </a:moveTo>
                  <a:lnTo>
                    <a:pt x="2196720" y="0"/>
                  </a:lnTo>
                  <a:lnTo>
                    <a:pt x="2196720" y="922622"/>
                  </a:lnTo>
                  <a:lnTo>
                    <a:pt x="0" y="92262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0" y="-95250"/>
              <a:ext cx="21640800" cy="1085850"/>
            </a:xfrm>
            <a:prstGeom prst="rect">
              <a:avLst/>
            </a:prstGeom>
          </p:spPr>
          <p:txBody>
            <a:bodyPr anchor="t" rtlCol="false" tIns="0" lIns="0" bIns="0" rIns="0">
              <a:spAutoFit/>
            </a:bodyPr>
            <a:lstStyle/>
            <a:p>
              <a:pPr algn="ctr">
                <a:lnSpc>
                  <a:spcPts val="5879"/>
                </a:lnSpc>
              </a:pPr>
              <a:r>
                <a:rPr lang="en-US" sz="4899">
                  <a:solidFill>
                    <a:srgbClr val="000000"/>
                  </a:solidFill>
                  <a:latin typeface="Arial"/>
                </a:rPr>
                <a:t>Protocole de </a:t>
              </a:r>
              <a:r>
                <a:rPr lang="en-US" sz="4899">
                  <a:solidFill>
                    <a:srgbClr val="FF0000"/>
                  </a:solidFill>
                  <a:latin typeface="Arial Bold"/>
                </a:rPr>
                <a:t>HAUTE QUALITÉ</a:t>
              </a:r>
            </a:p>
          </p:txBody>
        </p:sp>
        <p:sp>
          <p:nvSpPr>
            <p:cNvPr name="TextBox 14" id="14"/>
            <p:cNvSpPr txBox="true"/>
            <p:nvPr/>
          </p:nvSpPr>
          <p:spPr>
            <a:xfrm rot="0">
              <a:off x="0" y="3873154"/>
              <a:ext cx="21640800" cy="1085850"/>
            </a:xfrm>
            <a:prstGeom prst="rect">
              <a:avLst/>
            </a:prstGeom>
          </p:spPr>
          <p:txBody>
            <a:bodyPr anchor="t" rtlCol="false" tIns="0" lIns="0" bIns="0" rIns="0">
              <a:spAutoFit/>
            </a:bodyPr>
            <a:lstStyle/>
            <a:p>
              <a:pPr algn="ctr">
                <a:lnSpc>
                  <a:spcPts val="5879"/>
                </a:lnSpc>
              </a:pPr>
              <a:r>
                <a:rPr lang="en-US" sz="4899">
                  <a:solidFill>
                    <a:srgbClr val="000000"/>
                  </a:solidFill>
                  <a:latin typeface="Arial"/>
                </a:rPr>
                <a:t>Examen de la portée </a:t>
              </a:r>
              <a:r>
                <a:rPr lang="en-US" sz="4899">
                  <a:solidFill>
                    <a:srgbClr val="FF0000"/>
                  </a:solidFill>
                  <a:latin typeface="Arial Bold"/>
                </a:rPr>
                <a:t>PLUS TRANSPARENT</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grpSp>
        <p:nvGrpSpPr>
          <p:cNvPr name="Group 5" id="5"/>
          <p:cNvGrpSpPr/>
          <p:nvPr/>
        </p:nvGrpSpPr>
        <p:grpSpPr>
          <a:xfrm rot="0">
            <a:off x="11912915" y="7904565"/>
            <a:ext cx="5645865" cy="2411010"/>
            <a:chOff x="0" y="0"/>
            <a:chExt cx="7527820" cy="3214679"/>
          </a:xfrm>
        </p:grpSpPr>
        <p:sp>
          <p:nvSpPr>
            <p:cNvPr name="Freeform 6" id="6"/>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rPr>
                <a:t>Consultez la section</a:t>
              </a:r>
            </a:p>
            <a:p>
              <a:pPr algn="ctr">
                <a:lnSpc>
                  <a:spcPts val="3360"/>
                </a:lnSpc>
              </a:pPr>
              <a:r>
                <a:rPr lang="en-US" sz="2800">
                  <a:solidFill>
                    <a:srgbClr val="000000"/>
                  </a:solidFill>
                  <a:latin typeface="Arial Bold"/>
                </a:rPr>
                <a:t>« Ressources »</a:t>
              </a:r>
            </a:p>
          </p:txBody>
        </p:sp>
        <p:sp>
          <p:nvSpPr>
            <p:cNvPr name="Freeform 9" id="9"/>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5"/>
              <a:stretch>
                <a:fillRect l="0" t="0" r="0" b="0"/>
              </a:stretch>
            </a:blipFill>
          </p:spPr>
        </p:sp>
      </p:grpSp>
      <p:grpSp>
        <p:nvGrpSpPr>
          <p:cNvPr name="Group 10" id="10"/>
          <p:cNvGrpSpPr/>
          <p:nvPr/>
        </p:nvGrpSpPr>
        <p:grpSpPr>
          <a:xfrm rot="0">
            <a:off x="1028700" y="3770215"/>
            <a:ext cx="16230600" cy="3719253"/>
            <a:chOff x="0" y="0"/>
            <a:chExt cx="21640800" cy="4959004"/>
          </a:xfrm>
        </p:grpSpPr>
        <p:sp>
          <p:nvSpPr>
            <p:cNvPr name="Freeform 11" id="11"/>
            <p:cNvSpPr/>
            <p:nvPr/>
          </p:nvSpPr>
          <p:spPr>
            <a:xfrm flipH="false" flipV="false" rot="5400000">
              <a:off x="9722040" y="2018191"/>
              <a:ext cx="2196719" cy="922622"/>
            </a:xfrm>
            <a:custGeom>
              <a:avLst/>
              <a:gdLst/>
              <a:ahLst/>
              <a:cxnLst/>
              <a:rect r="r" b="b" t="t" l="l"/>
              <a:pathLst>
                <a:path h="922622" w="2196719">
                  <a:moveTo>
                    <a:pt x="0" y="0"/>
                  </a:moveTo>
                  <a:lnTo>
                    <a:pt x="2196720" y="0"/>
                  </a:lnTo>
                  <a:lnTo>
                    <a:pt x="2196720" y="922622"/>
                  </a:lnTo>
                  <a:lnTo>
                    <a:pt x="0" y="9226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0" y="-95250"/>
              <a:ext cx="21640800" cy="1085850"/>
            </a:xfrm>
            <a:prstGeom prst="rect">
              <a:avLst/>
            </a:prstGeom>
          </p:spPr>
          <p:txBody>
            <a:bodyPr anchor="t" rtlCol="false" tIns="0" lIns="0" bIns="0" rIns="0">
              <a:spAutoFit/>
            </a:bodyPr>
            <a:lstStyle/>
            <a:p>
              <a:pPr algn="ctr">
                <a:lnSpc>
                  <a:spcPts val="5879"/>
                </a:lnSpc>
              </a:pPr>
              <a:r>
                <a:rPr lang="en-US" sz="4899">
                  <a:solidFill>
                    <a:srgbClr val="000000"/>
                  </a:solidFill>
                  <a:latin typeface="Arial"/>
                </a:rPr>
                <a:t>Protocole de </a:t>
              </a:r>
              <a:r>
                <a:rPr lang="en-US" sz="4899">
                  <a:solidFill>
                    <a:srgbClr val="FF0000"/>
                  </a:solidFill>
                  <a:latin typeface="Arial Bold"/>
                </a:rPr>
                <a:t>HAUTE QUALITÉ</a:t>
              </a:r>
            </a:p>
          </p:txBody>
        </p:sp>
        <p:sp>
          <p:nvSpPr>
            <p:cNvPr name="TextBox 13" id="13"/>
            <p:cNvSpPr txBox="true"/>
            <p:nvPr/>
          </p:nvSpPr>
          <p:spPr>
            <a:xfrm rot="0">
              <a:off x="0" y="3873154"/>
              <a:ext cx="21640800" cy="1085850"/>
            </a:xfrm>
            <a:prstGeom prst="rect">
              <a:avLst/>
            </a:prstGeom>
          </p:spPr>
          <p:txBody>
            <a:bodyPr anchor="t" rtlCol="false" tIns="0" lIns="0" bIns="0" rIns="0">
              <a:spAutoFit/>
            </a:bodyPr>
            <a:lstStyle/>
            <a:p>
              <a:pPr algn="ctr">
                <a:lnSpc>
                  <a:spcPts val="5879"/>
                </a:lnSpc>
              </a:pPr>
              <a:r>
                <a:rPr lang="en-US" sz="4899">
                  <a:solidFill>
                    <a:srgbClr val="000000"/>
                  </a:solidFill>
                  <a:latin typeface="Arial"/>
                </a:rPr>
                <a:t>Examen de la portée </a:t>
              </a:r>
              <a:r>
                <a:rPr lang="en-US" sz="4899">
                  <a:solidFill>
                    <a:srgbClr val="FF0000"/>
                  </a:solidFill>
                  <a:latin typeface="Arial Bold"/>
                </a:rPr>
                <a:t>PLUS TRANSPARENT</a:t>
              </a:r>
            </a:p>
          </p:txBody>
        </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Quels sont les éléments à inclure dans le protocole d’un examen de la portée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 doit contenir le protocole d’un examen de la portée ?</a:t>
            </a:r>
          </a:p>
        </p:txBody>
      </p:sp>
      <p:sp>
        <p:nvSpPr>
          <p:cNvPr name="TextBox 5" id="5"/>
          <p:cNvSpPr txBox="true"/>
          <p:nvPr/>
        </p:nvSpPr>
        <p:spPr>
          <a:xfrm rot="0">
            <a:off x="7025080" y="2977727"/>
            <a:ext cx="4237840" cy="1553812"/>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Par où commencer ?</a:t>
            </a:r>
          </a:p>
        </p:txBody>
      </p:sp>
      <p:sp>
        <p:nvSpPr>
          <p:cNvPr name="Freeform 6" id="6"/>
          <p:cNvSpPr/>
          <p:nvPr/>
        </p:nvSpPr>
        <p:spPr>
          <a:xfrm flipH="true" flipV="false" rot="1977484">
            <a:off x="7603522" y="6650081"/>
            <a:ext cx="3080957" cy="4114800"/>
          </a:xfrm>
          <a:custGeom>
            <a:avLst/>
            <a:gdLst/>
            <a:ahLst/>
            <a:cxnLst/>
            <a:rect r="r" b="b" t="t" l="l"/>
            <a:pathLst>
              <a:path h="4114800" w="3080957">
                <a:moveTo>
                  <a:pt x="3080956" y="0"/>
                </a:moveTo>
                <a:lnTo>
                  <a:pt x="0" y="0"/>
                </a:lnTo>
                <a:lnTo>
                  <a:pt x="0" y="4114800"/>
                </a:lnTo>
                <a:lnTo>
                  <a:pt x="3080956" y="4114800"/>
                </a:lnTo>
                <a:lnTo>
                  <a:pt x="3080956"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 doit contenir le protocole d’un examen de la portée ?</a:t>
            </a:r>
          </a:p>
        </p:txBody>
      </p:sp>
      <p:sp>
        <p:nvSpPr>
          <p:cNvPr name="TextBox 5" id="5"/>
          <p:cNvSpPr txBox="true"/>
          <p:nvPr/>
        </p:nvSpPr>
        <p:spPr>
          <a:xfrm rot="0">
            <a:off x="760782" y="5159434"/>
            <a:ext cx="5634775" cy="1553812"/>
          </a:xfrm>
          <a:prstGeom prst="rect">
            <a:avLst/>
          </a:prstGeom>
        </p:spPr>
        <p:txBody>
          <a:bodyPr anchor="t" rtlCol="false" tIns="0" lIns="0" bIns="0" rIns="0">
            <a:spAutoFit/>
          </a:bodyPr>
          <a:lstStyle/>
          <a:p>
            <a:pPr algn="ctr">
              <a:lnSpc>
                <a:spcPts val="6231"/>
              </a:lnSpc>
            </a:pPr>
            <a:r>
              <a:rPr lang="en-US" sz="4451">
                <a:solidFill>
                  <a:srgbClr val="FF0000"/>
                </a:solidFill>
                <a:latin typeface="Canva Sans Bold"/>
              </a:rPr>
              <a:t>Quelles ressources utiliser ?</a:t>
            </a:r>
          </a:p>
        </p:txBody>
      </p:sp>
      <p:sp>
        <p:nvSpPr>
          <p:cNvPr name="TextBox 6" id="6"/>
          <p:cNvSpPr txBox="true"/>
          <p:nvPr/>
        </p:nvSpPr>
        <p:spPr>
          <a:xfrm rot="0">
            <a:off x="7025080" y="2977727"/>
            <a:ext cx="4237840" cy="1553812"/>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Par où commencer ?</a:t>
            </a:r>
          </a:p>
        </p:txBody>
      </p:sp>
      <p:sp>
        <p:nvSpPr>
          <p:cNvPr name="Freeform 7" id="7"/>
          <p:cNvSpPr/>
          <p:nvPr/>
        </p:nvSpPr>
        <p:spPr>
          <a:xfrm flipH="true" flipV="false" rot="308687">
            <a:off x="7603522" y="6650081"/>
            <a:ext cx="3080957" cy="4114800"/>
          </a:xfrm>
          <a:custGeom>
            <a:avLst/>
            <a:gdLst/>
            <a:ahLst/>
            <a:cxnLst/>
            <a:rect r="r" b="b" t="t" l="l"/>
            <a:pathLst>
              <a:path h="4114800" w="3080957">
                <a:moveTo>
                  <a:pt x="3080956" y="0"/>
                </a:moveTo>
                <a:lnTo>
                  <a:pt x="0" y="0"/>
                </a:lnTo>
                <a:lnTo>
                  <a:pt x="0" y="4114800"/>
                </a:lnTo>
                <a:lnTo>
                  <a:pt x="3080956" y="4114800"/>
                </a:lnTo>
                <a:lnTo>
                  <a:pt x="3080956"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 doit contenir le protocole d’un examen de la portée ?</a:t>
            </a:r>
          </a:p>
        </p:txBody>
      </p:sp>
      <p:sp>
        <p:nvSpPr>
          <p:cNvPr name="TextBox 5" id="5"/>
          <p:cNvSpPr txBox="true"/>
          <p:nvPr/>
        </p:nvSpPr>
        <p:spPr>
          <a:xfrm rot="0">
            <a:off x="7025080" y="2977727"/>
            <a:ext cx="4237840" cy="1553812"/>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Par où commencer ?</a:t>
            </a:r>
          </a:p>
        </p:txBody>
      </p:sp>
      <p:sp>
        <p:nvSpPr>
          <p:cNvPr name="TextBox 6" id="6"/>
          <p:cNvSpPr txBox="true"/>
          <p:nvPr/>
        </p:nvSpPr>
        <p:spPr>
          <a:xfrm rot="0">
            <a:off x="760782" y="5159434"/>
            <a:ext cx="5634775" cy="1553812"/>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rPr>
              <a:t>Quelles ressources utiliser ?</a:t>
            </a:r>
          </a:p>
        </p:txBody>
      </p:sp>
      <p:sp>
        <p:nvSpPr>
          <p:cNvPr name="TextBox 7" id="7"/>
          <p:cNvSpPr txBox="true"/>
          <p:nvPr/>
        </p:nvSpPr>
        <p:spPr>
          <a:xfrm rot="0">
            <a:off x="11624525" y="5159434"/>
            <a:ext cx="5634775" cy="2344387"/>
          </a:xfrm>
          <a:prstGeom prst="rect">
            <a:avLst/>
          </a:prstGeom>
        </p:spPr>
        <p:txBody>
          <a:bodyPr anchor="t" rtlCol="false" tIns="0" lIns="0" bIns="0" rIns="0">
            <a:spAutoFit/>
          </a:bodyPr>
          <a:lstStyle/>
          <a:p>
            <a:pPr algn="ctr">
              <a:lnSpc>
                <a:spcPts val="6231"/>
              </a:lnSpc>
            </a:pPr>
            <a:r>
              <a:rPr lang="en-US" sz="4451">
                <a:solidFill>
                  <a:srgbClr val="FF0000"/>
                </a:solidFill>
                <a:latin typeface="Canva Sans Bold"/>
              </a:rPr>
              <a:t>Comment respecter les standards de rigueurs?</a:t>
            </a:r>
          </a:p>
        </p:txBody>
      </p:sp>
      <p:sp>
        <p:nvSpPr>
          <p:cNvPr name="Freeform 8" id="8"/>
          <p:cNvSpPr/>
          <p:nvPr/>
        </p:nvSpPr>
        <p:spPr>
          <a:xfrm flipH="false" flipV="false" rot="-317857">
            <a:off x="7603522" y="6650081"/>
            <a:ext cx="3080957" cy="4114800"/>
          </a:xfrm>
          <a:custGeom>
            <a:avLst/>
            <a:gdLst/>
            <a:ahLst/>
            <a:cxnLst/>
            <a:rect r="r" b="b" t="t" l="l"/>
            <a:pathLst>
              <a:path h="4114800" w="3080957">
                <a:moveTo>
                  <a:pt x="0" y="0"/>
                </a:moveTo>
                <a:lnTo>
                  <a:pt x="3080956" y="0"/>
                </a:lnTo>
                <a:lnTo>
                  <a:pt x="308095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539200" y="550717"/>
            <a:ext cx="13209600" cy="1106220"/>
          </a:xfrm>
          <a:prstGeom prst="rect">
            <a:avLst/>
          </a:prstGeom>
        </p:spPr>
        <p:txBody>
          <a:bodyPr anchor="t" rtlCol="false" tIns="0" lIns="0" bIns="0" rIns="0">
            <a:spAutoFit/>
          </a:bodyPr>
          <a:lstStyle/>
          <a:p>
            <a:pPr algn="ctr">
              <a:lnSpc>
                <a:spcPts val="9243"/>
              </a:lnSpc>
            </a:pPr>
            <a:r>
              <a:rPr lang="en-US" sz="4898">
                <a:solidFill>
                  <a:srgbClr val="FFFFFF"/>
                </a:solidFill>
                <a:latin typeface="Poppins Bold"/>
              </a:rPr>
              <a:t>Objectifs </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3 ressources essentielles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3 ressources essentielles</a:t>
            </a:r>
          </a:p>
        </p:txBody>
      </p:sp>
      <p:grpSp>
        <p:nvGrpSpPr>
          <p:cNvPr name="Group 5" id="5"/>
          <p:cNvGrpSpPr/>
          <p:nvPr/>
        </p:nvGrpSpPr>
        <p:grpSpPr>
          <a:xfrm rot="0">
            <a:off x="1028700" y="2639245"/>
            <a:ext cx="16616808" cy="1703483"/>
            <a:chOff x="0" y="0"/>
            <a:chExt cx="22155744" cy="2271311"/>
          </a:xfrm>
        </p:grpSpPr>
        <p:grpSp>
          <p:nvGrpSpPr>
            <p:cNvPr name="Group 6" id="6"/>
            <p:cNvGrpSpPr/>
            <p:nvPr/>
          </p:nvGrpSpPr>
          <p:grpSpPr>
            <a:xfrm rot="0">
              <a:off x="0" y="0"/>
              <a:ext cx="21640800" cy="1793340"/>
              <a:chOff x="0" y="0"/>
              <a:chExt cx="4274726" cy="354240"/>
            </a:xfrm>
          </p:grpSpPr>
          <p:sp>
            <p:nvSpPr>
              <p:cNvPr name="Freeform 7" id="7"/>
              <p:cNvSpPr/>
              <p:nvPr/>
            </p:nvSpPr>
            <p:spPr>
              <a:xfrm flipH="false" flipV="false" rot="0">
                <a:off x="0" y="0"/>
                <a:ext cx="4274726" cy="354240"/>
              </a:xfrm>
              <a:custGeom>
                <a:avLst/>
                <a:gdLst/>
                <a:ahLst/>
                <a:cxnLst/>
                <a:rect r="r" b="b" t="t" l="l"/>
                <a:pathLst>
                  <a:path h="354240" w="4274726">
                    <a:moveTo>
                      <a:pt x="0" y="0"/>
                    </a:moveTo>
                    <a:lnTo>
                      <a:pt x="4274726" y="0"/>
                    </a:lnTo>
                    <a:lnTo>
                      <a:pt x="4274726" y="354240"/>
                    </a:lnTo>
                    <a:lnTo>
                      <a:pt x="0" y="354240"/>
                    </a:lnTo>
                    <a:close/>
                  </a:path>
                </a:pathLst>
              </a:custGeom>
              <a:solidFill>
                <a:srgbClr val="FFFFFF"/>
              </a:solidFill>
            </p:spPr>
          </p:sp>
          <p:sp>
            <p:nvSpPr>
              <p:cNvPr name="TextBox 8" id="8"/>
              <p:cNvSpPr txBox="true"/>
              <p:nvPr/>
            </p:nvSpPr>
            <p:spPr>
              <a:xfrm>
                <a:off x="0" y="9525"/>
                <a:ext cx="4274726" cy="344715"/>
              </a:xfrm>
              <a:prstGeom prst="rect">
                <a:avLst/>
              </a:prstGeom>
            </p:spPr>
            <p:txBody>
              <a:bodyPr anchor="ctr" rtlCol="false" tIns="50800" lIns="50800" bIns="50800" rIns="50800"/>
              <a:lstStyle/>
              <a:p>
                <a:pPr algn="ctr">
                  <a:lnSpc>
                    <a:spcPts val="2419"/>
                  </a:lnSpc>
                </a:pPr>
              </a:p>
            </p:txBody>
          </p:sp>
        </p:grpSp>
        <p:sp>
          <p:nvSpPr>
            <p:cNvPr name="TextBox 9" id="9"/>
            <p:cNvSpPr txBox="true"/>
            <p:nvPr/>
          </p:nvSpPr>
          <p:spPr>
            <a:xfrm rot="0">
              <a:off x="419024" y="249892"/>
              <a:ext cx="20827471" cy="1178703"/>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JBI Manual for Evidence Synthesis, Chapter 11: Scoping Reviews </a:t>
              </a:r>
            </a:p>
            <a:p>
              <a:pPr>
                <a:lnSpc>
                  <a:spcPts val="700"/>
                </a:lnSpc>
              </a:pPr>
            </a:p>
            <a:p>
              <a:pPr>
                <a:lnSpc>
                  <a:spcPts val="2520"/>
                </a:lnSpc>
              </a:pPr>
              <a:r>
                <a:rPr lang="en-US" sz="1800">
                  <a:solidFill>
                    <a:srgbClr val="000000"/>
                  </a:solidFill>
                  <a:latin typeface="Canva Sans Bold"/>
                </a:rPr>
                <a:t>Micah D.J. Peters, Christina Godfrey, Patricia McInerney, Zachary Munn, Andrea C. Tricco, &amp; Hanan Khalil</a:t>
              </a:r>
            </a:p>
          </p:txBody>
        </p:sp>
        <p:sp>
          <p:nvSpPr>
            <p:cNvPr name="Freeform 10" id="10"/>
            <p:cNvSpPr/>
            <p:nvPr/>
          </p:nvSpPr>
          <p:spPr>
            <a:xfrm flipH="false" flipV="false" rot="0">
              <a:off x="20050241" y="292736"/>
              <a:ext cx="2105503" cy="1978575"/>
            </a:xfrm>
            <a:custGeom>
              <a:avLst/>
              <a:gdLst/>
              <a:ahLst/>
              <a:cxnLst/>
              <a:rect r="r" b="b" t="t" l="l"/>
              <a:pathLst>
                <a:path h="1978575" w="2105503">
                  <a:moveTo>
                    <a:pt x="0" y="0"/>
                  </a:moveTo>
                  <a:lnTo>
                    <a:pt x="2105503" y="0"/>
                  </a:lnTo>
                  <a:lnTo>
                    <a:pt x="2105503" y="1978575"/>
                  </a:lnTo>
                  <a:lnTo>
                    <a:pt x="0" y="19785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3 ressources essentielles</a:t>
            </a:r>
          </a:p>
        </p:txBody>
      </p:sp>
      <p:grpSp>
        <p:nvGrpSpPr>
          <p:cNvPr name="Group 5" id="5"/>
          <p:cNvGrpSpPr/>
          <p:nvPr/>
        </p:nvGrpSpPr>
        <p:grpSpPr>
          <a:xfrm rot="0">
            <a:off x="1028700" y="4174750"/>
            <a:ext cx="16805111" cy="2078433"/>
            <a:chOff x="0" y="0"/>
            <a:chExt cx="22406815" cy="2771244"/>
          </a:xfrm>
        </p:grpSpPr>
        <p:grpSp>
          <p:nvGrpSpPr>
            <p:cNvPr name="Group 6" id="6"/>
            <p:cNvGrpSpPr/>
            <p:nvPr/>
          </p:nvGrpSpPr>
          <p:grpSpPr>
            <a:xfrm rot="0">
              <a:off x="0" y="0"/>
              <a:ext cx="21640800" cy="2771244"/>
              <a:chOff x="0" y="0"/>
              <a:chExt cx="4274726" cy="547406"/>
            </a:xfrm>
          </p:grpSpPr>
          <p:sp>
            <p:nvSpPr>
              <p:cNvPr name="Freeform 7" id="7"/>
              <p:cNvSpPr/>
              <p:nvPr/>
            </p:nvSpPr>
            <p:spPr>
              <a:xfrm flipH="false" flipV="false" rot="0">
                <a:off x="0" y="0"/>
                <a:ext cx="4274726" cy="547406"/>
              </a:xfrm>
              <a:custGeom>
                <a:avLst/>
                <a:gdLst/>
                <a:ahLst/>
                <a:cxnLst/>
                <a:rect r="r" b="b" t="t" l="l"/>
                <a:pathLst>
                  <a:path h="547406" w="4274726">
                    <a:moveTo>
                      <a:pt x="0" y="0"/>
                    </a:moveTo>
                    <a:lnTo>
                      <a:pt x="4274726" y="0"/>
                    </a:lnTo>
                    <a:lnTo>
                      <a:pt x="4274726" y="547406"/>
                    </a:lnTo>
                    <a:lnTo>
                      <a:pt x="0" y="547406"/>
                    </a:lnTo>
                    <a:close/>
                  </a:path>
                </a:pathLst>
              </a:custGeom>
              <a:solidFill>
                <a:srgbClr val="FFFFFF"/>
              </a:solidFill>
            </p:spPr>
          </p:sp>
          <p:sp>
            <p:nvSpPr>
              <p:cNvPr name="TextBox 8" id="8"/>
              <p:cNvSpPr txBox="true"/>
              <p:nvPr/>
            </p:nvSpPr>
            <p:spPr>
              <a:xfrm>
                <a:off x="0" y="9525"/>
                <a:ext cx="4274726" cy="537881"/>
              </a:xfrm>
              <a:prstGeom prst="rect">
                <a:avLst/>
              </a:prstGeom>
            </p:spPr>
            <p:txBody>
              <a:bodyPr anchor="ctr" rtlCol="false" tIns="50800" lIns="50800" bIns="50800" rIns="50800"/>
              <a:lstStyle/>
              <a:p>
                <a:pPr algn="ctr">
                  <a:lnSpc>
                    <a:spcPts val="2200"/>
                  </a:lnSpc>
                </a:pPr>
              </a:p>
            </p:txBody>
          </p:sp>
        </p:grpSp>
        <p:sp>
          <p:nvSpPr>
            <p:cNvPr name="TextBox 9" id="9"/>
            <p:cNvSpPr txBox="true"/>
            <p:nvPr/>
          </p:nvSpPr>
          <p:spPr>
            <a:xfrm rot="0">
              <a:off x="419024" y="249892"/>
              <a:ext cx="20827471" cy="2265260"/>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Best practice guidance and reporting items for the development of scoping review protocols</a:t>
              </a:r>
            </a:p>
            <a:p>
              <a:pPr>
                <a:lnSpc>
                  <a:spcPts val="700"/>
                </a:lnSpc>
              </a:pPr>
            </a:p>
            <a:p>
              <a:pPr>
                <a:lnSpc>
                  <a:spcPts val="2520"/>
                </a:lnSpc>
              </a:pPr>
              <a:r>
                <a:rPr lang="en-US" sz="1800">
                  <a:solidFill>
                    <a:srgbClr val="000000"/>
                  </a:solidFill>
                  <a:latin typeface="Canva Sans Bold"/>
                </a:rPr>
                <a:t>Micah D.J. Peters, Christina Godfrey, Patricia McInerney, </a:t>
              </a:r>
              <a:r>
                <a:rPr lang="en-US" sz="1800">
                  <a:solidFill>
                    <a:srgbClr val="000000"/>
                  </a:solidFill>
                  <a:latin typeface="Canva Sans Bold"/>
                  <a:hlinkClick r:id="rId3" tooltip="https://pubmed.ncbi.nlm.nih.gov/?term=McInerney+P&amp;cauthor_id=35102103"/>
                </a:rPr>
                <a:t>Patricia McInerney</a:t>
              </a:r>
              <a:r>
                <a:rPr lang="en-US" sz="1800">
                  <a:solidFill>
                    <a:srgbClr val="000000"/>
                  </a:solidFill>
                  <a:latin typeface="Canva Sans Bold"/>
                </a:rPr>
                <a:t>, </a:t>
              </a:r>
              <a:r>
                <a:rPr lang="en-US" sz="1800">
                  <a:solidFill>
                    <a:srgbClr val="000000"/>
                  </a:solidFill>
                  <a:latin typeface="Canva Sans Bold"/>
                  <a:hlinkClick r:id="rId4" tooltip="https://pubmed.ncbi.nlm.nih.gov/?term=Khalil+H&amp;cauthor_id=35102103"/>
                </a:rPr>
                <a:t>Hanan Khalil</a:t>
              </a:r>
              <a:r>
                <a:rPr lang="en-US" sz="1800">
                  <a:solidFill>
                    <a:srgbClr val="000000"/>
                  </a:solidFill>
                  <a:latin typeface="Canva Sans Bold"/>
                </a:rPr>
                <a:t>, </a:t>
              </a:r>
              <a:r>
                <a:rPr lang="en-US" sz="1800">
                  <a:solidFill>
                    <a:srgbClr val="000000"/>
                  </a:solidFill>
                  <a:latin typeface="Canva Sans Bold"/>
                  <a:hlinkClick r:id="rId5" tooltip="https://pubmed.ncbi.nlm.nih.gov/?term=Larsen+P&amp;cauthor_id=35102103"/>
                </a:rPr>
                <a:t>Palle Larsen</a:t>
              </a:r>
              <a:r>
                <a:rPr lang="en-US" sz="1800">
                  <a:solidFill>
                    <a:srgbClr val="000000"/>
                  </a:solidFill>
                  <a:latin typeface="Canva Sans Bold"/>
                </a:rPr>
                <a:t>, </a:t>
              </a:r>
              <a:r>
                <a:rPr lang="en-US" sz="1800">
                  <a:solidFill>
                    <a:srgbClr val="000000"/>
                  </a:solidFill>
                  <a:latin typeface="Canva Sans Bold"/>
                  <a:hlinkClick r:id="rId6" tooltip="https://pubmed.ncbi.nlm.nih.gov/?term=Marnie+C&amp;cauthor_id=35102103"/>
                </a:rPr>
                <a:t>Casey Marnie</a:t>
              </a:r>
              <a:r>
                <a:rPr lang="en-US" sz="1800">
                  <a:solidFill>
                    <a:srgbClr val="000000"/>
                  </a:solidFill>
                  <a:latin typeface="Canva Sans Bold"/>
                </a:rPr>
                <a:t>, </a:t>
              </a:r>
              <a:r>
                <a:rPr lang="en-US" sz="1800">
                  <a:solidFill>
                    <a:srgbClr val="000000"/>
                  </a:solidFill>
                  <a:latin typeface="Canva Sans Bold"/>
                  <a:hlinkClick r:id="rId7" tooltip="https://pubmed.ncbi.nlm.nih.gov/?term=Pollock+D&amp;cauthor_id=35102103"/>
                </a:rPr>
                <a:t>Danielle Pollock</a:t>
              </a:r>
              <a:r>
                <a:rPr lang="en-US" sz="1800">
                  <a:solidFill>
                    <a:srgbClr val="000000"/>
                  </a:solidFill>
                  <a:latin typeface="Canva Sans Bold"/>
                </a:rPr>
                <a:t>, </a:t>
              </a:r>
              <a:r>
                <a:rPr lang="en-US" sz="1800">
                  <a:solidFill>
                    <a:srgbClr val="000000"/>
                  </a:solidFill>
                  <a:latin typeface="Canva Sans Bold"/>
                  <a:hlinkClick r:id="rId8" tooltip="https://pubmed.ncbi.nlm.nih.gov/?term=Tricco+AC&amp;cauthor_id=35102103"/>
                </a:rPr>
                <a:t>Andrea C.Tricco</a:t>
              </a:r>
              <a:r>
                <a:rPr lang="en-US" sz="1800">
                  <a:solidFill>
                    <a:srgbClr val="000000"/>
                  </a:solidFill>
                  <a:latin typeface="Canva Sans"/>
                </a:rPr>
                <a:t> </a:t>
              </a:r>
              <a:r>
                <a:rPr lang="en-US" sz="1800">
                  <a:solidFill>
                    <a:srgbClr val="000000"/>
                  </a:solidFill>
                  <a:latin typeface="Canva Sans Bold"/>
                </a:rPr>
                <a:t>et </a:t>
              </a:r>
              <a:r>
                <a:rPr lang="en-US" sz="1800">
                  <a:solidFill>
                    <a:srgbClr val="000000"/>
                  </a:solidFill>
                  <a:latin typeface="Canva Sans Bold"/>
                  <a:hlinkClick r:id="rId9" tooltip="https://pubmed.ncbi.nlm.nih.gov/?term=Munn+Z&amp;cauthor_id=35102103"/>
                </a:rPr>
                <a:t>Zachary Munn</a:t>
              </a:r>
            </a:p>
          </p:txBody>
        </p:sp>
        <p:sp>
          <p:nvSpPr>
            <p:cNvPr name="Freeform 10" id="10"/>
            <p:cNvSpPr/>
            <p:nvPr/>
          </p:nvSpPr>
          <p:spPr>
            <a:xfrm flipH="false" flipV="false" rot="0">
              <a:off x="20874785" y="1074736"/>
              <a:ext cx="1532029" cy="1696508"/>
            </a:xfrm>
            <a:custGeom>
              <a:avLst/>
              <a:gdLst/>
              <a:ahLst/>
              <a:cxnLst/>
              <a:rect r="r" b="b" t="t" l="l"/>
              <a:pathLst>
                <a:path h="1696508" w="1532029">
                  <a:moveTo>
                    <a:pt x="0" y="0"/>
                  </a:moveTo>
                  <a:lnTo>
                    <a:pt x="1532030" y="0"/>
                  </a:lnTo>
                  <a:lnTo>
                    <a:pt x="1532030" y="1696508"/>
                  </a:lnTo>
                  <a:lnTo>
                    <a:pt x="0" y="16965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grpSp>
        <p:nvGrpSpPr>
          <p:cNvPr name="Group 11" id="11"/>
          <p:cNvGrpSpPr/>
          <p:nvPr/>
        </p:nvGrpSpPr>
        <p:grpSpPr>
          <a:xfrm rot="0">
            <a:off x="1028700" y="2639245"/>
            <a:ext cx="16616808" cy="1703483"/>
            <a:chOff x="0" y="0"/>
            <a:chExt cx="22155744" cy="2271311"/>
          </a:xfrm>
        </p:grpSpPr>
        <p:grpSp>
          <p:nvGrpSpPr>
            <p:cNvPr name="Group 12" id="12"/>
            <p:cNvGrpSpPr/>
            <p:nvPr/>
          </p:nvGrpSpPr>
          <p:grpSpPr>
            <a:xfrm rot="0">
              <a:off x="0" y="0"/>
              <a:ext cx="21640800" cy="1793340"/>
              <a:chOff x="0" y="0"/>
              <a:chExt cx="4274726" cy="354240"/>
            </a:xfrm>
          </p:grpSpPr>
          <p:sp>
            <p:nvSpPr>
              <p:cNvPr name="Freeform 13" id="13"/>
              <p:cNvSpPr/>
              <p:nvPr/>
            </p:nvSpPr>
            <p:spPr>
              <a:xfrm flipH="false" flipV="false" rot="0">
                <a:off x="0" y="0"/>
                <a:ext cx="4274726" cy="354240"/>
              </a:xfrm>
              <a:custGeom>
                <a:avLst/>
                <a:gdLst/>
                <a:ahLst/>
                <a:cxnLst/>
                <a:rect r="r" b="b" t="t" l="l"/>
                <a:pathLst>
                  <a:path h="354240" w="4274726">
                    <a:moveTo>
                      <a:pt x="0" y="0"/>
                    </a:moveTo>
                    <a:lnTo>
                      <a:pt x="4274726" y="0"/>
                    </a:lnTo>
                    <a:lnTo>
                      <a:pt x="4274726" y="354240"/>
                    </a:lnTo>
                    <a:lnTo>
                      <a:pt x="0" y="354240"/>
                    </a:lnTo>
                    <a:close/>
                  </a:path>
                </a:pathLst>
              </a:custGeom>
              <a:solidFill>
                <a:srgbClr val="FFFFFF"/>
              </a:solidFill>
            </p:spPr>
          </p:sp>
          <p:sp>
            <p:nvSpPr>
              <p:cNvPr name="TextBox 14" id="14"/>
              <p:cNvSpPr txBox="true"/>
              <p:nvPr/>
            </p:nvSpPr>
            <p:spPr>
              <a:xfrm>
                <a:off x="0" y="9525"/>
                <a:ext cx="4274726" cy="344715"/>
              </a:xfrm>
              <a:prstGeom prst="rect">
                <a:avLst/>
              </a:prstGeom>
            </p:spPr>
            <p:txBody>
              <a:bodyPr anchor="ctr" rtlCol="false" tIns="50800" lIns="50800" bIns="50800" rIns="50800"/>
              <a:lstStyle/>
              <a:p>
                <a:pPr algn="ctr">
                  <a:lnSpc>
                    <a:spcPts val="2419"/>
                  </a:lnSpc>
                </a:pPr>
              </a:p>
            </p:txBody>
          </p:sp>
        </p:grpSp>
        <p:sp>
          <p:nvSpPr>
            <p:cNvPr name="TextBox 15" id="15"/>
            <p:cNvSpPr txBox="true"/>
            <p:nvPr/>
          </p:nvSpPr>
          <p:spPr>
            <a:xfrm rot="0">
              <a:off x="419024" y="249892"/>
              <a:ext cx="20827471" cy="1178703"/>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JBI Manual for Evidence Synthesis, Chapter 11: Scoping Reviews </a:t>
              </a:r>
            </a:p>
            <a:p>
              <a:pPr>
                <a:lnSpc>
                  <a:spcPts val="700"/>
                </a:lnSpc>
              </a:pPr>
            </a:p>
            <a:p>
              <a:pPr>
                <a:lnSpc>
                  <a:spcPts val="2520"/>
                </a:lnSpc>
              </a:pPr>
              <a:r>
                <a:rPr lang="en-US" sz="1800">
                  <a:solidFill>
                    <a:srgbClr val="000000"/>
                  </a:solidFill>
                  <a:latin typeface="Canva Sans Bold"/>
                </a:rPr>
                <a:t>Micah D.J. Peters, Christina Godfrey, Patricia McInerney, Zachary Munn, Andrea C. Tricco, &amp; Hanan Khalil</a:t>
              </a:r>
            </a:p>
          </p:txBody>
        </p:sp>
        <p:sp>
          <p:nvSpPr>
            <p:cNvPr name="Freeform 16" id="16"/>
            <p:cNvSpPr/>
            <p:nvPr/>
          </p:nvSpPr>
          <p:spPr>
            <a:xfrm flipH="false" flipV="false" rot="0">
              <a:off x="20050241" y="292736"/>
              <a:ext cx="2105503" cy="1978575"/>
            </a:xfrm>
            <a:custGeom>
              <a:avLst/>
              <a:gdLst/>
              <a:ahLst/>
              <a:cxnLst/>
              <a:rect r="r" b="b" t="t" l="l"/>
              <a:pathLst>
                <a:path h="1978575" w="2105503">
                  <a:moveTo>
                    <a:pt x="0" y="0"/>
                  </a:moveTo>
                  <a:lnTo>
                    <a:pt x="2105503" y="0"/>
                  </a:lnTo>
                  <a:lnTo>
                    <a:pt x="2105503" y="1978575"/>
                  </a:lnTo>
                  <a:lnTo>
                    <a:pt x="0" y="197857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3 ressources essentielles</a:t>
            </a:r>
          </a:p>
        </p:txBody>
      </p:sp>
      <p:grpSp>
        <p:nvGrpSpPr>
          <p:cNvPr name="Group 5" id="5"/>
          <p:cNvGrpSpPr/>
          <p:nvPr/>
        </p:nvGrpSpPr>
        <p:grpSpPr>
          <a:xfrm rot="0">
            <a:off x="1028700" y="4174750"/>
            <a:ext cx="16230600" cy="2078433"/>
            <a:chOff x="0" y="0"/>
            <a:chExt cx="21640800" cy="2771244"/>
          </a:xfrm>
        </p:grpSpPr>
        <p:grpSp>
          <p:nvGrpSpPr>
            <p:cNvPr name="Group 6" id="6"/>
            <p:cNvGrpSpPr/>
            <p:nvPr/>
          </p:nvGrpSpPr>
          <p:grpSpPr>
            <a:xfrm rot="0">
              <a:off x="0" y="0"/>
              <a:ext cx="21640800" cy="2771244"/>
              <a:chOff x="0" y="0"/>
              <a:chExt cx="4274726" cy="547406"/>
            </a:xfrm>
          </p:grpSpPr>
          <p:sp>
            <p:nvSpPr>
              <p:cNvPr name="Freeform 7" id="7"/>
              <p:cNvSpPr/>
              <p:nvPr/>
            </p:nvSpPr>
            <p:spPr>
              <a:xfrm flipH="false" flipV="false" rot="0">
                <a:off x="0" y="0"/>
                <a:ext cx="4274726" cy="547406"/>
              </a:xfrm>
              <a:custGeom>
                <a:avLst/>
                <a:gdLst/>
                <a:ahLst/>
                <a:cxnLst/>
                <a:rect r="r" b="b" t="t" l="l"/>
                <a:pathLst>
                  <a:path h="547406" w="4274726">
                    <a:moveTo>
                      <a:pt x="0" y="0"/>
                    </a:moveTo>
                    <a:lnTo>
                      <a:pt x="4274726" y="0"/>
                    </a:lnTo>
                    <a:lnTo>
                      <a:pt x="4274726" y="547406"/>
                    </a:lnTo>
                    <a:lnTo>
                      <a:pt x="0" y="547406"/>
                    </a:lnTo>
                    <a:close/>
                  </a:path>
                </a:pathLst>
              </a:custGeom>
              <a:solidFill>
                <a:srgbClr val="FFFFFF"/>
              </a:solidFill>
            </p:spPr>
          </p:sp>
          <p:sp>
            <p:nvSpPr>
              <p:cNvPr name="TextBox 8" id="8"/>
              <p:cNvSpPr txBox="true"/>
              <p:nvPr/>
            </p:nvSpPr>
            <p:spPr>
              <a:xfrm>
                <a:off x="0" y="9525"/>
                <a:ext cx="4274726" cy="537881"/>
              </a:xfrm>
              <a:prstGeom prst="rect">
                <a:avLst/>
              </a:prstGeom>
            </p:spPr>
            <p:txBody>
              <a:bodyPr anchor="ctr" rtlCol="false" tIns="50800" lIns="50800" bIns="50800" rIns="50800"/>
              <a:lstStyle/>
              <a:p>
                <a:pPr algn="ctr">
                  <a:lnSpc>
                    <a:spcPts val="2200"/>
                  </a:lnSpc>
                </a:pPr>
              </a:p>
            </p:txBody>
          </p:sp>
        </p:grpSp>
        <p:sp>
          <p:nvSpPr>
            <p:cNvPr name="TextBox 9" id="9"/>
            <p:cNvSpPr txBox="true"/>
            <p:nvPr/>
          </p:nvSpPr>
          <p:spPr>
            <a:xfrm rot="0">
              <a:off x="419024" y="249892"/>
              <a:ext cx="20827471" cy="2265260"/>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Best practice guidance and reporting items for the development of scoping review protocols</a:t>
              </a:r>
            </a:p>
            <a:p>
              <a:pPr>
                <a:lnSpc>
                  <a:spcPts val="700"/>
                </a:lnSpc>
              </a:pPr>
            </a:p>
            <a:p>
              <a:pPr>
                <a:lnSpc>
                  <a:spcPts val="2520"/>
                </a:lnSpc>
              </a:pPr>
              <a:r>
                <a:rPr lang="en-US" sz="1800">
                  <a:solidFill>
                    <a:srgbClr val="000000"/>
                  </a:solidFill>
                  <a:latin typeface="Canva Sans Bold"/>
                </a:rPr>
                <a:t>Micah D.J. Peters, Christina Godfrey, Patricia McInerney, </a:t>
              </a:r>
              <a:r>
                <a:rPr lang="en-US" sz="1800">
                  <a:solidFill>
                    <a:srgbClr val="000000"/>
                  </a:solidFill>
                  <a:latin typeface="Canva Sans Bold"/>
                  <a:hlinkClick r:id="rId3" tooltip="https://pubmed.ncbi.nlm.nih.gov/?term=McInerney+P&amp;cauthor_id=35102103"/>
                </a:rPr>
                <a:t>Patricia McInerney</a:t>
              </a:r>
              <a:r>
                <a:rPr lang="en-US" sz="1800">
                  <a:solidFill>
                    <a:srgbClr val="000000"/>
                  </a:solidFill>
                  <a:latin typeface="Canva Sans Bold"/>
                </a:rPr>
                <a:t>, </a:t>
              </a:r>
              <a:r>
                <a:rPr lang="en-US" sz="1800">
                  <a:solidFill>
                    <a:srgbClr val="000000"/>
                  </a:solidFill>
                  <a:latin typeface="Canva Sans Bold"/>
                  <a:hlinkClick r:id="rId4" tooltip="https://pubmed.ncbi.nlm.nih.gov/?term=Khalil+H&amp;cauthor_id=35102103"/>
                </a:rPr>
                <a:t>Hanan Khalil</a:t>
              </a:r>
              <a:r>
                <a:rPr lang="en-US" sz="1800">
                  <a:solidFill>
                    <a:srgbClr val="000000"/>
                  </a:solidFill>
                  <a:latin typeface="Canva Sans Bold"/>
                </a:rPr>
                <a:t>, </a:t>
              </a:r>
              <a:r>
                <a:rPr lang="en-US" sz="1800">
                  <a:solidFill>
                    <a:srgbClr val="000000"/>
                  </a:solidFill>
                  <a:latin typeface="Canva Sans Bold"/>
                  <a:hlinkClick r:id="rId5" tooltip="https://pubmed.ncbi.nlm.nih.gov/?term=Larsen+P&amp;cauthor_id=35102103"/>
                </a:rPr>
                <a:t>Palle Larsen</a:t>
              </a:r>
              <a:r>
                <a:rPr lang="en-US" sz="1800">
                  <a:solidFill>
                    <a:srgbClr val="000000"/>
                  </a:solidFill>
                  <a:latin typeface="Canva Sans Bold"/>
                </a:rPr>
                <a:t>, </a:t>
              </a:r>
              <a:r>
                <a:rPr lang="en-US" sz="1800">
                  <a:solidFill>
                    <a:srgbClr val="000000"/>
                  </a:solidFill>
                  <a:latin typeface="Canva Sans Bold"/>
                  <a:hlinkClick r:id="rId6" tooltip="https://pubmed.ncbi.nlm.nih.gov/?term=Marnie+C&amp;cauthor_id=35102103"/>
                </a:rPr>
                <a:t>Casey Marnie</a:t>
              </a:r>
              <a:r>
                <a:rPr lang="en-US" sz="1800">
                  <a:solidFill>
                    <a:srgbClr val="000000"/>
                  </a:solidFill>
                  <a:latin typeface="Canva Sans Bold"/>
                </a:rPr>
                <a:t>, </a:t>
              </a:r>
              <a:r>
                <a:rPr lang="en-US" sz="1800">
                  <a:solidFill>
                    <a:srgbClr val="000000"/>
                  </a:solidFill>
                  <a:latin typeface="Canva Sans Bold"/>
                  <a:hlinkClick r:id="rId7" tooltip="https://pubmed.ncbi.nlm.nih.gov/?term=Pollock+D&amp;cauthor_id=35102103"/>
                </a:rPr>
                <a:t>Danielle Pollock</a:t>
              </a:r>
              <a:r>
                <a:rPr lang="en-US" sz="1800">
                  <a:solidFill>
                    <a:srgbClr val="000000"/>
                  </a:solidFill>
                  <a:latin typeface="Canva Sans Bold"/>
                </a:rPr>
                <a:t>, </a:t>
              </a:r>
              <a:r>
                <a:rPr lang="en-US" sz="1800">
                  <a:solidFill>
                    <a:srgbClr val="000000"/>
                  </a:solidFill>
                  <a:latin typeface="Canva Sans Bold"/>
                  <a:hlinkClick r:id="rId8" tooltip="https://pubmed.ncbi.nlm.nih.gov/?term=Tricco+AC&amp;cauthor_id=35102103"/>
                </a:rPr>
                <a:t>Andrea C.Tricco</a:t>
              </a:r>
              <a:r>
                <a:rPr lang="en-US" sz="1800">
                  <a:solidFill>
                    <a:srgbClr val="000000"/>
                  </a:solidFill>
                  <a:latin typeface="Canva Sans"/>
                </a:rPr>
                <a:t> </a:t>
              </a:r>
              <a:r>
                <a:rPr lang="en-US" sz="1800">
                  <a:solidFill>
                    <a:srgbClr val="000000"/>
                  </a:solidFill>
                  <a:latin typeface="Canva Sans Bold"/>
                </a:rPr>
                <a:t>et </a:t>
              </a:r>
              <a:r>
                <a:rPr lang="en-US" sz="1800">
                  <a:solidFill>
                    <a:srgbClr val="000000"/>
                  </a:solidFill>
                  <a:latin typeface="Canva Sans Bold"/>
                  <a:hlinkClick r:id="rId9" tooltip="https://pubmed.ncbi.nlm.nih.gov/?term=Munn+Z&amp;cauthor_id=35102103"/>
                </a:rPr>
                <a:t>Zachary Munn</a:t>
              </a:r>
            </a:p>
          </p:txBody>
        </p:sp>
      </p:grpSp>
      <p:grpSp>
        <p:nvGrpSpPr>
          <p:cNvPr name="Group 10" id="10"/>
          <p:cNvGrpSpPr/>
          <p:nvPr/>
        </p:nvGrpSpPr>
        <p:grpSpPr>
          <a:xfrm rot="0">
            <a:off x="1028700" y="6443683"/>
            <a:ext cx="16893713" cy="2069084"/>
            <a:chOff x="0" y="0"/>
            <a:chExt cx="22524951" cy="2758779"/>
          </a:xfrm>
        </p:grpSpPr>
        <p:grpSp>
          <p:nvGrpSpPr>
            <p:cNvPr name="Group 11" id="11"/>
            <p:cNvGrpSpPr/>
            <p:nvPr/>
          </p:nvGrpSpPr>
          <p:grpSpPr>
            <a:xfrm rot="0">
              <a:off x="0" y="0"/>
              <a:ext cx="21640800" cy="2758779"/>
              <a:chOff x="0" y="0"/>
              <a:chExt cx="4274726" cy="544944"/>
            </a:xfrm>
          </p:grpSpPr>
          <p:sp>
            <p:nvSpPr>
              <p:cNvPr name="Freeform 12" id="12"/>
              <p:cNvSpPr/>
              <p:nvPr/>
            </p:nvSpPr>
            <p:spPr>
              <a:xfrm flipH="false" flipV="false" rot="0">
                <a:off x="0" y="0"/>
                <a:ext cx="4274726" cy="544944"/>
              </a:xfrm>
              <a:custGeom>
                <a:avLst/>
                <a:gdLst/>
                <a:ahLst/>
                <a:cxnLst/>
                <a:rect r="r" b="b" t="t" l="l"/>
                <a:pathLst>
                  <a:path h="544944" w="4274726">
                    <a:moveTo>
                      <a:pt x="0" y="0"/>
                    </a:moveTo>
                    <a:lnTo>
                      <a:pt x="4274726" y="0"/>
                    </a:lnTo>
                    <a:lnTo>
                      <a:pt x="4274726" y="544944"/>
                    </a:lnTo>
                    <a:lnTo>
                      <a:pt x="0" y="544944"/>
                    </a:lnTo>
                    <a:close/>
                  </a:path>
                </a:pathLst>
              </a:custGeom>
              <a:solidFill>
                <a:srgbClr val="FFFFFF"/>
              </a:solidFill>
            </p:spPr>
          </p:sp>
          <p:sp>
            <p:nvSpPr>
              <p:cNvPr name="TextBox 13" id="13"/>
              <p:cNvSpPr txBox="true"/>
              <p:nvPr/>
            </p:nvSpPr>
            <p:spPr>
              <a:xfrm>
                <a:off x="0" y="19050"/>
                <a:ext cx="4274726" cy="525894"/>
              </a:xfrm>
              <a:prstGeom prst="rect">
                <a:avLst/>
              </a:prstGeom>
            </p:spPr>
            <p:txBody>
              <a:bodyPr anchor="ctr" rtlCol="false" tIns="50800" lIns="50800" bIns="50800" rIns="50800"/>
              <a:lstStyle/>
              <a:p>
                <a:pPr algn="ctr">
                  <a:lnSpc>
                    <a:spcPts val="1870"/>
                  </a:lnSpc>
                </a:pPr>
              </a:p>
            </p:txBody>
          </p:sp>
        </p:grpSp>
        <p:sp>
          <p:nvSpPr>
            <p:cNvPr name="TextBox 14" id="14"/>
            <p:cNvSpPr txBox="true"/>
            <p:nvPr/>
          </p:nvSpPr>
          <p:spPr>
            <a:xfrm rot="0">
              <a:off x="419024" y="249892"/>
              <a:ext cx="20827471" cy="2025371"/>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PRISMA extension for scoping reviews (PRISMA-ScR): checklist and explanation</a:t>
              </a:r>
            </a:p>
            <a:p>
              <a:pPr>
                <a:lnSpc>
                  <a:spcPts val="700"/>
                </a:lnSpc>
              </a:pPr>
            </a:p>
            <a:p>
              <a:pPr>
                <a:lnSpc>
                  <a:spcPts val="2519"/>
                </a:lnSpc>
              </a:pPr>
              <a:r>
                <a:rPr lang="en-US" sz="1799">
                  <a:solidFill>
                    <a:srgbClr val="000000"/>
                  </a:solidFill>
                  <a:latin typeface="Canva Sans Bold"/>
                  <a:hlinkClick r:id="rId10" tooltip="https://pubmed.ncbi.nlm.nih.gov/?term=Tricco+AC&amp;cauthor_id=30178033"/>
                </a:rPr>
                <a:t>Andrea C. Tricco</a:t>
              </a:r>
              <a:r>
                <a:rPr lang="en-US" sz="1799">
                  <a:solidFill>
                    <a:srgbClr val="000000"/>
                  </a:solidFill>
                  <a:latin typeface="Canva Sans Bold"/>
                </a:rPr>
                <a:t>, </a:t>
              </a:r>
              <a:r>
                <a:rPr lang="en-US" sz="1799">
                  <a:solidFill>
                    <a:srgbClr val="000000"/>
                  </a:solidFill>
                  <a:latin typeface="Canva Sans Bold"/>
                  <a:hlinkClick r:id="rId11" tooltip="https://pubmed.ncbi.nlm.nih.gov/?term=Lillie+E&amp;cauthor_id=30178033"/>
                </a:rPr>
                <a:t>Erin Lillie</a:t>
              </a:r>
              <a:r>
                <a:rPr lang="en-US" sz="1799">
                  <a:solidFill>
                    <a:srgbClr val="000000"/>
                  </a:solidFill>
                  <a:latin typeface="Canva Sans Bold"/>
                </a:rPr>
                <a:t>, </a:t>
              </a:r>
              <a:r>
                <a:rPr lang="en-US" sz="1799">
                  <a:solidFill>
                    <a:srgbClr val="000000"/>
                  </a:solidFill>
                  <a:latin typeface="Canva Sans Bold"/>
                  <a:hlinkClick r:id="rId12" tooltip="https://pubmed.ncbi.nlm.nih.gov/?term=Zarin+W&amp;cauthor_id=30178033"/>
                </a:rPr>
                <a:t>Wasifa Zarin</a:t>
              </a:r>
              <a:r>
                <a:rPr lang="en-US" sz="1799">
                  <a:solidFill>
                    <a:srgbClr val="000000"/>
                  </a:solidFill>
                  <a:latin typeface="Canva Sans Bold"/>
                </a:rPr>
                <a:t>, </a:t>
              </a:r>
              <a:r>
                <a:rPr lang="en-US" sz="1799">
                  <a:solidFill>
                    <a:srgbClr val="000000"/>
                  </a:solidFill>
                  <a:latin typeface="Canva Sans Bold"/>
                  <a:hlinkClick r:id="rId13" tooltip="https://pubmed.ncbi.nlm.nih.gov/?term=O%27Brien+KK&amp;cauthor_id=30178033"/>
                </a:rPr>
                <a:t>Kelly K. O'Brien</a:t>
              </a:r>
              <a:r>
                <a:rPr lang="en-US" sz="1799">
                  <a:solidFill>
                    <a:srgbClr val="000000"/>
                  </a:solidFill>
                  <a:latin typeface="Canva Sans Bold"/>
                </a:rPr>
                <a:t>, </a:t>
              </a:r>
              <a:r>
                <a:rPr lang="en-US" sz="1799">
                  <a:solidFill>
                    <a:srgbClr val="000000"/>
                  </a:solidFill>
                  <a:latin typeface="Canva Sans Bold"/>
                  <a:hlinkClick r:id="rId14" tooltip="https://pubmed.ncbi.nlm.nih.gov/?term=Colquhoun+H&amp;cauthor_id=30178033"/>
                </a:rPr>
                <a:t>Heather Colquhoun</a:t>
              </a:r>
              <a:r>
                <a:rPr lang="en-US" sz="1799">
                  <a:solidFill>
                    <a:srgbClr val="000000"/>
                  </a:solidFill>
                  <a:latin typeface="Canva Sans Bold"/>
                </a:rPr>
                <a:t>, </a:t>
              </a:r>
              <a:r>
                <a:rPr lang="en-US" sz="1799">
                  <a:solidFill>
                    <a:srgbClr val="000000"/>
                  </a:solidFill>
                  <a:latin typeface="Canva Sans Bold"/>
                  <a:hlinkClick r:id="rId15" tooltip="https://pubmed.ncbi.nlm.nih.gov/?term=Levac+D&amp;cauthor_id=30178033"/>
                </a:rPr>
                <a:t>Danielle Levac</a:t>
              </a:r>
              <a:r>
                <a:rPr lang="en-US" sz="1799">
                  <a:solidFill>
                    <a:srgbClr val="000000"/>
                  </a:solidFill>
                  <a:latin typeface="Canva Sans Bold"/>
                </a:rPr>
                <a:t>, </a:t>
              </a:r>
              <a:r>
                <a:rPr lang="en-US" sz="1799">
                  <a:solidFill>
                    <a:srgbClr val="000000"/>
                  </a:solidFill>
                  <a:latin typeface="Canva Sans Bold"/>
                  <a:hlinkClick r:id="rId16" tooltip="https://pubmed.ncbi.nlm.nih.gov/?term=Moher+D&amp;cauthor_id=30178033"/>
                </a:rPr>
                <a:t>David Moher</a:t>
              </a:r>
              <a:r>
                <a:rPr lang="en-US" sz="1799">
                  <a:solidFill>
                    <a:srgbClr val="000000"/>
                  </a:solidFill>
                  <a:latin typeface="Canva Sans Bold"/>
                </a:rPr>
                <a:t>, </a:t>
              </a:r>
              <a:r>
                <a:rPr lang="en-US" sz="1799">
                  <a:solidFill>
                    <a:srgbClr val="000000"/>
                  </a:solidFill>
                  <a:latin typeface="Canva Sans Bold"/>
                  <a:hlinkClick r:id="rId17" tooltip="https://pubmed.ncbi.nlm.nih.gov/?term=Peters+MDJ&amp;cauthor_id=30178033"/>
                </a:rPr>
                <a:t>Micah D.J. Peters</a:t>
              </a:r>
              <a:r>
                <a:rPr lang="en-US" sz="1799">
                  <a:solidFill>
                    <a:srgbClr val="000000"/>
                  </a:solidFill>
                  <a:latin typeface="Canva Sans Bold"/>
                </a:rPr>
                <a:t>, </a:t>
              </a:r>
              <a:r>
                <a:rPr lang="en-US" sz="1799">
                  <a:solidFill>
                    <a:srgbClr val="000000"/>
                  </a:solidFill>
                  <a:latin typeface="Canva Sans Bold"/>
                  <a:hlinkClick r:id="rId18" tooltip="https://pubmed.ncbi.nlm.nih.gov/?term=Horsley+T&amp;cauthor_id=30178033"/>
                </a:rPr>
                <a:t>Tanya Horsley</a:t>
              </a:r>
              <a:r>
                <a:rPr lang="en-US" sz="1799">
                  <a:solidFill>
                    <a:srgbClr val="000000"/>
                  </a:solidFill>
                  <a:latin typeface="Canva Sans Bold"/>
                </a:rPr>
                <a:t>, </a:t>
              </a:r>
              <a:r>
                <a:rPr lang="en-US" sz="1799">
                  <a:solidFill>
                    <a:srgbClr val="000000"/>
                  </a:solidFill>
                  <a:latin typeface="Canva Sans Bold"/>
                  <a:hlinkClick r:id="rId19" tooltip="https://pubmed.ncbi.nlm.nih.gov/?term=Weeks+L&amp;cauthor_id=30178033"/>
                </a:rPr>
                <a:t>Laura Weeks</a:t>
              </a:r>
              <a:r>
                <a:rPr lang="en-US" sz="1799">
                  <a:solidFill>
                    <a:srgbClr val="000000"/>
                  </a:solidFill>
                  <a:latin typeface="Canva Sans Bold"/>
                </a:rPr>
                <a:t>, </a:t>
              </a:r>
              <a:r>
                <a:rPr lang="en-US" sz="1799">
                  <a:solidFill>
                    <a:srgbClr val="000000"/>
                  </a:solidFill>
                  <a:latin typeface="Canva Sans Bold"/>
                  <a:hlinkClick r:id="rId20" tooltip="https://pubmed.ncbi.nlm.nih.gov/?term=Hempel+S&amp;cauthor_id=30178033"/>
                </a:rPr>
                <a:t>Susanne Hempel</a:t>
              </a:r>
              <a:r>
                <a:rPr lang="en-US" sz="1799">
                  <a:solidFill>
                    <a:srgbClr val="000000"/>
                  </a:solidFill>
                  <a:latin typeface="Canva Sans Bold"/>
                </a:rPr>
                <a:t>, </a:t>
              </a:r>
              <a:r>
                <a:rPr lang="en-US" sz="1799">
                  <a:solidFill>
                    <a:srgbClr val="000000"/>
                  </a:solidFill>
                  <a:latin typeface="Canva Sans Bold"/>
                  <a:hlinkClick r:id="rId21" tooltip="https://pubmed.ncbi.nlm.nih.gov/?term=Akl+EA&amp;cauthor_id=30178033"/>
                </a:rPr>
                <a:t>Elie A. Akl</a:t>
              </a:r>
              <a:r>
                <a:rPr lang="en-US" sz="1799">
                  <a:solidFill>
                    <a:srgbClr val="000000"/>
                  </a:solidFill>
                  <a:latin typeface="Canva Sans Bold"/>
                </a:rPr>
                <a:t> , </a:t>
              </a:r>
              <a:r>
                <a:rPr lang="en-US" sz="1799">
                  <a:solidFill>
                    <a:srgbClr val="000000"/>
                  </a:solidFill>
                  <a:latin typeface="Canva Sans Bold"/>
                  <a:hlinkClick r:id="rId22" tooltip="https://pubmed.ncbi.nlm.nih.gov/?term=Chang+C&amp;cauthor_id=30178033"/>
                </a:rPr>
                <a:t>Christine Chang</a:t>
              </a:r>
              <a:r>
                <a:rPr lang="en-US" sz="1799">
                  <a:solidFill>
                    <a:srgbClr val="000000"/>
                  </a:solidFill>
                  <a:latin typeface="Canva Sans Bold"/>
                </a:rPr>
                <a:t> , </a:t>
              </a:r>
              <a:r>
                <a:rPr lang="en-US" sz="1799">
                  <a:solidFill>
                    <a:srgbClr val="000000"/>
                  </a:solidFill>
                  <a:latin typeface="Canva Sans Bold"/>
                  <a:hlinkClick r:id="rId23" tooltip="https://pubmed.ncbi.nlm.nih.gov/?term=McGowan+J&amp;cauthor_id=30178033"/>
                </a:rPr>
                <a:t>Jessie McGowan</a:t>
              </a:r>
              <a:r>
                <a:rPr lang="en-US" sz="1799">
                  <a:solidFill>
                    <a:srgbClr val="000000"/>
                  </a:solidFill>
                  <a:latin typeface="Canva Sans Bold"/>
                </a:rPr>
                <a:t>, </a:t>
              </a:r>
              <a:r>
                <a:rPr lang="en-US" sz="1799">
                  <a:solidFill>
                    <a:srgbClr val="000000"/>
                  </a:solidFill>
                  <a:latin typeface="Canva Sans Bold"/>
                  <a:hlinkClick r:id="rId24" tooltip="https://pubmed.ncbi.nlm.nih.gov/?term=Stewart+L&amp;cauthor_id=30178033"/>
                </a:rPr>
                <a:t>Lesley Stewart</a:t>
              </a:r>
              <a:r>
                <a:rPr lang="en-US" sz="1799">
                  <a:solidFill>
                    <a:srgbClr val="000000"/>
                  </a:solidFill>
                  <a:latin typeface="Canva Sans Bold"/>
                </a:rPr>
                <a:t>, </a:t>
              </a:r>
              <a:r>
                <a:rPr lang="en-US" sz="1799">
                  <a:solidFill>
                    <a:srgbClr val="000000"/>
                  </a:solidFill>
                  <a:latin typeface="Canva Sans Bold"/>
                  <a:hlinkClick r:id="rId25" tooltip="https://pubmed.ncbi.nlm.nih.gov/?term=Hartling+L&amp;cauthor_id=30178033"/>
                </a:rPr>
                <a:t>Lisa Hartling</a:t>
              </a:r>
              <a:r>
                <a:rPr lang="en-US" sz="1799">
                  <a:solidFill>
                    <a:srgbClr val="000000"/>
                  </a:solidFill>
                  <a:latin typeface="Canva Sans Bold"/>
                </a:rPr>
                <a:t>, </a:t>
              </a:r>
              <a:r>
                <a:rPr lang="en-US" sz="1799">
                  <a:solidFill>
                    <a:srgbClr val="000000"/>
                  </a:solidFill>
                  <a:latin typeface="Canva Sans Bold"/>
                  <a:hlinkClick r:id="rId26" tooltip="https://pubmed.ncbi.nlm.nih.gov/?term=Aldcroft+A&amp;cauthor_id=30178033"/>
                </a:rPr>
                <a:t>Adrian Aldcroft</a:t>
              </a:r>
              <a:r>
                <a:rPr lang="en-US" sz="1799">
                  <a:solidFill>
                    <a:srgbClr val="000000"/>
                  </a:solidFill>
                  <a:latin typeface="Canva Sans Bold"/>
                </a:rPr>
                <a:t> , </a:t>
              </a:r>
              <a:r>
                <a:rPr lang="en-US" sz="1799">
                  <a:solidFill>
                    <a:srgbClr val="000000"/>
                  </a:solidFill>
                  <a:latin typeface="Canva Sans Bold"/>
                  <a:hlinkClick r:id="rId27" tooltip="https://pubmed.ncbi.nlm.nih.gov/?term=Wilson+MG&amp;cauthor_id=30178033"/>
                </a:rPr>
                <a:t>Michael G. Wilson</a:t>
              </a:r>
              <a:r>
                <a:rPr lang="en-US" sz="1799">
                  <a:solidFill>
                    <a:srgbClr val="000000"/>
                  </a:solidFill>
                  <a:latin typeface="Canva Sans Bold"/>
                </a:rPr>
                <a:t>, </a:t>
              </a:r>
              <a:r>
                <a:rPr lang="en-US" sz="1799">
                  <a:solidFill>
                    <a:srgbClr val="000000"/>
                  </a:solidFill>
                  <a:latin typeface="Canva Sans Bold"/>
                  <a:hlinkClick r:id="rId28" tooltip="https://pubmed.ncbi.nlm.nih.gov/?term=Garritty+C&amp;cauthor_id=30178033"/>
                </a:rPr>
                <a:t>Chantelle Garritty</a:t>
              </a:r>
              <a:r>
                <a:rPr lang="en-US" sz="1799">
                  <a:solidFill>
                    <a:srgbClr val="000000"/>
                  </a:solidFill>
                  <a:latin typeface="Canva Sans Bold"/>
                </a:rPr>
                <a:t>,... </a:t>
              </a:r>
              <a:r>
                <a:rPr lang="en-US" sz="1799">
                  <a:solidFill>
                    <a:srgbClr val="000000"/>
                  </a:solidFill>
                  <a:latin typeface="Canva Sans Bold"/>
                  <a:hlinkClick r:id="rId29" tooltip="https://pubmed.ncbi.nlm.nih.gov/?term=Straus+SE&amp;cauthor_id=30178033"/>
                </a:rPr>
                <a:t>Sharon E. Straus</a:t>
              </a:r>
              <a:r>
                <a:rPr lang="en-US" sz="1799">
                  <a:solidFill>
                    <a:srgbClr val="000000"/>
                  </a:solidFill>
                  <a:latin typeface="Canva Sans Bold"/>
                </a:rPr>
                <a:t> </a:t>
              </a:r>
            </a:p>
          </p:txBody>
        </p:sp>
        <p:sp>
          <p:nvSpPr>
            <p:cNvPr name="Freeform 15" id="15"/>
            <p:cNvSpPr/>
            <p:nvPr/>
          </p:nvSpPr>
          <p:spPr>
            <a:xfrm flipH="false" flipV="false" rot="0">
              <a:off x="20874785" y="883590"/>
              <a:ext cx="1650166" cy="1875188"/>
            </a:xfrm>
            <a:custGeom>
              <a:avLst/>
              <a:gdLst/>
              <a:ahLst/>
              <a:cxnLst/>
              <a:rect r="r" b="b" t="t" l="l"/>
              <a:pathLst>
                <a:path h="1875188" w="1650166">
                  <a:moveTo>
                    <a:pt x="0" y="0"/>
                  </a:moveTo>
                  <a:lnTo>
                    <a:pt x="1650166" y="0"/>
                  </a:lnTo>
                  <a:lnTo>
                    <a:pt x="1650166" y="1875189"/>
                  </a:lnTo>
                  <a:lnTo>
                    <a:pt x="0" y="1875189"/>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grpSp>
      <p:sp>
        <p:nvSpPr>
          <p:cNvPr name="Freeform 16" id="16"/>
          <p:cNvSpPr/>
          <p:nvPr/>
        </p:nvSpPr>
        <p:spPr>
          <a:xfrm flipH="false" flipV="false" rot="0">
            <a:off x="16684789" y="4980802"/>
            <a:ext cx="1149022" cy="1272381"/>
          </a:xfrm>
          <a:custGeom>
            <a:avLst/>
            <a:gdLst/>
            <a:ahLst/>
            <a:cxnLst/>
            <a:rect r="r" b="b" t="t" l="l"/>
            <a:pathLst>
              <a:path h="1272381" w="1149022">
                <a:moveTo>
                  <a:pt x="0" y="0"/>
                </a:moveTo>
                <a:lnTo>
                  <a:pt x="1149022" y="0"/>
                </a:lnTo>
                <a:lnTo>
                  <a:pt x="1149022" y="1272381"/>
                </a:lnTo>
                <a:lnTo>
                  <a:pt x="0" y="1272381"/>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grpSp>
        <p:nvGrpSpPr>
          <p:cNvPr name="Group 17" id="17"/>
          <p:cNvGrpSpPr/>
          <p:nvPr/>
        </p:nvGrpSpPr>
        <p:grpSpPr>
          <a:xfrm rot="0">
            <a:off x="1028700" y="2639245"/>
            <a:ext cx="16616808" cy="1703483"/>
            <a:chOff x="0" y="0"/>
            <a:chExt cx="22155744" cy="2271311"/>
          </a:xfrm>
        </p:grpSpPr>
        <p:grpSp>
          <p:nvGrpSpPr>
            <p:cNvPr name="Group 18" id="18"/>
            <p:cNvGrpSpPr/>
            <p:nvPr/>
          </p:nvGrpSpPr>
          <p:grpSpPr>
            <a:xfrm rot="0">
              <a:off x="0" y="0"/>
              <a:ext cx="21640800" cy="1793340"/>
              <a:chOff x="0" y="0"/>
              <a:chExt cx="4274726" cy="354240"/>
            </a:xfrm>
          </p:grpSpPr>
          <p:sp>
            <p:nvSpPr>
              <p:cNvPr name="Freeform 19" id="19"/>
              <p:cNvSpPr/>
              <p:nvPr/>
            </p:nvSpPr>
            <p:spPr>
              <a:xfrm flipH="false" flipV="false" rot="0">
                <a:off x="0" y="0"/>
                <a:ext cx="4274726" cy="354240"/>
              </a:xfrm>
              <a:custGeom>
                <a:avLst/>
                <a:gdLst/>
                <a:ahLst/>
                <a:cxnLst/>
                <a:rect r="r" b="b" t="t" l="l"/>
                <a:pathLst>
                  <a:path h="354240" w="4274726">
                    <a:moveTo>
                      <a:pt x="0" y="0"/>
                    </a:moveTo>
                    <a:lnTo>
                      <a:pt x="4274726" y="0"/>
                    </a:lnTo>
                    <a:lnTo>
                      <a:pt x="4274726" y="354240"/>
                    </a:lnTo>
                    <a:lnTo>
                      <a:pt x="0" y="354240"/>
                    </a:lnTo>
                    <a:close/>
                  </a:path>
                </a:pathLst>
              </a:custGeom>
              <a:solidFill>
                <a:srgbClr val="FFFFFF"/>
              </a:solidFill>
            </p:spPr>
          </p:sp>
          <p:sp>
            <p:nvSpPr>
              <p:cNvPr name="TextBox 20" id="20"/>
              <p:cNvSpPr txBox="true"/>
              <p:nvPr/>
            </p:nvSpPr>
            <p:spPr>
              <a:xfrm>
                <a:off x="0" y="9525"/>
                <a:ext cx="4274726" cy="344715"/>
              </a:xfrm>
              <a:prstGeom prst="rect">
                <a:avLst/>
              </a:prstGeom>
            </p:spPr>
            <p:txBody>
              <a:bodyPr anchor="ctr" rtlCol="false" tIns="50800" lIns="50800" bIns="50800" rIns="50800"/>
              <a:lstStyle/>
              <a:p>
                <a:pPr algn="ctr">
                  <a:lnSpc>
                    <a:spcPts val="2419"/>
                  </a:lnSpc>
                </a:pPr>
              </a:p>
            </p:txBody>
          </p:sp>
        </p:grpSp>
        <p:sp>
          <p:nvSpPr>
            <p:cNvPr name="TextBox 21" id="21"/>
            <p:cNvSpPr txBox="true"/>
            <p:nvPr/>
          </p:nvSpPr>
          <p:spPr>
            <a:xfrm rot="0">
              <a:off x="419024" y="249892"/>
              <a:ext cx="20827471" cy="1178703"/>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JBI Manual for Evidence Synthesis, Chapter 11: Scoping Reviews </a:t>
              </a:r>
            </a:p>
            <a:p>
              <a:pPr>
                <a:lnSpc>
                  <a:spcPts val="700"/>
                </a:lnSpc>
              </a:pPr>
            </a:p>
            <a:p>
              <a:pPr>
                <a:lnSpc>
                  <a:spcPts val="2520"/>
                </a:lnSpc>
              </a:pPr>
              <a:r>
                <a:rPr lang="en-US" sz="1800">
                  <a:solidFill>
                    <a:srgbClr val="000000"/>
                  </a:solidFill>
                  <a:latin typeface="Canva Sans Bold"/>
                </a:rPr>
                <a:t>Micah D.J. Peters, Christina Godfrey, Patricia McInerney, Zachary Munn, Andrea C. Tricco, &amp; Hanan Khalil</a:t>
              </a:r>
            </a:p>
          </p:txBody>
        </p:sp>
        <p:sp>
          <p:nvSpPr>
            <p:cNvPr name="Freeform 22" id="22"/>
            <p:cNvSpPr/>
            <p:nvPr/>
          </p:nvSpPr>
          <p:spPr>
            <a:xfrm flipH="false" flipV="false" rot="0">
              <a:off x="20050241" y="292736"/>
              <a:ext cx="2105503" cy="1978575"/>
            </a:xfrm>
            <a:custGeom>
              <a:avLst/>
              <a:gdLst/>
              <a:ahLst/>
              <a:cxnLst/>
              <a:rect r="r" b="b" t="t" l="l"/>
              <a:pathLst>
                <a:path h="1978575" w="2105503">
                  <a:moveTo>
                    <a:pt x="0" y="0"/>
                  </a:moveTo>
                  <a:lnTo>
                    <a:pt x="2105503" y="0"/>
                  </a:lnTo>
                  <a:lnTo>
                    <a:pt x="2105503" y="1978575"/>
                  </a:lnTo>
                  <a:lnTo>
                    <a:pt x="0" y="1978575"/>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3 ressources essentielles</a:t>
            </a:r>
          </a:p>
        </p:txBody>
      </p:sp>
      <p:grpSp>
        <p:nvGrpSpPr>
          <p:cNvPr name="Group 5" id="5"/>
          <p:cNvGrpSpPr/>
          <p:nvPr/>
        </p:nvGrpSpPr>
        <p:grpSpPr>
          <a:xfrm rot="0">
            <a:off x="1028700" y="4174750"/>
            <a:ext cx="16230600" cy="2078433"/>
            <a:chOff x="0" y="0"/>
            <a:chExt cx="21640800" cy="2771244"/>
          </a:xfrm>
        </p:grpSpPr>
        <p:grpSp>
          <p:nvGrpSpPr>
            <p:cNvPr name="Group 6" id="6"/>
            <p:cNvGrpSpPr/>
            <p:nvPr/>
          </p:nvGrpSpPr>
          <p:grpSpPr>
            <a:xfrm rot="0">
              <a:off x="0" y="0"/>
              <a:ext cx="21640800" cy="2771244"/>
              <a:chOff x="0" y="0"/>
              <a:chExt cx="4274726" cy="547406"/>
            </a:xfrm>
          </p:grpSpPr>
          <p:sp>
            <p:nvSpPr>
              <p:cNvPr name="Freeform 7" id="7"/>
              <p:cNvSpPr/>
              <p:nvPr/>
            </p:nvSpPr>
            <p:spPr>
              <a:xfrm flipH="false" flipV="false" rot="0">
                <a:off x="0" y="0"/>
                <a:ext cx="4274726" cy="547406"/>
              </a:xfrm>
              <a:custGeom>
                <a:avLst/>
                <a:gdLst/>
                <a:ahLst/>
                <a:cxnLst/>
                <a:rect r="r" b="b" t="t" l="l"/>
                <a:pathLst>
                  <a:path h="547406" w="4274726">
                    <a:moveTo>
                      <a:pt x="0" y="0"/>
                    </a:moveTo>
                    <a:lnTo>
                      <a:pt x="4274726" y="0"/>
                    </a:lnTo>
                    <a:lnTo>
                      <a:pt x="4274726" y="547406"/>
                    </a:lnTo>
                    <a:lnTo>
                      <a:pt x="0" y="547406"/>
                    </a:lnTo>
                    <a:close/>
                  </a:path>
                </a:pathLst>
              </a:custGeom>
              <a:solidFill>
                <a:srgbClr val="FFFFFF"/>
              </a:solidFill>
            </p:spPr>
          </p:sp>
          <p:sp>
            <p:nvSpPr>
              <p:cNvPr name="TextBox 8" id="8"/>
              <p:cNvSpPr txBox="true"/>
              <p:nvPr/>
            </p:nvSpPr>
            <p:spPr>
              <a:xfrm>
                <a:off x="0" y="9525"/>
                <a:ext cx="4274726" cy="537881"/>
              </a:xfrm>
              <a:prstGeom prst="rect">
                <a:avLst/>
              </a:prstGeom>
            </p:spPr>
            <p:txBody>
              <a:bodyPr anchor="ctr" rtlCol="false" tIns="50800" lIns="50800" bIns="50800" rIns="50800"/>
              <a:lstStyle/>
              <a:p>
                <a:pPr algn="ctr">
                  <a:lnSpc>
                    <a:spcPts val="2200"/>
                  </a:lnSpc>
                </a:pPr>
              </a:p>
            </p:txBody>
          </p:sp>
        </p:grpSp>
        <p:sp>
          <p:nvSpPr>
            <p:cNvPr name="TextBox 9" id="9"/>
            <p:cNvSpPr txBox="true"/>
            <p:nvPr/>
          </p:nvSpPr>
          <p:spPr>
            <a:xfrm rot="0">
              <a:off x="419024" y="249892"/>
              <a:ext cx="20827471" cy="2265260"/>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Best practice guidance and reporting items for the development of scoping review protocols</a:t>
              </a:r>
            </a:p>
            <a:p>
              <a:pPr>
                <a:lnSpc>
                  <a:spcPts val="700"/>
                </a:lnSpc>
              </a:pPr>
            </a:p>
            <a:p>
              <a:pPr>
                <a:lnSpc>
                  <a:spcPts val="2520"/>
                </a:lnSpc>
              </a:pPr>
              <a:r>
                <a:rPr lang="en-US" sz="1800">
                  <a:solidFill>
                    <a:srgbClr val="000000"/>
                  </a:solidFill>
                  <a:latin typeface="Canva Sans Bold"/>
                </a:rPr>
                <a:t>Micah D.J. Peters, Christina Godfrey, Patricia McInerney, </a:t>
              </a:r>
              <a:r>
                <a:rPr lang="en-US" sz="1800">
                  <a:solidFill>
                    <a:srgbClr val="000000"/>
                  </a:solidFill>
                  <a:latin typeface="Canva Sans Bold"/>
                  <a:hlinkClick r:id="rId3" tooltip="https://pubmed.ncbi.nlm.nih.gov/?term=McInerney+P&amp;cauthor_id=35102103"/>
                </a:rPr>
                <a:t>Patricia McInerney</a:t>
              </a:r>
              <a:r>
                <a:rPr lang="en-US" sz="1800">
                  <a:solidFill>
                    <a:srgbClr val="000000"/>
                  </a:solidFill>
                  <a:latin typeface="Canva Sans Bold"/>
                </a:rPr>
                <a:t>, </a:t>
              </a:r>
              <a:r>
                <a:rPr lang="en-US" sz="1800">
                  <a:solidFill>
                    <a:srgbClr val="000000"/>
                  </a:solidFill>
                  <a:latin typeface="Canva Sans Bold"/>
                  <a:hlinkClick r:id="rId4" tooltip="https://pubmed.ncbi.nlm.nih.gov/?term=Khalil+H&amp;cauthor_id=35102103"/>
                </a:rPr>
                <a:t>Hanan Khalil</a:t>
              </a:r>
              <a:r>
                <a:rPr lang="en-US" sz="1800">
                  <a:solidFill>
                    <a:srgbClr val="000000"/>
                  </a:solidFill>
                  <a:latin typeface="Canva Sans Bold"/>
                </a:rPr>
                <a:t>, </a:t>
              </a:r>
              <a:r>
                <a:rPr lang="en-US" sz="1800">
                  <a:solidFill>
                    <a:srgbClr val="000000"/>
                  </a:solidFill>
                  <a:latin typeface="Canva Sans Bold"/>
                  <a:hlinkClick r:id="rId5" tooltip="https://pubmed.ncbi.nlm.nih.gov/?term=Larsen+P&amp;cauthor_id=35102103"/>
                </a:rPr>
                <a:t>Palle Larsen</a:t>
              </a:r>
              <a:r>
                <a:rPr lang="en-US" sz="1800">
                  <a:solidFill>
                    <a:srgbClr val="000000"/>
                  </a:solidFill>
                  <a:latin typeface="Canva Sans Bold"/>
                </a:rPr>
                <a:t>, </a:t>
              </a:r>
              <a:r>
                <a:rPr lang="en-US" sz="1800">
                  <a:solidFill>
                    <a:srgbClr val="000000"/>
                  </a:solidFill>
                  <a:latin typeface="Canva Sans Bold"/>
                  <a:hlinkClick r:id="rId6" tooltip="https://pubmed.ncbi.nlm.nih.gov/?term=Marnie+C&amp;cauthor_id=35102103"/>
                </a:rPr>
                <a:t>Casey Marnie</a:t>
              </a:r>
              <a:r>
                <a:rPr lang="en-US" sz="1800">
                  <a:solidFill>
                    <a:srgbClr val="000000"/>
                  </a:solidFill>
                  <a:latin typeface="Canva Sans Bold"/>
                </a:rPr>
                <a:t>, </a:t>
              </a:r>
              <a:r>
                <a:rPr lang="en-US" sz="1800">
                  <a:solidFill>
                    <a:srgbClr val="000000"/>
                  </a:solidFill>
                  <a:latin typeface="Canva Sans Bold"/>
                  <a:hlinkClick r:id="rId7" tooltip="https://pubmed.ncbi.nlm.nih.gov/?term=Pollock+D&amp;cauthor_id=35102103"/>
                </a:rPr>
                <a:t>Danielle Pollock</a:t>
              </a:r>
              <a:r>
                <a:rPr lang="en-US" sz="1800">
                  <a:solidFill>
                    <a:srgbClr val="000000"/>
                  </a:solidFill>
                  <a:latin typeface="Canva Sans Bold"/>
                </a:rPr>
                <a:t>, </a:t>
              </a:r>
              <a:r>
                <a:rPr lang="en-US" sz="1800">
                  <a:solidFill>
                    <a:srgbClr val="000000"/>
                  </a:solidFill>
                  <a:latin typeface="Canva Sans Bold"/>
                  <a:hlinkClick r:id="rId8" tooltip="https://pubmed.ncbi.nlm.nih.gov/?term=Tricco+AC&amp;cauthor_id=35102103"/>
                </a:rPr>
                <a:t>Andrea C.Tricco</a:t>
              </a:r>
              <a:r>
                <a:rPr lang="en-US" sz="1800">
                  <a:solidFill>
                    <a:srgbClr val="000000"/>
                  </a:solidFill>
                  <a:latin typeface="Canva Sans"/>
                </a:rPr>
                <a:t> </a:t>
              </a:r>
              <a:r>
                <a:rPr lang="en-US" sz="1800">
                  <a:solidFill>
                    <a:srgbClr val="000000"/>
                  </a:solidFill>
                  <a:latin typeface="Canva Sans Bold"/>
                </a:rPr>
                <a:t>et </a:t>
              </a:r>
              <a:r>
                <a:rPr lang="en-US" sz="1800">
                  <a:solidFill>
                    <a:srgbClr val="000000"/>
                  </a:solidFill>
                  <a:latin typeface="Canva Sans Bold"/>
                  <a:hlinkClick r:id="rId9" tooltip="https://pubmed.ncbi.nlm.nih.gov/?term=Munn+Z&amp;cauthor_id=35102103"/>
                </a:rPr>
                <a:t>Zachary Munn</a:t>
              </a:r>
            </a:p>
          </p:txBody>
        </p:sp>
      </p:grpSp>
      <p:grpSp>
        <p:nvGrpSpPr>
          <p:cNvPr name="Group 10" id="10"/>
          <p:cNvGrpSpPr/>
          <p:nvPr/>
        </p:nvGrpSpPr>
        <p:grpSpPr>
          <a:xfrm rot="0">
            <a:off x="1028700" y="6443683"/>
            <a:ext cx="16230600" cy="2216016"/>
            <a:chOff x="0" y="0"/>
            <a:chExt cx="4274726" cy="583642"/>
          </a:xfrm>
        </p:grpSpPr>
        <p:sp>
          <p:nvSpPr>
            <p:cNvPr name="Freeform 11" id="11"/>
            <p:cNvSpPr/>
            <p:nvPr/>
          </p:nvSpPr>
          <p:spPr>
            <a:xfrm flipH="false" flipV="false" rot="0">
              <a:off x="0" y="0"/>
              <a:ext cx="4274726" cy="583642"/>
            </a:xfrm>
            <a:custGeom>
              <a:avLst/>
              <a:gdLst/>
              <a:ahLst/>
              <a:cxnLst/>
              <a:rect r="r" b="b" t="t" l="l"/>
              <a:pathLst>
                <a:path h="583642" w="4274726">
                  <a:moveTo>
                    <a:pt x="0" y="0"/>
                  </a:moveTo>
                  <a:lnTo>
                    <a:pt x="4274726" y="0"/>
                  </a:lnTo>
                  <a:lnTo>
                    <a:pt x="4274726" y="583642"/>
                  </a:lnTo>
                  <a:lnTo>
                    <a:pt x="0" y="583642"/>
                  </a:lnTo>
                  <a:close/>
                </a:path>
              </a:pathLst>
            </a:custGeom>
            <a:solidFill>
              <a:srgbClr val="FFFFFF"/>
            </a:solidFill>
          </p:spPr>
        </p:sp>
        <p:sp>
          <p:nvSpPr>
            <p:cNvPr name="TextBox 12" id="12"/>
            <p:cNvSpPr txBox="true"/>
            <p:nvPr/>
          </p:nvSpPr>
          <p:spPr>
            <a:xfrm>
              <a:off x="0" y="19050"/>
              <a:ext cx="4274726" cy="564592"/>
            </a:xfrm>
            <a:prstGeom prst="rect">
              <a:avLst/>
            </a:prstGeom>
          </p:spPr>
          <p:txBody>
            <a:bodyPr anchor="ctr" rtlCol="false" tIns="50800" lIns="50800" bIns="50800" rIns="50800"/>
            <a:lstStyle/>
            <a:p>
              <a:pPr algn="ctr">
                <a:lnSpc>
                  <a:spcPts val="1870"/>
                </a:lnSpc>
              </a:pPr>
            </a:p>
          </p:txBody>
        </p:sp>
      </p:grpSp>
      <p:sp>
        <p:nvSpPr>
          <p:cNvPr name="Freeform 13" id="13"/>
          <p:cNvSpPr/>
          <p:nvPr/>
        </p:nvSpPr>
        <p:spPr>
          <a:xfrm flipH="false" flipV="false" rot="0">
            <a:off x="16684789" y="4980802"/>
            <a:ext cx="1149022" cy="1272381"/>
          </a:xfrm>
          <a:custGeom>
            <a:avLst/>
            <a:gdLst/>
            <a:ahLst/>
            <a:cxnLst/>
            <a:rect r="r" b="b" t="t" l="l"/>
            <a:pathLst>
              <a:path h="1272381" w="1149022">
                <a:moveTo>
                  <a:pt x="0" y="0"/>
                </a:moveTo>
                <a:lnTo>
                  <a:pt x="1149022" y="0"/>
                </a:lnTo>
                <a:lnTo>
                  <a:pt x="1149022" y="1272381"/>
                </a:lnTo>
                <a:lnTo>
                  <a:pt x="0" y="12723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6684789" y="7106375"/>
            <a:ext cx="1237624" cy="1406391"/>
          </a:xfrm>
          <a:custGeom>
            <a:avLst/>
            <a:gdLst/>
            <a:ahLst/>
            <a:cxnLst/>
            <a:rect r="r" b="b" t="t" l="l"/>
            <a:pathLst>
              <a:path h="1406391" w="1237624">
                <a:moveTo>
                  <a:pt x="0" y="0"/>
                </a:moveTo>
                <a:lnTo>
                  <a:pt x="1237624" y="0"/>
                </a:lnTo>
                <a:lnTo>
                  <a:pt x="1237624" y="1406392"/>
                </a:lnTo>
                <a:lnTo>
                  <a:pt x="0" y="140639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5" id="15"/>
          <p:cNvGrpSpPr/>
          <p:nvPr/>
        </p:nvGrpSpPr>
        <p:grpSpPr>
          <a:xfrm rot="0">
            <a:off x="12634305" y="8512767"/>
            <a:ext cx="4221639" cy="1802808"/>
            <a:chOff x="0" y="0"/>
            <a:chExt cx="5628853" cy="2403745"/>
          </a:xfrm>
        </p:grpSpPr>
        <p:sp>
          <p:nvSpPr>
            <p:cNvPr name="Freeform 16" id="16"/>
            <p:cNvSpPr/>
            <p:nvPr/>
          </p:nvSpPr>
          <p:spPr>
            <a:xfrm flipH="false" flipV="false" rot="0">
              <a:off x="678472" y="191661"/>
              <a:ext cx="3573814" cy="1851886"/>
            </a:xfrm>
            <a:custGeom>
              <a:avLst/>
              <a:gdLst/>
              <a:ahLst/>
              <a:cxnLst/>
              <a:rect r="r" b="b" t="t" l="l"/>
              <a:pathLst>
                <a:path h="1851886" w="3573814">
                  <a:moveTo>
                    <a:pt x="0" y="0"/>
                  </a:moveTo>
                  <a:lnTo>
                    <a:pt x="3573814" y="0"/>
                  </a:lnTo>
                  <a:lnTo>
                    <a:pt x="3573814" y="1851886"/>
                  </a:lnTo>
                  <a:lnTo>
                    <a:pt x="0" y="185188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2055038" y="191661"/>
              <a:ext cx="3573814" cy="1851886"/>
            </a:xfrm>
            <a:custGeom>
              <a:avLst/>
              <a:gdLst/>
              <a:ahLst/>
              <a:cxnLst/>
              <a:rect r="r" b="b" t="t" l="l"/>
              <a:pathLst>
                <a:path h="1851886" w="3573814">
                  <a:moveTo>
                    <a:pt x="0" y="0"/>
                  </a:moveTo>
                  <a:lnTo>
                    <a:pt x="3573815" y="0"/>
                  </a:lnTo>
                  <a:lnTo>
                    <a:pt x="3573815" y="1851886"/>
                  </a:lnTo>
                  <a:lnTo>
                    <a:pt x="0" y="185188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184246" y="736410"/>
              <a:ext cx="4171585" cy="883299"/>
            </a:xfrm>
            <a:prstGeom prst="rect">
              <a:avLst/>
            </a:prstGeom>
          </p:spPr>
          <p:txBody>
            <a:bodyPr anchor="t" rtlCol="false" tIns="0" lIns="0" bIns="0" rIns="0">
              <a:spAutoFit/>
            </a:bodyPr>
            <a:lstStyle/>
            <a:p>
              <a:pPr algn="ctr">
                <a:lnSpc>
                  <a:spcPts val="2512"/>
                </a:lnSpc>
              </a:pPr>
              <a:r>
                <a:rPr lang="en-US" sz="2093">
                  <a:solidFill>
                    <a:srgbClr val="000000"/>
                  </a:solidFill>
                  <a:latin typeface="Arial Bold"/>
                </a:rPr>
                <a:t>Consultez la section</a:t>
              </a:r>
            </a:p>
            <a:p>
              <a:pPr algn="ctr">
                <a:lnSpc>
                  <a:spcPts val="2512"/>
                </a:lnSpc>
              </a:pPr>
              <a:r>
                <a:rPr lang="en-US" sz="2093">
                  <a:solidFill>
                    <a:srgbClr val="000000"/>
                  </a:solidFill>
                  <a:latin typeface="Arial Bold"/>
                </a:rPr>
                <a:t>« Ressources »</a:t>
              </a:r>
            </a:p>
          </p:txBody>
        </p:sp>
        <p:sp>
          <p:nvSpPr>
            <p:cNvPr name="Freeform 19" id="19"/>
            <p:cNvSpPr/>
            <p:nvPr/>
          </p:nvSpPr>
          <p:spPr>
            <a:xfrm flipH="false" flipV="false" rot="0">
              <a:off x="0" y="0"/>
              <a:ext cx="1153797" cy="2403745"/>
            </a:xfrm>
            <a:custGeom>
              <a:avLst/>
              <a:gdLst/>
              <a:ahLst/>
              <a:cxnLst/>
              <a:rect r="r" b="b" t="t" l="l"/>
              <a:pathLst>
                <a:path h="2403745" w="1153797">
                  <a:moveTo>
                    <a:pt x="0" y="0"/>
                  </a:moveTo>
                  <a:lnTo>
                    <a:pt x="1153797" y="0"/>
                  </a:lnTo>
                  <a:lnTo>
                    <a:pt x="1153797" y="2403745"/>
                  </a:lnTo>
                  <a:lnTo>
                    <a:pt x="0" y="2403745"/>
                  </a:lnTo>
                  <a:lnTo>
                    <a:pt x="0" y="0"/>
                  </a:lnTo>
                  <a:close/>
                </a:path>
              </a:pathLst>
            </a:custGeom>
            <a:blipFill>
              <a:blip r:embed="rId16"/>
              <a:stretch>
                <a:fillRect l="0" t="0" r="0" b="0"/>
              </a:stretch>
            </a:blipFill>
          </p:spPr>
        </p:sp>
      </p:grpSp>
      <p:grpSp>
        <p:nvGrpSpPr>
          <p:cNvPr name="Group 20" id="20"/>
          <p:cNvGrpSpPr/>
          <p:nvPr/>
        </p:nvGrpSpPr>
        <p:grpSpPr>
          <a:xfrm rot="0">
            <a:off x="1028700" y="2639245"/>
            <a:ext cx="16616808" cy="1703483"/>
            <a:chOff x="0" y="0"/>
            <a:chExt cx="22155744" cy="2271311"/>
          </a:xfrm>
        </p:grpSpPr>
        <p:grpSp>
          <p:nvGrpSpPr>
            <p:cNvPr name="Group 21" id="21"/>
            <p:cNvGrpSpPr/>
            <p:nvPr/>
          </p:nvGrpSpPr>
          <p:grpSpPr>
            <a:xfrm rot="0">
              <a:off x="0" y="0"/>
              <a:ext cx="21640800" cy="1793340"/>
              <a:chOff x="0" y="0"/>
              <a:chExt cx="4274726" cy="354240"/>
            </a:xfrm>
          </p:grpSpPr>
          <p:sp>
            <p:nvSpPr>
              <p:cNvPr name="Freeform 22" id="22"/>
              <p:cNvSpPr/>
              <p:nvPr/>
            </p:nvSpPr>
            <p:spPr>
              <a:xfrm flipH="false" flipV="false" rot="0">
                <a:off x="0" y="0"/>
                <a:ext cx="4274726" cy="354240"/>
              </a:xfrm>
              <a:custGeom>
                <a:avLst/>
                <a:gdLst/>
                <a:ahLst/>
                <a:cxnLst/>
                <a:rect r="r" b="b" t="t" l="l"/>
                <a:pathLst>
                  <a:path h="354240" w="4274726">
                    <a:moveTo>
                      <a:pt x="0" y="0"/>
                    </a:moveTo>
                    <a:lnTo>
                      <a:pt x="4274726" y="0"/>
                    </a:lnTo>
                    <a:lnTo>
                      <a:pt x="4274726" y="354240"/>
                    </a:lnTo>
                    <a:lnTo>
                      <a:pt x="0" y="354240"/>
                    </a:lnTo>
                    <a:close/>
                  </a:path>
                </a:pathLst>
              </a:custGeom>
              <a:solidFill>
                <a:srgbClr val="FFFFFF"/>
              </a:solidFill>
            </p:spPr>
          </p:sp>
          <p:sp>
            <p:nvSpPr>
              <p:cNvPr name="TextBox 23" id="23"/>
              <p:cNvSpPr txBox="true"/>
              <p:nvPr/>
            </p:nvSpPr>
            <p:spPr>
              <a:xfrm>
                <a:off x="0" y="9525"/>
                <a:ext cx="4274726" cy="344715"/>
              </a:xfrm>
              <a:prstGeom prst="rect">
                <a:avLst/>
              </a:prstGeom>
            </p:spPr>
            <p:txBody>
              <a:bodyPr anchor="ctr" rtlCol="false" tIns="50800" lIns="50800" bIns="50800" rIns="50800"/>
              <a:lstStyle/>
              <a:p>
                <a:pPr algn="ctr">
                  <a:lnSpc>
                    <a:spcPts val="2419"/>
                  </a:lnSpc>
                </a:pPr>
              </a:p>
            </p:txBody>
          </p:sp>
        </p:grpSp>
        <p:sp>
          <p:nvSpPr>
            <p:cNvPr name="TextBox 24" id="24"/>
            <p:cNvSpPr txBox="true"/>
            <p:nvPr/>
          </p:nvSpPr>
          <p:spPr>
            <a:xfrm rot="0">
              <a:off x="419024" y="249892"/>
              <a:ext cx="20827471" cy="1178703"/>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JBI Manual for Evidence Synthesis, Chapter 11: Scoping Reviews </a:t>
              </a:r>
            </a:p>
            <a:p>
              <a:pPr>
                <a:lnSpc>
                  <a:spcPts val="700"/>
                </a:lnSpc>
              </a:pPr>
            </a:p>
            <a:p>
              <a:pPr>
                <a:lnSpc>
                  <a:spcPts val="2520"/>
                </a:lnSpc>
              </a:pPr>
              <a:r>
                <a:rPr lang="en-US" sz="1800">
                  <a:solidFill>
                    <a:srgbClr val="000000"/>
                  </a:solidFill>
                  <a:latin typeface="Canva Sans Bold"/>
                </a:rPr>
                <a:t>Micah D.J. Peters, Christina Godfrey, Patricia McInerney, Zachary Munn, Andrea C. Tricco, &amp; Hanan Khalil</a:t>
              </a:r>
            </a:p>
          </p:txBody>
        </p:sp>
        <p:sp>
          <p:nvSpPr>
            <p:cNvPr name="Freeform 25" id="25"/>
            <p:cNvSpPr/>
            <p:nvPr/>
          </p:nvSpPr>
          <p:spPr>
            <a:xfrm flipH="false" flipV="false" rot="0">
              <a:off x="20050241" y="292736"/>
              <a:ext cx="2105503" cy="1978575"/>
            </a:xfrm>
            <a:custGeom>
              <a:avLst/>
              <a:gdLst/>
              <a:ahLst/>
              <a:cxnLst/>
              <a:rect r="r" b="b" t="t" l="l"/>
              <a:pathLst>
                <a:path h="1978575" w="2105503">
                  <a:moveTo>
                    <a:pt x="0" y="0"/>
                  </a:moveTo>
                  <a:lnTo>
                    <a:pt x="2105503" y="0"/>
                  </a:lnTo>
                  <a:lnTo>
                    <a:pt x="2105503" y="1978575"/>
                  </a:lnTo>
                  <a:lnTo>
                    <a:pt x="0" y="197857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grpSp>
        <p:nvGrpSpPr>
          <p:cNvPr name="Group 26" id="26"/>
          <p:cNvGrpSpPr/>
          <p:nvPr/>
        </p:nvGrpSpPr>
        <p:grpSpPr>
          <a:xfrm rot="0">
            <a:off x="1028700" y="6443683"/>
            <a:ext cx="16230600" cy="2069084"/>
            <a:chOff x="0" y="0"/>
            <a:chExt cx="4274726" cy="544944"/>
          </a:xfrm>
        </p:grpSpPr>
        <p:sp>
          <p:nvSpPr>
            <p:cNvPr name="Freeform 27" id="27"/>
            <p:cNvSpPr/>
            <p:nvPr/>
          </p:nvSpPr>
          <p:spPr>
            <a:xfrm flipH="false" flipV="false" rot="0">
              <a:off x="0" y="0"/>
              <a:ext cx="4274726" cy="544944"/>
            </a:xfrm>
            <a:custGeom>
              <a:avLst/>
              <a:gdLst/>
              <a:ahLst/>
              <a:cxnLst/>
              <a:rect r="r" b="b" t="t" l="l"/>
              <a:pathLst>
                <a:path h="544944" w="4274726">
                  <a:moveTo>
                    <a:pt x="0" y="0"/>
                  </a:moveTo>
                  <a:lnTo>
                    <a:pt x="4274726" y="0"/>
                  </a:lnTo>
                  <a:lnTo>
                    <a:pt x="4274726" y="544944"/>
                  </a:lnTo>
                  <a:lnTo>
                    <a:pt x="0" y="544944"/>
                  </a:lnTo>
                  <a:close/>
                </a:path>
              </a:pathLst>
            </a:custGeom>
            <a:solidFill>
              <a:srgbClr val="FFFFFF"/>
            </a:solidFill>
          </p:spPr>
        </p:sp>
        <p:sp>
          <p:nvSpPr>
            <p:cNvPr name="TextBox 28" id="28"/>
            <p:cNvSpPr txBox="true"/>
            <p:nvPr/>
          </p:nvSpPr>
          <p:spPr>
            <a:xfrm>
              <a:off x="0" y="19050"/>
              <a:ext cx="4274726" cy="525894"/>
            </a:xfrm>
            <a:prstGeom prst="rect">
              <a:avLst/>
            </a:prstGeom>
          </p:spPr>
          <p:txBody>
            <a:bodyPr anchor="ctr" rtlCol="false" tIns="50800" lIns="50800" bIns="50800" rIns="50800"/>
            <a:lstStyle/>
            <a:p>
              <a:pPr algn="ctr">
                <a:lnSpc>
                  <a:spcPts val="1870"/>
                </a:lnSpc>
              </a:pPr>
            </a:p>
          </p:txBody>
        </p:sp>
      </p:grpSp>
      <p:sp>
        <p:nvSpPr>
          <p:cNvPr name="TextBox 29" id="29"/>
          <p:cNvSpPr txBox="true"/>
          <p:nvPr/>
        </p:nvSpPr>
        <p:spPr>
          <a:xfrm rot="0">
            <a:off x="1342968" y="6616814"/>
            <a:ext cx="15620603" cy="1533316"/>
          </a:xfrm>
          <a:prstGeom prst="rect">
            <a:avLst/>
          </a:prstGeom>
        </p:spPr>
        <p:txBody>
          <a:bodyPr anchor="t" rtlCol="false" tIns="0" lIns="0" bIns="0" rIns="0">
            <a:spAutoFit/>
          </a:bodyPr>
          <a:lstStyle/>
          <a:p>
            <a:pPr>
              <a:lnSpc>
                <a:spcPts val="3920"/>
              </a:lnSpc>
            </a:pPr>
            <a:r>
              <a:rPr lang="en-US" sz="2800">
                <a:solidFill>
                  <a:srgbClr val="000000"/>
                </a:solidFill>
                <a:latin typeface="Canva Sans Bold"/>
              </a:rPr>
              <a:t>PRISMA extension for scoping reviews (PRISMA-ScR): checklist and explanation</a:t>
            </a:r>
          </a:p>
          <a:p>
            <a:pPr>
              <a:lnSpc>
                <a:spcPts val="700"/>
              </a:lnSpc>
            </a:pPr>
          </a:p>
          <a:p>
            <a:pPr>
              <a:lnSpc>
                <a:spcPts val="2519"/>
              </a:lnSpc>
            </a:pPr>
            <a:r>
              <a:rPr lang="en-US" sz="1799">
                <a:solidFill>
                  <a:srgbClr val="000000"/>
                </a:solidFill>
                <a:latin typeface="Canva Sans Bold"/>
                <a:hlinkClick r:id="rId19" tooltip="https://pubmed.ncbi.nlm.nih.gov/?term=Tricco+AC&amp;cauthor_id=30178033"/>
              </a:rPr>
              <a:t>Andrea C. Tricco</a:t>
            </a:r>
            <a:r>
              <a:rPr lang="en-US" sz="1799">
                <a:solidFill>
                  <a:srgbClr val="000000"/>
                </a:solidFill>
                <a:latin typeface="Canva Sans Bold"/>
              </a:rPr>
              <a:t>, </a:t>
            </a:r>
            <a:r>
              <a:rPr lang="en-US" sz="1799">
                <a:solidFill>
                  <a:srgbClr val="000000"/>
                </a:solidFill>
                <a:latin typeface="Canva Sans Bold"/>
                <a:hlinkClick r:id="rId20" tooltip="https://pubmed.ncbi.nlm.nih.gov/?term=Lillie+E&amp;cauthor_id=30178033"/>
              </a:rPr>
              <a:t>Erin Lillie</a:t>
            </a:r>
            <a:r>
              <a:rPr lang="en-US" sz="1799">
                <a:solidFill>
                  <a:srgbClr val="000000"/>
                </a:solidFill>
                <a:latin typeface="Canva Sans Bold"/>
              </a:rPr>
              <a:t>, </a:t>
            </a:r>
            <a:r>
              <a:rPr lang="en-US" sz="1799">
                <a:solidFill>
                  <a:srgbClr val="000000"/>
                </a:solidFill>
                <a:latin typeface="Canva Sans Bold"/>
                <a:hlinkClick r:id="rId21" tooltip="https://pubmed.ncbi.nlm.nih.gov/?term=Zarin+W&amp;cauthor_id=30178033"/>
              </a:rPr>
              <a:t>Wasifa Zarin</a:t>
            </a:r>
            <a:r>
              <a:rPr lang="en-US" sz="1799">
                <a:solidFill>
                  <a:srgbClr val="000000"/>
                </a:solidFill>
                <a:latin typeface="Canva Sans Bold"/>
              </a:rPr>
              <a:t>, </a:t>
            </a:r>
            <a:r>
              <a:rPr lang="en-US" sz="1799">
                <a:solidFill>
                  <a:srgbClr val="000000"/>
                </a:solidFill>
                <a:latin typeface="Canva Sans Bold"/>
                <a:hlinkClick r:id="rId22" tooltip="https://pubmed.ncbi.nlm.nih.gov/?term=O%27Brien+KK&amp;cauthor_id=30178033"/>
              </a:rPr>
              <a:t>Kelly K. O'Brien</a:t>
            </a:r>
            <a:r>
              <a:rPr lang="en-US" sz="1799">
                <a:solidFill>
                  <a:srgbClr val="000000"/>
                </a:solidFill>
                <a:latin typeface="Canva Sans Bold"/>
              </a:rPr>
              <a:t>, </a:t>
            </a:r>
            <a:r>
              <a:rPr lang="en-US" sz="1799">
                <a:solidFill>
                  <a:srgbClr val="000000"/>
                </a:solidFill>
                <a:latin typeface="Canva Sans Bold"/>
                <a:hlinkClick r:id="rId23" tooltip="https://pubmed.ncbi.nlm.nih.gov/?term=Colquhoun+H&amp;cauthor_id=30178033"/>
              </a:rPr>
              <a:t>Heather Colquhoun</a:t>
            </a:r>
            <a:r>
              <a:rPr lang="en-US" sz="1799">
                <a:solidFill>
                  <a:srgbClr val="000000"/>
                </a:solidFill>
                <a:latin typeface="Canva Sans Bold"/>
              </a:rPr>
              <a:t>, </a:t>
            </a:r>
            <a:r>
              <a:rPr lang="en-US" sz="1799">
                <a:solidFill>
                  <a:srgbClr val="000000"/>
                </a:solidFill>
                <a:latin typeface="Canva Sans Bold"/>
                <a:hlinkClick r:id="rId24" tooltip="https://pubmed.ncbi.nlm.nih.gov/?term=Levac+D&amp;cauthor_id=30178033"/>
              </a:rPr>
              <a:t>Danielle Levac</a:t>
            </a:r>
            <a:r>
              <a:rPr lang="en-US" sz="1799">
                <a:solidFill>
                  <a:srgbClr val="000000"/>
                </a:solidFill>
                <a:latin typeface="Canva Sans Bold"/>
              </a:rPr>
              <a:t>, </a:t>
            </a:r>
            <a:r>
              <a:rPr lang="en-US" sz="1799">
                <a:solidFill>
                  <a:srgbClr val="000000"/>
                </a:solidFill>
                <a:latin typeface="Canva Sans Bold"/>
                <a:hlinkClick r:id="rId25" tooltip="https://pubmed.ncbi.nlm.nih.gov/?term=Moher+D&amp;cauthor_id=30178033"/>
              </a:rPr>
              <a:t>David Moher</a:t>
            </a:r>
            <a:r>
              <a:rPr lang="en-US" sz="1799">
                <a:solidFill>
                  <a:srgbClr val="000000"/>
                </a:solidFill>
                <a:latin typeface="Canva Sans Bold"/>
              </a:rPr>
              <a:t>, </a:t>
            </a:r>
            <a:r>
              <a:rPr lang="en-US" sz="1799">
                <a:solidFill>
                  <a:srgbClr val="000000"/>
                </a:solidFill>
                <a:latin typeface="Canva Sans Bold"/>
                <a:hlinkClick r:id="rId26" tooltip="https://pubmed.ncbi.nlm.nih.gov/?term=Peters+MDJ&amp;cauthor_id=30178033"/>
              </a:rPr>
              <a:t>Micah D.J. Peters</a:t>
            </a:r>
            <a:r>
              <a:rPr lang="en-US" sz="1799">
                <a:solidFill>
                  <a:srgbClr val="000000"/>
                </a:solidFill>
                <a:latin typeface="Canva Sans Bold"/>
              </a:rPr>
              <a:t>, </a:t>
            </a:r>
            <a:r>
              <a:rPr lang="en-US" sz="1799">
                <a:solidFill>
                  <a:srgbClr val="000000"/>
                </a:solidFill>
                <a:latin typeface="Canva Sans Bold"/>
                <a:hlinkClick r:id="rId27" tooltip="https://pubmed.ncbi.nlm.nih.gov/?term=Horsley+T&amp;cauthor_id=30178033"/>
              </a:rPr>
              <a:t>Tanya Horsley</a:t>
            </a:r>
            <a:r>
              <a:rPr lang="en-US" sz="1799">
                <a:solidFill>
                  <a:srgbClr val="000000"/>
                </a:solidFill>
                <a:latin typeface="Canva Sans Bold"/>
              </a:rPr>
              <a:t>, </a:t>
            </a:r>
            <a:r>
              <a:rPr lang="en-US" sz="1799">
                <a:solidFill>
                  <a:srgbClr val="000000"/>
                </a:solidFill>
                <a:latin typeface="Canva Sans Bold"/>
                <a:hlinkClick r:id="rId28" tooltip="https://pubmed.ncbi.nlm.nih.gov/?term=Weeks+L&amp;cauthor_id=30178033"/>
              </a:rPr>
              <a:t>Laura Weeks</a:t>
            </a:r>
            <a:r>
              <a:rPr lang="en-US" sz="1799">
                <a:solidFill>
                  <a:srgbClr val="000000"/>
                </a:solidFill>
                <a:latin typeface="Canva Sans Bold"/>
              </a:rPr>
              <a:t>, </a:t>
            </a:r>
            <a:r>
              <a:rPr lang="en-US" sz="1799">
                <a:solidFill>
                  <a:srgbClr val="000000"/>
                </a:solidFill>
                <a:latin typeface="Canva Sans Bold"/>
                <a:hlinkClick r:id="rId29" tooltip="https://pubmed.ncbi.nlm.nih.gov/?term=Hempel+S&amp;cauthor_id=30178033"/>
              </a:rPr>
              <a:t>Susanne Hempel</a:t>
            </a:r>
            <a:r>
              <a:rPr lang="en-US" sz="1799">
                <a:solidFill>
                  <a:srgbClr val="000000"/>
                </a:solidFill>
                <a:latin typeface="Canva Sans Bold"/>
              </a:rPr>
              <a:t>, </a:t>
            </a:r>
            <a:r>
              <a:rPr lang="en-US" sz="1799">
                <a:solidFill>
                  <a:srgbClr val="000000"/>
                </a:solidFill>
                <a:latin typeface="Canva Sans Bold"/>
                <a:hlinkClick r:id="rId30" tooltip="https://pubmed.ncbi.nlm.nih.gov/?term=Akl+EA&amp;cauthor_id=30178033"/>
              </a:rPr>
              <a:t>Elie A. Akl</a:t>
            </a:r>
            <a:r>
              <a:rPr lang="en-US" sz="1799">
                <a:solidFill>
                  <a:srgbClr val="000000"/>
                </a:solidFill>
                <a:latin typeface="Canva Sans Bold"/>
              </a:rPr>
              <a:t> , </a:t>
            </a:r>
            <a:r>
              <a:rPr lang="en-US" sz="1799">
                <a:solidFill>
                  <a:srgbClr val="000000"/>
                </a:solidFill>
                <a:latin typeface="Canva Sans Bold"/>
                <a:hlinkClick r:id="rId31" tooltip="https://pubmed.ncbi.nlm.nih.gov/?term=Chang+C&amp;cauthor_id=30178033"/>
              </a:rPr>
              <a:t>Christine Chang</a:t>
            </a:r>
            <a:r>
              <a:rPr lang="en-US" sz="1799">
                <a:solidFill>
                  <a:srgbClr val="000000"/>
                </a:solidFill>
                <a:latin typeface="Canva Sans Bold"/>
              </a:rPr>
              <a:t> , </a:t>
            </a:r>
            <a:r>
              <a:rPr lang="en-US" sz="1799">
                <a:solidFill>
                  <a:srgbClr val="000000"/>
                </a:solidFill>
                <a:latin typeface="Canva Sans Bold"/>
                <a:hlinkClick r:id="rId32" tooltip="https://pubmed.ncbi.nlm.nih.gov/?term=McGowan+J&amp;cauthor_id=30178033"/>
              </a:rPr>
              <a:t>Jessie McGowan</a:t>
            </a:r>
            <a:r>
              <a:rPr lang="en-US" sz="1799">
                <a:solidFill>
                  <a:srgbClr val="000000"/>
                </a:solidFill>
                <a:latin typeface="Canva Sans Bold"/>
              </a:rPr>
              <a:t>, </a:t>
            </a:r>
            <a:r>
              <a:rPr lang="en-US" sz="1799">
                <a:solidFill>
                  <a:srgbClr val="000000"/>
                </a:solidFill>
                <a:latin typeface="Canva Sans Bold"/>
                <a:hlinkClick r:id="rId33" tooltip="https://pubmed.ncbi.nlm.nih.gov/?term=Stewart+L&amp;cauthor_id=30178033"/>
              </a:rPr>
              <a:t>Lesley Stewart</a:t>
            </a:r>
            <a:r>
              <a:rPr lang="en-US" sz="1799">
                <a:solidFill>
                  <a:srgbClr val="000000"/>
                </a:solidFill>
                <a:latin typeface="Canva Sans Bold"/>
              </a:rPr>
              <a:t>, </a:t>
            </a:r>
            <a:r>
              <a:rPr lang="en-US" sz="1799">
                <a:solidFill>
                  <a:srgbClr val="000000"/>
                </a:solidFill>
                <a:latin typeface="Canva Sans Bold"/>
                <a:hlinkClick r:id="rId34" tooltip="https://pubmed.ncbi.nlm.nih.gov/?term=Hartling+L&amp;cauthor_id=30178033"/>
              </a:rPr>
              <a:t>Lisa Hartling</a:t>
            </a:r>
            <a:r>
              <a:rPr lang="en-US" sz="1799">
                <a:solidFill>
                  <a:srgbClr val="000000"/>
                </a:solidFill>
                <a:latin typeface="Canva Sans Bold"/>
              </a:rPr>
              <a:t>, </a:t>
            </a:r>
            <a:r>
              <a:rPr lang="en-US" sz="1799">
                <a:solidFill>
                  <a:srgbClr val="000000"/>
                </a:solidFill>
                <a:latin typeface="Canva Sans Bold"/>
                <a:hlinkClick r:id="rId35" tooltip="https://pubmed.ncbi.nlm.nih.gov/?term=Aldcroft+A&amp;cauthor_id=30178033"/>
              </a:rPr>
              <a:t>Adrian Aldcroft</a:t>
            </a:r>
            <a:r>
              <a:rPr lang="en-US" sz="1799">
                <a:solidFill>
                  <a:srgbClr val="000000"/>
                </a:solidFill>
                <a:latin typeface="Canva Sans Bold"/>
              </a:rPr>
              <a:t> , </a:t>
            </a:r>
            <a:r>
              <a:rPr lang="en-US" sz="1799">
                <a:solidFill>
                  <a:srgbClr val="000000"/>
                </a:solidFill>
                <a:latin typeface="Canva Sans Bold"/>
                <a:hlinkClick r:id="rId36" tooltip="https://pubmed.ncbi.nlm.nih.gov/?term=Wilson+MG&amp;cauthor_id=30178033"/>
              </a:rPr>
              <a:t>Michael G. Wilson</a:t>
            </a:r>
            <a:r>
              <a:rPr lang="en-US" sz="1799">
                <a:solidFill>
                  <a:srgbClr val="000000"/>
                </a:solidFill>
                <a:latin typeface="Canva Sans Bold"/>
              </a:rPr>
              <a:t>, </a:t>
            </a:r>
            <a:r>
              <a:rPr lang="en-US" sz="1799">
                <a:solidFill>
                  <a:srgbClr val="000000"/>
                </a:solidFill>
                <a:latin typeface="Canva Sans Bold"/>
                <a:hlinkClick r:id="rId37" tooltip="https://pubmed.ncbi.nlm.nih.gov/?term=Garritty+C&amp;cauthor_id=30178033"/>
              </a:rPr>
              <a:t>Chantelle Garritty</a:t>
            </a:r>
            <a:r>
              <a:rPr lang="en-US" sz="1799">
                <a:solidFill>
                  <a:srgbClr val="000000"/>
                </a:solidFill>
                <a:latin typeface="Canva Sans Bold"/>
              </a:rPr>
              <a:t>,... </a:t>
            </a:r>
            <a:r>
              <a:rPr lang="en-US" sz="1799">
                <a:solidFill>
                  <a:srgbClr val="000000"/>
                </a:solidFill>
                <a:latin typeface="Canva Sans Bold"/>
                <a:hlinkClick r:id="rId38" tooltip="https://pubmed.ncbi.nlm.nih.gov/?term=Straus+SE&amp;cauthor_id=30178033"/>
              </a:rPr>
              <a:t>Sharon E. Straus</a:t>
            </a:r>
            <a:r>
              <a:rPr lang="en-US" sz="1799">
                <a:solidFill>
                  <a:srgbClr val="000000"/>
                </a:solidFill>
                <a:latin typeface="Canva Sans Bold"/>
              </a:rPr>
              <a:t> </a:t>
            </a:r>
          </a:p>
        </p:txBody>
      </p:sp>
      <p:sp>
        <p:nvSpPr>
          <p:cNvPr name="Freeform 30" id="30"/>
          <p:cNvSpPr/>
          <p:nvPr/>
        </p:nvSpPr>
        <p:spPr>
          <a:xfrm flipH="false" flipV="false" rot="0">
            <a:off x="16684789" y="7106375"/>
            <a:ext cx="1237624" cy="1406391"/>
          </a:xfrm>
          <a:custGeom>
            <a:avLst/>
            <a:gdLst/>
            <a:ahLst/>
            <a:cxnLst/>
            <a:rect r="r" b="b" t="t" l="l"/>
            <a:pathLst>
              <a:path h="1406391" w="1237624">
                <a:moveTo>
                  <a:pt x="0" y="0"/>
                </a:moveTo>
                <a:lnTo>
                  <a:pt x="1237624" y="0"/>
                </a:lnTo>
                <a:lnTo>
                  <a:pt x="1237624" y="1406392"/>
                </a:lnTo>
                <a:lnTo>
                  <a:pt x="0" y="140639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Sections clés du protocole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5520112" y="3496987"/>
            <a:ext cx="2885280" cy="2898213"/>
            <a:chOff x="0" y="0"/>
            <a:chExt cx="3018595" cy="3032125"/>
          </a:xfrm>
        </p:grpSpPr>
        <p:sp>
          <p:nvSpPr>
            <p:cNvPr name="Freeform 5" id="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324B9A"/>
            </a:solidFill>
          </p:spPr>
        </p:sp>
      </p:grpSp>
      <p:grpSp>
        <p:nvGrpSpPr>
          <p:cNvPr name="Group 6" id="6"/>
          <p:cNvGrpSpPr/>
          <p:nvPr/>
        </p:nvGrpSpPr>
        <p:grpSpPr>
          <a:xfrm rot="0">
            <a:off x="1028700" y="3496987"/>
            <a:ext cx="2885280" cy="2898213"/>
            <a:chOff x="0" y="0"/>
            <a:chExt cx="3018595" cy="3032125"/>
          </a:xfrm>
        </p:grpSpPr>
        <p:sp>
          <p:nvSpPr>
            <p:cNvPr name="Freeform 7" id="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E46270"/>
            </a:solidFill>
          </p:spPr>
        </p:sp>
      </p:grpSp>
      <p:sp>
        <p:nvSpPr>
          <p:cNvPr name="TextBox 8" id="8"/>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Sections clés du protocole</a:t>
            </a:r>
          </a:p>
        </p:txBody>
      </p:sp>
      <p:sp>
        <p:nvSpPr>
          <p:cNvPr name="TextBox 9" id="9"/>
          <p:cNvSpPr txBox="true"/>
          <p:nvPr/>
        </p:nvSpPr>
        <p:spPr>
          <a:xfrm rot="0">
            <a:off x="65630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Titre</a:t>
            </a:r>
          </a:p>
        </p:txBody>
      </p:sp>
      <p:sp>
        <p:nvSpPr>
          <p:cNvPr name="TextBox 10" id="10"/>
          <p:cNvSpPr txBox="true"/>
          <p:nvPr/>
        </p:nvSpPr>
        <p:spPr>
          <a:xfrm rot="0">
            <a:off x="5194256"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Introduction</a:t>
            </a:r>
          </a:p>
        </p:txBody>
      </p:sp>
      <p:sp>
        <p:nvSpPr>
          <p:cNvPr name="Freeform 11" id="11"/>
          <p:cNvSpPr/>
          <p:nvPr/>
        </p:nvSpPr>
        <p:spPr>
          <a:xfrm flipH="false" flipV="false" rot="0">
            <a:off x="1614889" y="3733390"/>
            <a:ext cx="2116633" cy="2230169"/>
          </a:xfrm>
          <a:custGeom>
            <a:avLst/>
            <a:gdLst/>
            <a:ahLst/>
            <a:cxnLst/>
            <a:rect r="r" b="b" t="t" l="l"/>
            <a:pathLst>
              <a:path h="2230169" w="2116633">
                <a:moveTo>
                  <a:pt x="0" y="0"/>
                </a:moveTo>
                <a:lnTo>
                  <a:pt x="2116632" y="0"/>
                </a:lnTo>
                <a:lnTo>
                  <a:pt x="2116632" y="2230168"/>
                </a:lnTo>
                <a:lnTo>
                  <a:pt x="0" y="22301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14419725" y="3496987"/>
            <a:ext cx="2885280" cy="2898213"/>
            <a:chOff x="0" y="0"/>
            <a:chExt cx="3018595" cy="3032125"/>
          </a:xfrm>
        </p:grpSpPr>
        <p:sp>
          <p:nvSpPr>
            <p:cNvPr name="Freeform 13" id="13"/>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C92D5"/>
            </a:solidFill>
          </p:spPr>
        </p:sp>
      </p:grpSp>
      <p:grpSp>
        <p:nvGrpSpPr>
          <p:cNvPr name="Group 14" id="14"/>
          <p:cNvGrpSpPr/>
          <p:nvPr/>
        </p:nvGrpSpPr>
        <p:grpSpPr>
          <a:xfrm rot="0">
            <a:off x="10015118" y="3496987"/>
            <a:ext cx="2885280" cy="2898213"/>
            <a:chOff x="0" y="0"/>
            <a:chExt cx="3018595" cy="3032125"/>
          </a:xfrm>
        </p:grpSpPr>
        <p:sp>
          <p:nvSpPr>
            <p:cNvPr name="Freeform 15" id="1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0070C0"/>
            </a:solidFill>
          </p:spPr>
        </p:sp>
      </p:grpSp>
      <p:sp>
        <p:nvSpPr>
          <p:cNvPr name="TextBox 16" id="16"/>
          <p:cNvSpPr txBox="true"/>
          <p:nvPr/>
        </p:nvSpPr>
        <p:spPr>
          <a:xfrm rot="0">
            <a:off x="1409303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Méthodologie</a:t>
            </a:r>
          </a:p>
        </p:txBody>
      </p:sp>
      <p:sp>
        <p:nvSpPr>
          <p:cNvPr name="Freeform 17" id="17"/>
          <p:cNvSpPr/>
          <p:nvPr/>
        </p:nvSpPr>
        <p:spPr>
          <a:xfrm flipH="false" flipV="false" rot="0">
            <a:off x="14671088" y="3754817"/>
            <a:ext cx="2382554" cy="2382554"/>
          </a:xfrm>
          <a:custGeom>
            <a:avLst/>
            <a:gdLst/>
            <a:ahLst/>
            <a:cxnLst/>
            <a:rect r="r" b="b" t="t" l="l"/>
            <a:pathLst>
              <a:path h="2382554" w="2382554">
                <a:moveTo>
                  <a:pt x="0" y="0"/>
                </a:moveTo>
                <a:lnTo>
                  <a:pt x="2382554" y="0"/>
                </a:lnTo>
                <a:lnTo>
                  <a:pt x="2382554" y="2382554"/>
                </a:lnTo>
                <a:lnTo>
                  <a:pt x="0" y="2382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5873061" y="3918343"/>
            <a:ext cx="2182976" cy="2055503"/>
          </a:xfrm>
          <a:custGeom>
            <a:avLst/>
            <a:gdLst/>
            <a:ahLst/>
            <a:cxnLst/>
            <a:rect r="r" b="b" t="t" l="l"/>
            <a:pathLst>
              <a:path h="2055503" w="2182976">
                <a:moveTo>
                  <a:pt x="0" y="0"/>
                </a:moveTo>
                <a:lnTo>
                  <a:pt x="2182976" y="0"/>
                </a:lnTo>
                <a:lnTo>
                  <a:pt x="2182976" y="2055502"/>
                </a:lnTo>
                <a:lnTo>
                  <a:pt x="0" y="20555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0196093" y="3934089"/>
            <a:ext cx="2296160" cy="1828771"/>
            <a:chOff x="0" y="0"/>
            <a:chExt cx="3061546" cy="2438361"/>
          </a:xfrm>
        </p:grpSpPr>
        <p:sp>
          <p:nvSpPr>
            <p:cNvPr name="Freeform 20" id="20"/>
            <p:cNvSpPr/>
            <p:nvPr/>
          </p:nvSpPr>
          <p:spPr>
            <a:xfrm flipH="false" flipV="false" rot="-1085491">
              <a:off x="251817" y="253723"/>
              <a:ext cx="1941506" cy="1930916"/>
            </a:xfrm>
            <a:custGeom>
              <a:avLst/>
              <a:gdLst/>
              <a:ahLst/>
              <a:cxnLst/>
              <a:rect r="r" b="b" t="t" l="l"/>
              <a:pathLst>
                <a:path h="1930916" w="1941506">
                  <a:moveTo>
                    <a:pt x="0" y="0"/>
                  </a:moveTo>
                  <a:lnTo>
                    <a:pt x="1941506" y="0"/>
                  </a:lnTo>
                  <a:lnTo>
                    <a:pt x="1941506" y="1930916"/>
                  </a:lnTo>
                  <a:lnTo>
                    <a:pt x="0" y="19309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0">
              <a:off x="1828732" y="399740"/>
              <a:ext cx="1232814" cy="1899200"/>
            </a:xfrm>
            <a:custGeom>
              <a:avLst/>
              <a:gdLst/>
              <a:ahLst/>
              <a:cxnLst/>
              <a:rect r="r" b="b" t="t" l="l"/>
              <a:pathLst>
                <a:path h="1899200" w="1232814">
                  <a:moveTo>
                    <a:pt x="0" y="0"/>
                  </a:moveTo>
                  <a:lnTo>
                    <a:pt x="1232814" y="0"/>
                  </a:lnTo>
                  <a:lnTo>
                    <a:pt x="1232814" y="1899201"/>
                  </a:lnTo>
                  <a:lnTo>
                    <a:pt x="0" y="18992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TextBox 22" id="22"/>
          <p:cNvSpPr txBox="true"/>
          <p:nvPr/>
        </p:nvSpPr>
        <p:spPr>
          <a:xfrm rot="0">
            <a:off x="9732209" y="6845725"/>
            <a:ext cx="3538663" cy="1365250"/>
          </a:xfrm>
          <a:prstGeom prst="rect">
            <a:avLst/>
          </a:prstGeom>
        </p:spPr>
        <p:txBody>
          <a:bodyPr anchor="t" rtlCol="false" tIns="0" lIns="0" bIns="0" rIns="0">
            <a:spAutoFit/>
          </a:bodyPr>
          <a:lstStyle/>
          <a:p>
            <a:pPr algn="ctr">
              <a:lnSpc>
                <a:spcPts val="3499"/>
              </a:lnSpc>
            </a:pPr>
            <a:r>
              <a:rPr lang="en-US" sz="3499">
                <a:solidFill>
                  <a:srgbClr val="191919"/>
                </a:solidFill>
                <a:latin typeface="Poppins Medium"/>
              </a:rPr>
              <a:t>Objectifs </a:t>
            </a:r>
          </a:p>
          <a:p>
            <a:pPr algn="ctr">
              <a:lnSpc>
                <a:spcPts val="3499"/>
              </a:lnSpc>
            </a:pPr>
            <a:r>
              <a:rPr lang="en-US" sz="3499">
                <a:solidFill>
                  <a:srgbClr val="191919"/>
                </a:solidFill>
                <a:latin typeface="Poppins Medium"/>
              </a:rPr>
              <a:t>et</a:t>
            </a:r>
          </a:p>
          <a:p>
            <a:pPr algn="ctr">
              <a:lnSpc>
                <a:spcPts val="3499"/>
              </a:lnSpc>
            </a:pPr>
            <a:r>
              <a:rPr lang="en-US" sz="3499">
                <a:solidFill>
                  <a:srgbClr val="191919"/>
                </a:solidFill>
                <a:latin typeface="Poppins Medium"/>
              </a:rPr>
              <a:t>questions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5520112" y="3496987"/>
            <a:ext cx="2885280" cy="2898213"/>
            <a:chOff x="0" y="0"/>
            <a:chExt cx="3018595" cy="3032125"/>
          </a:xfrm>
        </p:grpSpPr>
        <p:sp>
          <p:nvSpPr>
            <p:cNvPr name="Freeform 5" id="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E46270"/>
            </a:solidFill>
          </p:spPr>
        </p:sp>
      </p:grpSp>
      <p:grpSp>
        <p:nvGrpSpPr>
          <p:cNvPr name="Group 6" id="6"/>
          <p:cNvGrpSpPr/>
          <p:nvPr/>
        </p:nvGrpSpPr>
        <p:grpSpPr>
          <a:xfrm rot="0">
            <a:off x="1028700" y="3496987"/>
            <a:ext cx="2885280" cy="2898213"/>
            <a:chOff x="0" y="0"/>
            <a:chExt cx="3018595" cy="3032125"/>
          </a:xfrm>
        </p:grpSpPr>
        <p:sp>
          <p:nvSpPr>
            <p:cNvPr name="Freeform 7" id="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63C60"/>
            </a:solidFill>
          </p:spPr>
        </p:sp>
      </p:grpSp>
      <p:sp>
        <p:nvSpPr>
          <p:cNvPr name="Freeform 8" id="8"/>
          <p:cNvSpPr/>
          <p:nvPr/>
        </p:nvSpPr>
        <p:spPr>
          <a:xfrm flipH="false" flipV="false" rot="0">
            <a:off x="5873061" y="3918343"/>
            <a:ext cx="2182976" cy="2055503"/>
          </a:xfrm>
          <a:custGeom>
            <a:avLst/>
            <a:gdLst/>
            <a:ahLst/>
            <a:cxnLst/>
            <a:rect r="r" b="b" t="t" l="l"/>
            <a:pathLst>
              <a:path h="2055503" w="2182976">
                <a:moveTo>
                  <a:pt x="0" y="0"/>
                </a:moveTo>
                <a:lnTo>
                  <a:pt x="2182976" y="0"/>
                </a:lnTo>
                <a:lnTo>
                  <a:pt x="2182976" y="2055502"/>
                </a:lnTo>
                <a:lnTo>
                  <a:pt x="0" y="20555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14419725" y="3496987"/>
            <a:ext cx="2885280" cy="2898213"/>
            <a:chOff x="0" y="0"/>
            <a:chExt cx="3018595" cy="3032125"/>
          </a:xfrm>
        </p:grpSpPr>
        <p:sp>
          <p:nvSpPr>
            <p:cNvPr name="Freeform 10" id="10"/>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C92D5"/>
            </a:solidFill>
          </p:spPr>
        </p:sp>
      </p:grpSp>
      <p:grpSp>
        <p:nvGrpSpPr>
          <p:cNvPr name="Group 11" id="11"/>
          <p:cNvGrpSpPr/>
          <p:nvPr/>
        </p:nvGrpSpPr>
        <p:grpSpPr>
          <a:xfrm rot="0">
            <a:off x="10015118" y="3496987"/>
            <a:ext cx="2885280" cy="2898213"/>
            <a:chOff x="0" y="0"/>
            <a:chExt cx="3018595" cy="3032125"/>
          </a:xfrm>
        </p:grpSpPr>
        <p:sp>
          <p:nvSpPr>
            <p:cNvPr name="Freeform 12" id="12"/>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0070C0"/>
            </a:solidFill>
          </p:spPr>
        </p:sp>
      </p:grpSp>
      <p:sp>
        <p:nvSpPr>
          <p:cNvPr name="TextBox 13" id="13"/>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Sections clés du protocole</a:t>
            </a:r>
          </a:p>
        </p:txBody>
      </p:sp>
      <p:sp>
        <p:nvSpPr>
          <p:cNvPr name="TextBox 14" id="14"/>
          <p:cNvSpPr txBox="true"/>
          <p:nvPr/>
        </p:nvSpPr>
        <p:spPr>
          <a:xfrm rot="0">
            <a:off x="65630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Titre</a:t>
            </a:r>
          </a:p>
        </p:txBody>
      </p:sp>
      <p:sp>
        <p:nvSpPr>
          <p:cNvPr name="TextBox 15" id="15"/>
          <p:cNvSpPr txBox="true"/>
          <p:nvPr/>
        </p:nvSpPr>
        <p:spPr>
          <a:xfrm rot="0">
            <a:off x="5194256"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Introduction</a:t>
            </a:r>
          </a:p>
        </p:txBody>
      </p:sp>
      <p:sp>
        <p:nvSpPr>
          <p:cNvPr name="TextBox 16" id="16"/>
          <p:cNvSpPr txBox="true"/>
          <p:nvPr/>
        </p:nvSpPr>
        <p:spPr>
          <a:xfrm rot="0">
            <a:off x="1409303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Méthodologie</a:t>
            </a:r>
          </a:p>
        </p:txBody>
      </p:sp>
      <p:sp>
        <p:nvSpPr>
          <p:cNvPr name="Freeform 17" id="17"/>
          <p:cNvSpPr/>
          <p:nvPr/>
        </p:nvSpPr>
        <p:spPr>
          <a:xfrm flipH="false" flipV="false" rot="0">
            <a:off x="14671088" y="3754817"/>
            <a:ext cx="2382554" cy="2382554"/>
          </a:xfrm>
          <a:custGeom>
            <a:avLst/>
            <a:gdLst/>
            <a:ahLst/>
            <a:cxnLst/>
            <a:rect r="r" b="b" t="t" l="l"/>
            <a:pathLst>
              <a:path h="2382554" w="2382554">
                <a:moveTo>
                  <a:pt x="0" y="0"/>
                </a:moveTo>
                <a:lnTo>
                  <a:pt x="2382554" y="0"/>
                </a:lnTo>
                <a:lnTo>
                  <a:pt x="2382554" y="2382554"/>
                </a:lnTo>
                <a:lnTo>
                  <a:pt x="0" y="2382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631830" y="3733390"/>
            <a:ext cx="2116633" cy="2230169"/>
          </a:xfrm>
          <a:custGeom>
            <a:avLst/>
            <a:gdLst/>
            <a:ahLst/>
            <a:cxnLst/>
            <a:rect r="r" b="b" t="t" l="l"/>
            <a:pathLst>
              <a:path h="2230169" w="2116633">
                <a:moveTo>
                  <a:pt x="0" y="0"/>
                </a:moveTo>
                <a:lnTo>
                  <a:pt x="2116632" y="0"/>
                </a:lnTo>
                <a:lnTo>
                  <a:pt x="2116632" y="2230168"/>
                </a:lnTo>
                <a:lnTo>
                  <a:pt x="0" y="22301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0196093" y="3934089"/>
            <a:ext cx="2296160" cy="1828771"/>
            <a:chOff x="0" y="0"/>
            <a:chExt cx="3061546" cy="2438361"/>
          </a:xfrm>
        </p:grpSpPr>
        <p:sp>
          <p:nvSpPr>
            <p:cNvPr name="Freeform 20" id="20"/>
            <p:cNvSpPr/>
            <p:nvPr/>
          </p:nvSpPr>
          <p:spPr>
            <a:xfrm flipH="false" flipV="false" rot="-1085491">
              <a:off x="251817" y="253723"/>
              <a:ext cx="1941506" cy="1930916"/>
            </a:xfrm>
            <a:custGeom>
              <a:avLst/>
              <a:gdLst/>
              <a:ahLst/>
              <a:cxnLst/>
              <a:rect r="r" b="b" t="t" l="l"/>
              <a:pathLst>
                <a:path h="1930916" w="1941506">
                  <a:moveTo>
                    <a:pt x="0" y="0"/>
                  </a:moveTo>
                  <a:lnTo>
                    <a:pt x="1941506" y="0"/>
                  </a:lnTo>
                  <a:lnTo>
                    <a:pt x="1941506" y="1930916"/>
                  </a:lnTo>
                  <a:lnTo>
                    <a:pt x="0" y="19309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0">
              <a:off x="1828732" y="399740"/>
              <a:ext cx="1232814" cy="1899200"/>
            </a:xfrm>
            <a:custGeom>
              <a:avLst/>
              <a:gdLst/>
              <a:ahLst/>
              <a:cxnLst/>
              <a:rect r="r" b="b" t="t" l="l"/>
              <a:pathLst>
                <a:path h="1899200" w="1232814">
                  <a:moveTo>
                    <a:pt x="0" y="0"/>
                  </a:moveTo>
                  <a:lnTo>
                    <a:pt x="1232814" y="0"/>
                  </a:lnTo>
                  <a:lnTo>
                    <a:pt x="1232814" y="1899201"/>
                  </a:lnTo>
                  <a:lnTo>
                    <a:pt x="0" y="18992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TextBox 22" id="22"/>
          <p:cNvSpPr txBox="true"/>
          <p:nvPr/>
        </p:nvSpPr>
        <p:spPr>
          <a:xfrm rot="0">
            <a:off x="9732209" y="6845725"/>
            <a:ext cx="3538663" cy="1365250"/>
          </a:xfrm>
          <a:prstGeom prst="rect">
            <a:avLst/>
          </a:prstGeom>
        </p:spPr>
        <p:txBody>
          <a:bodyPr anchor="t" rtlCol="false" tIns="0" lIns="0" bIns="0" rIns="0">
            <a:spAutoFit/>
          </a:bodyPr>
          <a:lstStyle/>
          <a:p>
            <a:pPr algn="ctr">
              <a:lnSpc>
                <a:spcPts val="3499"/>
              </a:lnSpc>
            </a:pPr>
            <a:r>
              <a:rPr lang="en-US" sz="3499">
                <a:solidFill>
                  <a:srgbClr val="191919"/>
                </a:solidFill>
                <a:latin typeface="Poppins Medium"/>
              </a:rPr>
              <a:t>Objectifs </a:t>
            </a:r>
          </a:p>
          <a:p>
            <a:pPr algn="ctr">
              <a:lnSpc>
                <a:spcPts val="3499"/>
              </a:lnSpc>
            </a:pPr>
            <a:r>
              <a:rPr lang="en-US" sz="3499">
                <a:solidFill>
                  <a:srgbClr val="191919"/>
                </a:solidFill>
                <a:latin typeface="Poppins Medium"/>
              </a:rPr>
              <a:t>et</a:t>
            </a:r>
          </a:p>
          <a:p>
            <a:pPr algn="ctr">
              <a:lnSpc>
                <a:spcPts val="3499"/>
              </a:lnSpc>
            </a:pPr>
            <a:r>
              <a:rPr lang="en-US" sz="3499">
                <a:solidFill>
                  <a:srgbClr val="191919"/>
                </a:solidFill>
                <a:latin typeface="Poppins Medium"/>
              </a:rPr>
              <a:t>questions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10015118" y="3496987"/>
            <a:ext cx="2885280" cy="2898213"/>
            <a:chOff x="0" y="0"/>
            <a:chExt cx="3018595" cy="3032125"/>
          </a:xfrm>
        </p:grpSpPr>
        <p:sp>
          <p:nvSpPr>
            <p:cNvPr name="Freeform 5" id="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E46270"/>
            </a:solidFill>
          </p:spPr>
        </p:sp>
      </p:grpSp>
      <p:grpSp>
        <p:nvGrpSpPr>
          <p:cNvPr name="Group 6" id="6"/>
          <p:cNvGrpSpPr/>
          <p:nvPr/>
        </p:nvGrpSpPr>
        <p:grpSpPr>
          <a:xfrm rot="0">
            <a:off x="1028700" y="3496987"/>
            <a:ext cx="2885280" cy="2898213"/>
            <a:chOff x="0" y="0"/>
            <a:chExt cx="3018595" cy="3032125"/>
          </a:xfrm>
        </p:grpSpPr>
        <p:sp>
          <p:nvSpPr>
            <p:cNvPr name="Freeform 7" id="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63C60"/>
            </a:solidFill>
          </p:spPr>
        </p:sp>
      </p:grpSp>
      <p:sp>
        <p:nvSpPr>
          <p:cNvPr name="Freeform 8" id="8"/>
          <p:cNvSpPr/>
          <p:nvPr/>
        </p:nvSpPr>
        <p:spPr>
          <a:xfrm flipH="false" flipV="false" rot="0">
            <a:off x="1631830" y="3733390"/>
            <a:ext cx="2116633" cy="2230169"/>
          </a:xfrm>
          <a:custGeom>
            <a:avLst/>
            <a:gdLst/>
            <a:ahLst/>
            <a:cxnLst/>
            <a:rect r="r" b="b" t="t" l="l"/>
            <a:pathLst>
              <a:path h="2230169" w="2116633">
                <a:moveTo>
                  <a:pt x="0" y="0"/>
                </a:moveTo>
                <a:lnTo>
                  <a:pt x="2116632" y="0"/>
                </a:lnTo>
                <a:lnTo>
                  <a:pt x="2116632" y="2230168"/>
                </a:lnTo>
                <a:lnTo>
                  <a:pt x="0" y="22301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14419725" y="3496987"/>
            <a:ext cx="2885280" cy="2898213"/>
            <a:chOff x="0" y="0"/>
            <a:chExt cx="3018595" cy="3032125"/>
          </a:xfrm>
        </p:grpSpPr>
        <p:sp>
          <p:nvSpPr>
            <p:cNvPr name="Freeform 10" id="10"/>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C92D5"/>
            </a:solidFill>
          </p:spPr>
        </p:sp>
      </p:grpSp>
      <p:sp>
        <p:nvSpPr>
          <p:cNvPr name="Freeform 11" id="11"/>
          <p:cNvSpPr/>
          <p:nvPr/>
        </p:nvSpPr>
        <p:spPr>
          <a:xfrm flipH="false" flipV="false" rot="0">
            <a:off x="14671088" y="3754817"/>
            <a:ext cx="2382554" cy="2382554"/>
          </a:xfrm>
          <a:custGeom>
            <a:avLst/>
            <a:gdLst/>
            <a:ahLst/>
            <a:cxnLst/>
            <a:rect r="r" b="b" t="t" l="l"/>
            <a:pathLst>
              <a:path h="2382554" w="2382554">
                <a:moveTo>
                  <a:pt x="0" y="0"/>
                </a:moveTo>
                <a:lnTo>
                  <a:pt x="2382554" y="0"/>
                </a:lnTo>
                <a:lnTo>
                  <a:pt x="2382554" y="2382554"/>
                </a:lnTo>
                <a:lnTo>
                  <a:pt x="0" y="2382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5520112" y="3496987"/>
            <a:ext cx="2885280" cy="2898213"/>
            <a:chOff x="0" y="0"/>
            <a:chExt cx="3018595" cy="3032125"/>
          </a:xfrm>
        </p:grpSpPr>
        <p:sp>
          <p:nvSpPr>
            <p:cNvPr name="Freeform 13" id="13"/>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324B9A"/>
            </a:solidFill>
          </p:spPr>
        </p:sp>
      </p:grpSp>
      <p:sp>
        <p:nvSpPr>
          <p:cNvPr name="Freeform 14" id="14"/>
          <p:cNvSpPr/>
          <p:nvPr/>
        </p:nvSpPr>
        <p:spPr>
          <a:xfrm flipH="false" flipV="false" rot="0">
            <a:off x="5873061" y="3918343"/>
            <a:ext cx="2182976" cy="2055503"/>
          </a:xfrm>
          <a:custGeom>
            <a:avLst/>
            <a:gdLst/>
            <a:ahLst/>
            <a:cxnLst/>
            <a:rect r="r" b="b" t="t" l="l"/>
            <a:pathLst>
              <a:path h="2055503" w="2182976">
                <a:moveTo>
                  <a:pt x="0" y="0"/>
                </a:moveTo>
                <a:lnTo>
                  <a:pt x="2182976" y="0"/>
                </a:lnTo>
                <a:lnTo>
                  <a:pt x="2182976" y="2055502"/>
                </a:lnTo>
                <a:lnTo>
                  <a:pt x="0" y="20555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Sections clés du protocole</a:t>
            </a:r>
          </a:p>
        </p:txBody>
      </p:sp>
      <p:sp>
        <p:nvSpPr>
          <p:cNvPr name="TextBox 16" id="16"/>
          <p:cNvSpPr txBox="true"/>
          <p:nvPr/>
        </p:nvSpPr>
        <p:spPr>
          <a:xfrm rot="0">
            <a:off x="9732209" y="6845725"/>
            <a:ext cx="3538663" cy="1365250"/>
          </a:xfrm>
          <a:prstGeom prst="rect">
            <a:avLst/>
          </a:prstGeom>
        </p:spPr>
        <p:txBody>
          <a:bodyPr anchor="t" rtlCol="false" tIns="0" lIns="0" bIns="0" rIns="0">
            <a:spAutoFit/>
          </a:bodyPr>
          <a:lstStyle/>
          <a:p>
            <a:pPr algn="ctr">
              <a:lnSpc>
                <a:spcPts val="3499"/>
              </a:lnSpc>
            </a:pPr>
            <a:r>
              <a:rPr lang="en-US" sz="3499">
                <a:solidFill>
                  <a:srgbClr val="191919"/>
                </a:solidFill>
                <a:latin typeface="Poppins Medium"/>
              </a:rPr>
              <a:t>Objectifs </a:t>
            </a:r>
          </a:p>
          <a:p>
            <a:pPr algn="ctr">
              <a:lnSpc>
                <a:spcPts val="3499"/>
              </a:lnSpc>
            </a:pPr>
            <a:r>
              <a:rPr lang="en-US" sz="3499">
                <a:solidFill>
                  <a:srgbClr val="191919"/>
                </a:solidFill>
                <a:latin typeface="Poppins Medium"/>
              </a:rPr>
              <a:t>et</a:t>
            </a:r>
          </a:p>
          <a:p>
            <a:pPr algn="ctr">
              <a:lnSpc>
                <a:spcPts val="3499"/>
              </a:lnSpc>
            </a:pPr>
            <a:r>
              <a:rPr lang="en-US" sz="3499">
                <a:solidFill>
                  <a:srgbClr val="191919"/>
                </a:solidFill>
                <a:latin typeface="Poppins Medium"/>
              </a:rPr>
              <a:t>questions</a:t>
            </a:r>
          </a:p>
        </p:txBody>
      </p:sp>
      <p:sp>
        <p:nvSpPr>
          <p:cNvPr name="TextBox 17" id="17"/>
          <p:cNvSpPr txBox="true"/>
          <p:nvPr/>
        </p:nvSpPr>
        <p:spPr>
          <a:xfrm rot="0">
            <a:off x="65630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Titre</a:t>
            </a:r>
          </a:p>
        </p:txBody>
      </p:sp>
      <p:sp>
        <p:nvSpPr>
          <p:cNvPr name="TextBox 18" id="18"/>
          <p:cNvSpPr txBox="true"/>
          <p:nvPr/>
        </p:nvSpPr>
        <p:spPr>
          <a:xfrm rot="0">
            <a:off x="1409303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Méthodologie</a:t>
            </a:r>
          </a:p>
        </p:txBody>
      </p:sp>
      <p:sp>
        <p:nvSpPr>
          <p:cNvPr name="TextBox 19" id="19"/>
          <p:cNvSpPr txBox="true"/>
          <p:nvPr/>
        </p:nvSpPr>
        <p:spPr>
          <a:xfrm rot="0">
            <a:off x="5194256"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Introduction</a:t>
            </a:r>
          </a:p>
        </p:txBody>
      </p:sp>
      <p:grpSp>
        <p:nvGrpSpPr>
          <p:cNvPr name="Group 20" id="20"/>
          <p:cNvGrpSpPr/>
          <p:nvPr/>
        </p:nvGrpSpPr>
        <p:grpSpPr>
          <a:xfrm rot="0">
            <a:off x="10196093" y="3934089"/>
            <a:ext cx="2296160" cy="1828771"/>
            <a:chOff x="0" y="0"/>
            <a:chExt cx="3061546" cy="2438361"/>
          </a:xfrm>
        </p:grpSpPr>
        <p:sp>
          <p:nvSpPr>
            <p:cNvPr name="Freeform 21" id="21"/>
            <p:cNvSpPr/>
            <p:nvPr/>
          </p:nvSpPr>
          <p:spPr>
            <a:xfrm flipH="false" flipV="false" rot="-1085491">
              <a:off x="251817" y="253723"/>
              <a:ext cx="1941506" cy="1930916"/>
            </a:xfrm>
            <a:custGeom>
              <a:avLst/>
              <a:gdLst/>
              <a:ahLst/>
              <a:cxnLst/>
              <a:rect r="r" b="b" t="t" l="l"/>
              <a:pathLst>
                <a:path h="1930916" w="1941506">
                  <a:moveTo>
                    <a:pt x="0" y="0"/>
                  </a:moveTo>
                  <a:lnTo>
                    <a:pt x="1941506" y="0"/>
                  </a:lnTo>
                  <a:lnTo>
                    <a:pt x="1941506" y="1930916"/>
                  </a:lnTo>
                  <a:lnTo>
                    <a:pt x="0" y="19309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828732" y="399740"/>
              <a:ext cx="1232814" cy="1899200"/>
            </a:xfrm>
            <a:custGeom>
              <a:avLst/>
              <a:gdLst/>
              <a:ahLst/>
              <a:cxnLst/>
              <a:rect r="r" b="b" t="t" l="l"/>
              <a:pathLst>
                <a:path h="1899200" w="1232814">
                  <a:moveTo>
                    <a:pt x="0" y="0"/>
                  </a:moveTo>
                  <a:lnTo>
                    <a:pt x="1232814" y="0"/>
                  </a:lnTo>
                  <a:lnTo>
                    <a:pt x="1232814" y="1899201"/>
                  </a:lnTo>
                  <a:lnTo>
                    <a:pt x="0" y="18992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14419725" y="3496987"/>
            <a:ext cx="2885280" cy="2898213"/>
            <a:chOff x="0" y="0"/>
            <a:chExt cx="3018595" cy="3032125"/>
          </a:xfrm>
        </p:grpSpPr>
        <p:sp>
          <p:nvSpPr>
            <p:cNvPr name="Freeform 5" id="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E46270"/>
            </a:solidFill>
          </p:spPr>
        </p:sp>
      </p:grpSp>
      <p:grpSp>
        <p:nvGrpSpPr>
          <p:cNvPr name="Group 6" id="6"/>
          <p:cNvGrpSpPr/>
          <p:nvPr/>
        </p:nvGrpSpPr>
        <p:grpSpPr>
          <a:xfrm rot="0">
            <a:off x="10015118" y="3496987"/>
            <a:ext cx="2885280" cy="2898213"/>
            <a:chOff x="0" y="0"/>
            <a:chExt cx="3018595" cy="3032125"/>
          </a:xfrm>
        </p:grpSpPr>
        <p:sp>
          <p:nvSpPr>
            <p:cNvPr name="Freeform 7" id="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0070C0"/>
            </a:solidFill>
          </p:spPr>
        </p:sp>
      </p:grpSp>
      <p:sp>
        <p:nvSpPr>
          <p:cNvPr name="TextBox 8" id="8"/>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Sections clés du protocole</a:t>
            </a:r>
          </a:p>
        </p:txBody>
      </p:sp>
      <p:sp>
        <p:nvSpPr>
          <p:cNvPr name="TextBox 9" id="9"/>
          <p:cNvSpPr txBox="true"/>
          <p:nvPr/>
        </p:nvSpPr>
        <p:spPr>
          <a:xfrm rot="0">
            <a:off x="1409303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Méthodologie</a:t>
            </a:r>
          </a:p>
        </p:txBody>
      </p:sp>
      <p:grpSp>
        <p:nvGrpSpPr>
          <p:cNvPr name="Group 10" id="10"/>
          <p:cNvGrpSpPr/>
          <p:nvPr/>
        </p:nvGrpSpPr>
        <p:grpSpPr>
          <a:xfrm rot="0">
            <a:off x="5520112" y="3496987"/>
            <a:ext cx="2885280" cy="2898213"/>
            <a:chOff x="0" y="0"/>
            <a:chExt cx="3018595" cy="3032125"/>
          </a:xfrm>
        </p:grpSpPr>
        <p:sp>
          <p:nvSpPr>
            <p:cNvPr name="Freeform 11" id="11"/>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324B9A"/>
            </a:solidFill>
          </p:spPr>
        </p:sp>
      </p:grpSp>
      <p:sp>
        <p:nvSpPr>
          <p:cNvPr name="TextBox 12" id="12"/>
          <p:cNvSpPr txBox="true"/>
          <p:nvPr/>
        </p:nvSpPr>
        <p:spPr>
          <a:xfrm rot="0">
            <a:off x="5194256"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Introduction</a:t>
            </a:r>
          </a:p>
        </p:txBody>
      </p:sp>
      <p:sp>
        <p:nvSpPr>
          <p:cNvPr name="Freeform 13" id="13"/>
          <p:cNvSpPr/>
          <p:nvPr/>
        </p:nvSpPr>
        <p:spPr>
          <a:xfrm flipH="false" flipV="false" rot="0">
            <a:off x="5873061" y="3918343"/>
            <a:ext cx="2182976" cy="2055503"/>
          </a:xfrm>
          <a:custGeom>
            <a:avLst/>
            <a:gdLst/>
            <a:ahLst/>
            <a:cxnLst/>
            <a:rect r="r" b="b" t="t" l="l"/>
            <a:pathLst>
              <a:path h="2055503" w="2182976">
                <a:moveTo>
                  <a:pt x="0" y="0"/>
                </a:moveTo>
                <a:lnTo>
                  <a:pt x="2182976" y="0"/>
                </a:lnTo>
                <a:lnTo>
                  <a:pt x="2182976" y="2055502"/>
                </a:lnTo>
                <a:lnTo>
                  <a:pt x="0" y="20555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65630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rPr>
              <a:t>Titre</a:t>
            </a:r>
          </a:p>
        </p:txBody>
      </p:sp>
      <p:grpSp>
        <p:nvGrpSpPr>
          <p:cNvPr name="Group 15" id="15"/>
          <p:cNvGrpSpPr/>
          <p:nvPr/>
        </p:nvGrpSpPr>
        <p:grpSpPr>
          <a:xfrm rot="0">
            <a:off x="1028700" y="3496987"/>
            <a:ext cx="2885280" cy="2898213"/>
            <a:chOff x="0" y="0"/>
            <a:chExt cx="3847040" cy="3864284"/>
          </a:xfrm>
        </p:grpSpPr>
        <p:grpSp>
          <p:nvGrpSpPr>
            <p:cNvPr name="Group 16" id="16"/>
            <p:cNvGrpSpPr/>
            <p:nvPr/>
          </p:nvGrpSpPr>
          <p:grpSpPr>
            <a:xfrm rot="0">
              <a:off x="0" y="0"/>
              <a:ext cx="3847040" cy="3864284"/>
              <a:chOff x="0" y="0"/>
              <a:chExt cx="3018595" cy="3032125"/>
            </a:xfrm>
          </p:grpSpPr>
          <p:sp>
            <p:nvSpPr>
              <p:cNvPr name="Freeform 17" id="1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63C60"/>
              </a:solidFill>
            </p:spPr>
          </p:sp>
        </p:grpSp>
        <p:sp>
          <p:nvSpPr>
            <p:cNvPr name="Freeform 18" id="18"/>
            <p:cNvSpPr/>
            <p:nvPr/>
          </p:nvSpPr>
          <p:spPr>
            <a:xfrm flipH="false" flipV="false" rot="0">
              <a:off x="804173" y="315203"/>
              <a:ext cx="2822177" cy="2973558"/>
            </a:xfrm>
            <a:custGeom>
              <a:avLst/>
              <a:gdLst/>
              <a:ahLst/>
              <a:cxnLst/>
              <a:rect r="r" b="b" t="t" l="l"/>
              <a:pathLst>
                <a:path h="2973558" w="2822177">
                  <a:moveTo>
                    <a:pt x="0" y="0"/>
                  </a:moveTo>
                  <a:lnTo>
                    <a:pt x="2822177" y="0"/>
                  </a:lnTo>
                  <a:lnTo>
                    <a:pt x="2822177" y="2973558"/>
                  </a:lnTo>
                  <a:lnTo>
                    <a:pt x="0" y="29735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19" id="19"/>
          <p:cNvSpPr/>
          <p:nvPr/>
        </p:nvSpPr>
        <p:spPr>
          <a:xfrm flipH="false" flipV="false" rot="0">
            <a:off x="14671088" y="3754817"/>
            <a:ext cx="2382554" cy="2382554"/>
          </a:xfrm>
          <a:custGeom>
            <a:avLst/>
            <a:gdLst/>
            <a:ahLst/>
            <a:cxnLst/>
            <a:rect r="r" b="b" t="t" l="l"/>
            <a:pathLst>
              <a:path h="2382554" w="2382554">
                <a:moveTo>
                  <a:pt x="0" y="0"/>
                </a:moveTo>
                <a:lnTo>
                  <a:pt x="2382554" y="0"/>
                </a:lnTo>
                <a:lnTo>
                  <a:pt x="2382554" y="2382554"/>
                </a:lnTo>
                <a:lnTo>
                  <a:pt x="0" y="23825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0" id="20"/>
          <p:cNvGrpSpPr/>
          <p:nvPr/>
        </p:nvGrpSpPr>
        <p:grpSpPr>
          <a:xfrm rot="0">
            <a:off x="10196093" y="3934089"/>
            <a:ext cx="2296160" cy="1828771"/>
            <a:chOff x="0" y="0"/>
            <a:chExt cx="3061546" cy="2438361"/>
          </a:xfrm>
        </p:grpSpPr>
        <p:sp>
          <p:nvSpPr>
            <p:cNvPr name="Freeform 21" id="21"/>
            <p:cNvSpPr/>
            <p:nvPr/>
          </p:nvSpPr>
          <p:spPr>
            <a:xfrm flipH="false" flipV="false" rot="-1085491">
              <a:off x="251817" y="253723"/>
              <a:ext cx="1941506" cy="1930916"/>
            </a:xfrm>
            <a:custGeom>
              <a:avLst/>
              <a:gdLst/>
              <a:ahLst/>
              <a:cxnLst/>
              <a:rect r="r" b="b" t="t" l="l"/>
              <a:pathLst>
                <a:path h="1930916" w="1941506">
                  <a:moveTo>
                    <a:pt x="0" y="0"/>
                  </a:moveTo>
                  <a:lnTo>
                    <a:pt x="1941506" y="0"/>
                  </a:lnTo>
                  <a:lnTo>
                    <a:pt x="1941506" y="1930916"/>
                  </a:lnTo>
                  <a:lnTo>
                    <a:pt x="0" y="19309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828732" y="399740"/>
              <a:ext cx="1232814" cy="1899200"/>
            </a:xfrm>
            <a:custGeom>
              <a:avLst/>
              <a:gdLst/>
              <a:ahLst/>
              <a:cxnLst/>
              <a:rect r="r" b="b" t="t" l="l"/>
              <a:pathLst>
                <a:path h="1899200" w="1232814">
                  <a:moveTo>
                    <a:pt x="0" y="0"/>
                  </a:moveTo>
                  <a:lnTo>
                    <a:pt x="1232814" y="0"/>
                  </a:lnTo>
                  <a:lnTo>
                    <a:pt x="1232814" y="1899201"/>
                  </a:lnTo>
                  <a:lnTo>
                    <a:pt x="0" y="18992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TextBox 23" id="23"/>
          <p:cNvSpPr txBox="true"/>
          <p:nvPr/>
        </p:nvSpPr>
        <p:spPr>
          <a:xfrm rot="0">
            <a:off x="9732209" y="6845725"/>
            <a:ext cx="3538663" cy="1365250"/>
          </a:xfrm>
          <a:prstGeom prst="rect">
            <a:avLst/>
          </a:prstGeom>
        </p:spPr>
        <p:txBody>
          <a:bodyPr anchor="t" rtlCol="false" tIns="0" lIns="0" bIns="0" rIns="0">
            <a:spAutoFit/>
          </a:bodyPr>
          <a:lstStyle/>
          <a:p>
            <a:pPr algn="ctr">
              <a:lnSpc>
                <a:spcPts val="3499"/>
              </a:lnSpc>
            </a:pPr>
            <a:r>
              <a:rPr lang="en-US" sz="3499">
                <a:solidFill>
                  <a:srgbClr val="191919"/>
                </a:solidFill>
                <a:latin typeface="Poppins Medium"/>
              </a:rPr>
              <a:t>Objectifs </a:t>
            </a:r>
          </a:p>
          <a:p>
            <a:pPr algn="ctr">
              <a:lnSpc>
                <a:spcPts val="3499"/>
              </a:lnSpc>
            </a:pPr>
            <a:r>
              <a:rPr lang="en-US" sz="3499">
                <a:solidFill>
                  <a:srgbClr val="191919"/>
                </a:solidFill>
                <a:latin typeface="Poppins Medium"/>
              </a:rPr>
              <a:t>et</a:t>
            </a:r>
          </a:p>
          <a:p>
            <a:pPr algn="ctr">
              <a:lnSpc>
                <a:spcPts val="3499"/>
              </a:lnSpc>
            </a:pPr>
            <a:r>
              <a:rPr lang="en-US" sz="3499">
                <a:solidFill>
                  <a:srgbClr val="191919"/>
                </a:solidFill>
                <a:latin typeface="Poppins Medium"/>
              </a:rPr>
              <a:t>questions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539200" y="550717"/>
            <a:ext cx="13209600" cy="1106220"/>
          </a:xfrm>
          <a:prstGeom prst="rect">
            <a:avLst/>
          </a:prstGeom>
        </p:spPr>
        <p:txBody>
          <a:bodyPr anchor="t" rtlCol="false" tIns="0" lIns="0" bIns="0" rIns="0">
            <a:spAutoFit/>
          </a:bodyPr>
          <a:lstStyle/>
          <a:p>
            <a:pPr algn="ctr">
              <a:lnSpc>
                <a:spcPts val="9243"/>
              </a:lnSpc>
            </a:pPr>
            <a:r>
              <a:rPr lang="en-US" sz="4898">
                <a:solidFill>
                  <a:srgbClr val="FFFFFF"/>
                </a:solidFill>
                <a:latin typeface="Poppins Bold"/>
              </a:rPr>
              <a:t>Objectifs </a:t>
            </a:r>
          </a:p>
        </p:txBody>
      </p:sp>
      <p:grpSp>
        <p:nvGrpSpPr>
          <p:cNvPr name="Group 5" id="5"/>
          <p:cNvGrpSpPr/>
          <p:nvPr/>
        </p:nvGrpSpPr>
        <p:grpSpPr>
          <a:xfrm rot="0">
            <a:off x="2425635" y="3884499"/>
            <a:ext cx="10768362" cy="1356236"/>
            <a:chOff x="0" y="0"/>
            <a:chExt cx="14357815" cy="1808315"/>
          </a:xfrm>
        </p:grpSpPr>
        <p:sp>
          <p:nvSpPr>
            <p:cNvPr name="Freeform 6" id="6"/>
            <p:cNvSpPr/>
            <p:nvPr/>
          </p:nvSpPr>
          <p:spPr>
            <a:xfrm flipH="false" flipV="false" rot="0">
              <a:off x="0" y="0"/>
              <a:ext cx="1921184" cy="1808315"/>
            </a:xfrm>
            <a:custGeom>
              <a:avLst/>
              <a:gdLst/>
              <a:ahLst/>
              <a:cxnLst/>
              <a:rect r="r" b="b" t="t" l="l"/>
              <a:pathLst>
                <a:path h="1808315" w="1921184">
                  <a:moveTo>
                    <a:pt x="0" y="0"/>
                  </a:moveTo>
                  <a:lnTo>
                    <a:pt x="1921184" y="0"/>
                  </a:lnTo>
                  <a:lnTo>
                    <a:pt x="1921184" y="1808315"/>
                  </a:lnTo>
                  <a:lnTo>
                    <a:pt x="0" y="18083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338413" y="478707"/>
              <a:ext cx="12019402" cy="774700"/>
            </a:xfrm>
            <a:prstGeom prst="rect">
              <a:avLst/>
            </a:prstGeom>
          </p:spPr>
          <p:txBody>
            <a:bodyPr anchor="t" rtlCol="false" tIns="0" lIns="0" bIns="0" rIns="0">
              <a:spAutoFit/>
            </a:bodyPr>
            <a:lstStyle/>
            <a:p>
              <a:pPr algn="l">
                <a:lnSpc>
                  <a:spcPts val="4200"/>
                </a:lnSpc>
              </a:pPr>
              <a:r>
                <a:rPr lang="en-US" sz="3500">
                  <a:solidFill>
                    <a:srgbClr val="000000"/>
                  </a:solidFill>
                  <a:latin typeface="Arial"/>
                </a:rPr>
                <a:t>Définir le protocole de l’examen de la portée</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Titre</a:t>
            </a:r>
          </a:p>
        </p:txBody>
      </p:sp>
      <p:sp>
        <p:nvSpPr>
          <p:cNvPr name="Freeform 5" id="5"/>
          <p:cNvSpPr/>
          <p:nvPr/>
        </p:nvSpPr>
        <p:spPr>
          <a:xfrm flipH="false" flipV="false" rot="0">
            <a:off x="1028700" y="3270352"/>
            <a:ext cx="3898060" cy="4107152"/>
          </a:xfrm>
          <a:custGeom>
            <a:avLst/>
            <a:gdLst/>
            <a:ahLst/>
            <a:cxnLst/>
            <a:rect r="r" b="b" t="t" l="l"/>
            <a:pathLst>
              <a:path h="4107152" w="3898060">
                <a:moveTo>
                  <a:pt x="0" y="0"/>
                </a:moveTo>
                <a:lnTo>
                  <a:pt x="3898060" y="0"/>
                </a:lnTo>
                <a:lnTo>
                  <a:pt x="3898060"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Titre</a:t>
            </a:r>
          </a:p>
        </p:txBody>
      </p:sp>
      <p:sp>
        <p:nvSpPr>
          <p:cNvPr name="Freeform 5" id="5"/>
          <p:cNvSpPr/>
          <p:nvPr/>
        </p:nvSpPr>
        <p:spPr>
          <a:xfrm flipH="false" flipV="false" rot="0">
            <a:off x="1028700" y="3270352"/>
            <a:ext cx="3898060" cy="4107152"/>
          </a:xfrm>
          <a:custGeom>
            <a:avLst/>
            <a:gdLst/>
            <a:ahLst/>
            <a:cxnLst/>
            <a:rect r="r" b="b" t="t" l="l"/>
            <a:pathLst>
              <a:path h="4107152" w="3898060">
                <a:moveTo>
                  <a:pt x="0" y="0"/>
                </a:moveTo>
                <a:lnTo>
                  <a:pt x="3898060" y="0"/>
                </a:lnTo>
                <a:lnTo>
                  <a:pt x="3898060"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44586" y="3797285"/>
            <a:ext cx="12433764" cy="603885"/>
          </a:xfrm>
          <a:prstGeom prst="rect">
            <a:avLst/>
          </a:prstGeom>
        </p:spPr>
        <p:txBody>
          <a:bodyPr anchor="t" rtlCol="false" tIns="0" lIns="0" bIns="0" rIns="0">
            <a:spAutoFit/>
          </a:bodyPr>
          <a:lstStyle/>
          <a:p>
            <a:pPr>
              <a:lnSpc>
                <a:spcPts val="4619"/>
              </a:lnSpc>
            </a:pPr>
            <a:r>
              <a:rPr lang="en-US" sz="3499">
                <a:solidFill>
                  <a:srgbClr val="191919"/>
                </a:solidFill>
                <a:latin typeface="Poppins Medium"/>
              </a:rPr>
              <a:t>Inclure la mention «protocole de l’examen de la portée»</a:t>
            </a:r>
          </a:p>
        </p:txBody>
      </p:sp>
      <p:sp>
        <p:nvSpPr>
          <p:cNvPr name="Freeform 7" id="7"/>
          <p:cNvSpPr/>
          <p:nvPr/>
        </p:nvSpPr>
        <p:spPr>
          <a:xfrm flipH="false" flipV="false" rot="0">
            <a:off x="3845239" y="39821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Titre</a:t>
            </a:r>
          </a:p>
        </p:txBody>
      </p:sp>
      <p:sp>
        <p:nvSpPr>
          <p:cNvPr name="Freeform 5" id="5"/>
          <p:cNvSpPr/>
          <p:nvPr/>
        </p:nvSpPr>
        <p:spPr>
          <a:xfrm flipH="false" flipV="false" rot="0">
            <a:off x="1028700" y="3270352"/>
            <a:ext cx="3898060" cy="4107152"/>
          </a:xfrm>
          <a:custGeom>
            <a:avLst/>
            <a:gdLst/>
            <a:ahLst/>
            <a:cxnLst/>
            <a:rect r="r" b="b" t="t" l="l"/>
            <a:pathLst>
              <a:path h="4107152" w="3898060">
                <a:moveTo>
                  <a:pt x="0" y="0"/>
                </a:moveTo>
                <a:lnTo>
                  <a:pt x="3898060" y="0"/>
                </a:lnTo>
                <a:lnTo>
                  <a:pt x="3898060"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462109" y="4983886"/>
            <a:ext cx="5640595" cy="603885"/>
          </a:xfrm>
          <a:prstGeom prst="rect">
            <a:avLst/>
          </a:prstGeom>
        </p:spPr>
        <p:txBody>
          <a:bodyPr anchor="t" rtlCol="false" tIns="0" lIns="0" bIns="0" rIns="0">
            <a:spAutoFit/>
          </a:bodyPr>
          <a:lstStyle/>
          <a:p>
            <a:pPr>
              <a:lnSpc>
                <a:spcPts val="4619"/>
              </a:lnSpc>
            </a:pPr>
            <a:r>
              <a:rPr lang="en-US" sz="3499">
                <a:solidFill>
                  <a:srgbClr val="191919"/>
                </a:solidFill>
                <a:latin typeface="Poppins Medium"/>
              </a:rPr>
              <a:t>Être informatif</a:t>
            </a:r>
          </a:p>
        </p:txBody>
      </p:sp>
      <p:sp>
        <p:nvSpPr>
          <p:cNvPr name="Freeform 7" id="7"/>
          <p:cNvSpPr/>
          <p:nvPr/>
        </p:nvSpPr>
        <p:spPr>
          <a:xfrm flipH="false" flipV="false" rot="0">
            <a:off x="4525586" y="51687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4844586" y="3797285"/>
            <a:ext cx="12433764" cy="603885"/>
          </a:xfrm>
          <a:prstGeom prst="rect">
            <a:avLst/>
          </a:prstGeom>
        </p:spPr>
        <p:txBody>
          <a:bodyPr anchor="t" rtlCol="false" tIns="0" lIns="0" bIns="0" rIns="0">
            <a:spAutoFit/>
          </a:bodyPr>
          <a:lstStyle/>
          <a:p>
            <a:pPr>
              <a:lnSpc>
                <a:spcPts val="4619"/>
              </a:lnSpc>
            </a:pPr>
            <a:r>
              <a:rPr lang="en-US" sz="3499">
                <a:solidFill>
                  <a:srgbClr val="191919"/>
                </a:solidFill>
                <a:latin typeface="Poppins Medium"/>
              </a:rPr>
              <a:t>Inclure la mention «protocole de l’examen de la portée»</a:t>
            </a:r>
          </a:p>
        </p:txBody>
      </p:sp>
      <p:sp>
        <p:nvSpPr>
          <p:cNvPr name="Freeform 9" id="9"/>
          <p:cNvSpPr/>
          <p:nvPr/>
        </p:nvSpPr>
        <p:spPr>
          <a:xfrm flipH="false" flipV="false" rot="0">
            <a:off x="3845239" y="39821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Titre</a:t>
            </a:r>
          </a:p>
        </p:txBody>
      </p:sp>
      <p:sp>
        <p:nvSpPr>
          <p:cNvPr name="Freeform 5" id="5"/>
          <p:cNvSpPr/>
          <p:nvPr/>
        </p:nvSpPr>
        <p:spPr>
          <a:xfrm flipH="false" flipV="false" rot="0">
            <a:off x="1028700" y="3270352"/>
            <a:ext cx="3898060" cy="4107152"/>
          </a:xfrm>
          <a:custGeom>
            <a:avLst/>
            <a:gdLst/>
            <a:ahLst/>
            <a:cxnLst/>
            <a:rect r="r" b="b" t="t" l="l"/>
            <a:pathLst>
              <a:path h="4107152" w="3898060">
                <a:moveTo>
                  <a:pt x="0" y="0"/>
                </a:moveTo>
                <a:lnTo>
                  <a:pt x="3898060" y="0"/>
                </a:lnTo>
                <a:lnTo>
                  <a:pt x="3898060"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6155456" y="6168796"/>
            <a:ext cx="10405931" cy="603885"/>
          </a:xfrm>
          <a:prstGeom prst="rect">
            <a:avLst/>
          </a:prstGeom>
        </p:spPr>
        <p:txBody>
          <a:bodyPr anchor="t" rtlCol="false" tIns="0" lIns="0" bIns="0" rIns="0">
            <a:spAutoFit/>
          </a:bodyPr>
          <a:lstStyle/>
          <a:p>
            <a:pPr>
              <a:lnSpc>
                <a:spcPts val="4619"/>
              </a:lnSpc>
            </a:pPr>
            <a:r>
              <a:rPr lang="en-US" sz="3499">
                <a:solidFill>
                  <a:srgbClr val="191919"/>
                </a:solidFill>
                <a:latin typeface="Poppins Medium"/>
              </a:rPr>
              <a:t>Permettre de cerner rapidement le sujet traité</a:t>
            </a:r>
          </a:p>
        </p:txBody>
      </p:sp>
      <p:sp>
        <p:nvSpPr>
          <p:cNvPr name="Freeform 7" id="7"/>
          <p:cNvSpPr/>
          <p:nvPr/>
        </p:nvSpPr>
        <p:spPr>
          <a:xfrm flipH="false" flipV="false" rot="0">
            <a:off x="5205933" y="635363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462109" y="4983886"/>
            <a:ext cx="5640595" cy="603885"/>
          </a:xfrm>
          <a:prstGeom prst="rect">
            <a:avLst/>
          </a:prstGeom>
        </p:spPr>
        <p:txBody>
          <a:bodyPr anchor="t" rtlCol="false" tIns="0" lIns="0" bIns="0" rIns="0">
            <a:spAutoFit/>
          </a:bodyPr>
          <a:lstStyle/>
          <a:p>
            <a:pPr>
              <a:lnSpc>
                <a:spcPts val="4619"/>
              </a:lnSpc>
            </a:pPr>
            <a:r>
              <a:rPr lang="en-US" sz="3499">
                <a:solidFill>
                  <a:srgbClr val="191919"/>
                </a:solidFill>
                <a:latin typeface="Poppins Medium"/>
              </a:rPr>
              <a:t>Être informatif</a:t>
            </a:r>
          </a:p>
        </p:txBody>
      </p:sp>
      <p:sp>
        <p:nvSpPr>
          <p:cNvPr name="Freeform 9" id="9"/>
          <p:cNvSpPr/>
          <p:nvPr/>
        </p:nvSpPr>
        <p:spPr>
          <a:xfrm flipH="false" flipV="false" rot="0">
            <a:off x="4525586" y="51687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4844586" y="3797285"/>
            <a:ext cx="12433764" cy="603885"/>
          </a:xfrm>
          <a:prstGeom prst="rect">
            <a:avLst/>
          </a:prstGeom>
        </p:spPr>
        <p:txBody>
          <a:bodyPr anchor="t" rtlCol="false" tIns="0" lIns="0" bIns="0" rIns="0">
            <a:spAutoFit/>
          </a:bodyPr>
          <a:lstStyle/>
          <a:p>
            <a:pPr>
              <a:lnSpc>
                <a:spcPts val="4619"/>
              </a:lnSpc>
            </a:pPr>
            <a:r>
              <a:rPr lang="en-US" sz="3499">
                <a:solidFill>
                  <a:srgbClr val="191919"/>
                </a:solidFill>
                <a:latin typeface="Poppins Medium"/>
              </a:rPr>
              <a:t>Inclure la mention «protocole de l’examen de la portée»</a:t>
            </a:r>
          </a:p>
        </p:txBody>
      </p:sp>
      <p:sp>
        <p:nvSpPr>
          <p:cNvPr name="Freeform 11" id="11"/>
          <p:cNvSpPr/>
          <p:nvPr/>
        </p:nvSpPr>
        <p:spPr>
          <a:xfrm flipH="false" flipV="false" rot="0">
            <a:off x="3845239" y="39821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888396" y="2738990"/>
            <a:ext cx="11404799" cy="1169880"/>
            <a:chOff x="0" y="0"/>
            <a:chExt cx="15206399" cy="1559840"/>
          </a:xfrm>
        </p:grpSpPr>
        <p:grpSp>
          <p:nvGrpSpPr>
            <p:cNvPr name="Group 7" id="7"/>
            <p:cNvGrpSpPr/>
            <p:nvPr/>
          </p:nvGrpSpPr>
          <p:grpSpPr>
            <a:xfrm rot="0">
              <a:off x="0" y="0"/>
              <a:ext cx="15130199" cy="1559840"/>
              <a:chOff x="0" y="0"/>
              <a:chExt cx="2988681" cy="308117"/>
            </a:xfrm>
          </p:grpSpPr>
          <p:sp>
            <p:nvSpPr>
              <p:cNvPr name="Freeform 8" id="8"/>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9" id="9"/>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sp>
          <p:nvSpPr>
            <p:cNvPr name="TextBox 10" id="10"/>
            <p:cNvSpPr txBox="true"/>
            <p:nvPr/>
          </p:nvSpPr>
          <p:spPr>
            <a:xfrm rot="0">
              <a:off x="726456" y="351930"/>
              <a:ext cx="14479943" cy="7797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 savons-nous déjà sur le sujet ?</a:t>
              </a: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888396" y="2738990"/>
            <a:ext cx="11347649" cy="1169880"/>
            <a:chOff x="0" y="0"/>
            <a:chExt cx="2988681" cy="308117"/>
          </a:xfrm>
        </p:grpSpPr>
        <p:sp>
          <p:nvSpPr>
            <p:cNvPr name="Freeform 7" id="7"/>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8" id="8"/>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sp>
        <p:nvSpPr>
          <p:cNvPr name="TextBox 9" id="9"/>
          <p:cNvSpPr txBox="true"/>
          <p:nvPr/>
        </p:nvSpPr>
        <p:spPr>
          <a:xfrm rot="0">
            <a:off x="5433238" y="2983888"/>
            <a:ext cx="10859957" cy="603885"/>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 savons-nous déjà sur le sujet ?</a:t>
            </a:r>
          </a:p>
        </p:txBody>
      </p:sp>
      <p:grpSp>
        <p:nvGrpSpPr>
          <p:cNvPr name="Group 10" id="10"/>
          <p:cNvGrpSpPr/>
          <p:nvPr/>
        </p:nvGrpSpPr>
        <p:grpSpPr>
          <a:xfrm rot="0">
            <a:off x="4888396" y="4150903"/>
            <a:ext cx="11404799" cy="1653945"/>
            <a:chOff x="0" y="0"/>
            <a:chExt cx="15206399" cy="2205260"/>
          </a:xfrm>
        </p:grpSpPr>
        <p:grpSp>
          <p:nvGrpSpPr>
            <p:cNvPr name="Group 11" id="11"/>
            <p:cNvGrpSpPr/>
            <p:nvPr/>
          </p:nvGrpSpPr>
          <p:grpSpPr>
            <a:xfrm rot="0">
              <a:off x="0" y="0"/>
              <a:ext cx="15130199" cy="2205260"/>
              <a:chOff x="0" y="0"/>
              <a:chExt cx="2988681" cy="435607"/>
            </a:xfrm>
          </p:grpSpPr>
          <p:sp>
            <p:nvSpPr>
              <p:cNvPr name="Freeform 12" id="12"/>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2C92D5"/>
              </a:solidFill>
            </p:spPr>
          </p:sp>
          <p:sp>
            <p:nvSpPr>
              <p:cNvPr name="TextBox 13" id="13"/>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4" id="14"/>
            <p:cNvSpPr txBox="true"/>
            <p:nvPr/>
          </p:nvSpPr>
          <p:spPr>
            <a:xfrm rot="0">
              <a:off x="726456" y="287290"/>
              <a:ext cx="14479943" cy="15544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Quel est le problème/question qui conduit à la nécessité d’un examen de la portée ? </a:t>
              </a:r>
            </a:p>
          </p:txBody>
        </p:sp>
      </p:gr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888396" y="2738990"/>
            <a:ext cx="11347649" cy="1169880"/>
            <a:chOff x="0" y="0"/>
            <a:chExt cx="2988681" cy="308117"/>
          </a:xfrm>
        </p:grpSpPr>
        <p:sp>
          <p:nvSpPr>
            <p:cNvPr name="Freeform 7" id="7"/>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8" id="8"/>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grpSp>
        <p:nvGrpSpPr>
          <p:cNvPr name="Group 9" id="9"/>
          <p:cNvGrpSpPr/>
          <p:nvPr/>
        </p:nvGrpSpPr>
        <p:grpSpPr>
          <a:xfrm rot="0">
            <a:off x="4888396" y="4150903"/>
            <a:ext cx="11347649" cy="1653945"/>
            <a:chOff x="0" y="0"/>
            <a:chExt cx="2988681" cy="435607"/>
          </a:xfrm>
        </p:grpSpPr>
        <p:sp>
          <p:nvSpPr>
            <p:cNvPr name="Freeform 10" id="1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2C92D5"/>
            </a:solidFill>
          </p:spPr>
        </p:sp>
        <p:sp>
          <p:nvSpPr>
            <p:cNvPr name="TextBox 11" id="1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2" id="12"/>
          <p:cNvSpPr txBox="true"/>
          <p:nvPr/>
        </p:nvSpPr>
        <p:spPr>
          <a:xfrm rot="0">
            <a:off x="5433238" y="2983888"/>
            <a:ext cx="10859957" cy="603885"/>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 savons-nous déjà sur le sujet ?</a:t>
            </a:r>
          </a:p>
        </p:txBody>
      </p:sp>
      <p:sp>
        <p:nvSpPr>
          <p:cNvPr name="TextBox 13" id="13"/>
          <p:cNvSpPr txBox="true"/>
          <p:nvPr/>
        </p:nvSpPr>
        <p:spPr>
          <a:xfrm rot="0">
            <a:off x="5433238" y="4347320"/>
            <a:ext cx="10859957" cy="118491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Quel est le problème/question qui conduit à la nécessité d’un examen de la portée ? </a:t>
            </a:r>
          </a:p>
        </p:txBody>
      </p:sp>
      <p:grpSp>
        <p:nvGrpSpPr>
          <p:cNvPr name="Group 14" id="14"/>
          <p:cNvGrpSpPr/>
          <p:nvPr/>
        </p:nvGrpSpPr>
        <p:grpSpPr>
          <a:xfrm rot="0">
            <a:off x="4888396" y="6046880"/>
            <a:ext cx="11404799" cy="1653945"/>
            <a:chOff x="0" y="0"/>
            <a:chExt cx="15206399" cy="2205260"/>
          </a:xfrm>
        </p:grpSpPr>
        <p:grpSp>
          <p:nvGrpSpPr>
            <p:cNvPr name="Group 15" id="15"/>
            <p:cNvGrpSpPr/>
            <p:nvPr/>
          </p:nvGrpSpPr>
          <p:grpSpPr>
            <a:xfrm rot="0">
              <a:off x="0" y="0"/>
              <a:ext cx="15130199" cy="2205260"/>
              <a:chOff x="0" y="0"/>
              <a:chExt cx="2988681" cy="435607"/>
            </a:xfrm>
          </p:grpSpPr>
          <p:sp>
            <p:nvSpPr>
              <p:cNvPr name="Freeform 16" id="16"/>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5B7ED"/>
              </a:solidFill>
            </p:spPr>
          </p:sp>
          <p:sp>
            <p:nvSpPr>
              <p:cNvPr name="TextBox 17" id="17"/>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8" id="18"/>
            <p:cNvSpPr txBox="true"/>
            <p:nvPr/>
          </p:nvSpPr>
          <p:spPr>
            <a:xfrm rot="0">
              <a:off x="726456" y="286890"/>
              <a:ext cx="14479943" cy="15544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Y a-t-il d’autres revues de la littérature sur le sujet et quelles sont les lacunes ?</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888396" y="2738990"/>
            <a:ext cx="11347649" cy="1169880"/>
            <a:chOff x="0" y="0"/>
            <a:chExt cx="2988681" cy="308117"/>
          </a:xfrm>
        </p:grpSpPr>
        <p:sp>
          <p:nvSpPr>
            <p:cNvPr name="Freeform 7" id="7"/>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8" id="8"/>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grpSp>
        <p:nvGrpSpPr>
          <p:cNvPr name="Group 9" id="9"/>
          <p:cNvGrpSpPr/>
          <p:nvPr/>
        </p:nvGrpSpPr>
        <p:grpSpPr>
          <a:xfrm rot="0">
            <a:off x="4888396" y="4150903"/>
            <a:ext cx="11347649" cy="1653945"/>
            <a:chOff x="0" y="0"/>
            <a:chExt cx="2988681" cy="435607"/>
          </a:xfrm>
        </p:grpSpPr>
        <p:sp>
          <p:nvSpPr>
            <p:cNvPr name="Freeform 10" id="1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2C92D5"/>
            </a:solidFill>
          </p:spPr>
        </p:sp>
        <p:sp>
          <p:nvSpPr>
            <p:cNvPr name="TextBox 11" id="1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888396" y="6046880"/>
            <a:ext cx="11347649" cy="1653945"/>
            <a:chOff x="0" y="0"/>
            <a:chExt cx="2988681" cy="435607"/>
          </a:xfrm>
        </p:grpSpPr>
        <p:sp>
          <p:nvSpPr>
            <p:cNvPr name="Freeform 13" id="13"/>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5B7ED"/>
            </a:solidFill>
          </p:spPr>
        </p:sp>
        <p:sp>
          <p:nvSpPr>
            <p:cNvPr name="TextBox 14" id="14"/>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5" id="15"/>
          <p:cNvSpPr txBox="true"/>
          <p:nvPr/>
        </p:nvSpPr>
        <p:spPr>
          <a:xfrm rot="0">
            <a:off x="5433238" y="2983888"/>
            <a:ext cx="10859957" cy="603885"/>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 savons-nous déjà sur le sujet ?</a:t>
            </a:r>
          </a:p>
        </p:txBody>
      </p:sp>
      <p:sp>
        <p:nvSpPr>
          <p:cNvPr name="TextBox 16" id="16"/>
          <p:cNvSpPr txBox="true"/>
          <p:nvPr/>
        </p:nvSpPr>
        <p:spPr>
          <a:xfrm rot="0">
            <a:off x="5433238" y="4347320"/>
            <a:ext cx="10859957" cy="118491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Quel est le problème/question qui conduit à la nécessité d’un examen de la portée ? </a:t>
            </a:r>
          </a:p>
        </p:txBody>
      </p:sp>
      <p:sp>
        <p:nvSpPr>
          <p:cNvPr name="TextBox 17" id="17"/>
          <p:cNvSpPr txBox="true"/>
          <p:nvPr/>
        </p:nvSpPr>
        <p:spPr>
          <a:xfrm rot="0">
            <a:off x="5433238" y="6242998"/>
            <a:ext cx="10859957" cy="118491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Y a-t-il d’autres revues de la littérature sur le sujet et quelles sont les lacunes ?</a:t>
            </a:r>
          </a:p>
        </p:txBody>
      </p:sp>
      <p:grpSp>
        <p:nvGrpSpPr>
          <p:cNvPr name="Group 18" id="18"/>
          <p:cNvGrpSpPr/>
          <p:nvPr/>
        </p:nvGrpSpPr>
        <p:grpSpPr>
          <a:xfrm rot="0">
            <a:off x="4888396" y="7938950"/>
            <a:ext cx="11404799" cy="1653945"/>
            <a:chOff x="0" y="0"/>
            <a:chExt cx="15206399" cy="2205260"/>
          </a:xfrm>
        </p:grpSpPr>
        <p:grpSp>
          <p:nvGrpSpPr>
            <p:cNvPr name="Group 19" id="19"/>
            <p:cNvGrpSpPr/>
            <p:nvPr/>
          </p:nvGrpSpPr>
          <p:grpSpPr>
            <a:xfrm rot="0">
              <a:off x="0" y="0"/>
              <a:ext cx="15130199" cy="2205260"/>
              <a:chOff x="0" y="0"/>
              <a:chExt cx="2988681" cy="435607"/>
            </a:xfrm>
          </p:grpSpPr>
          <p:sp>
            <p:nvSpPr>
              <p:cNvPr name="Freeform 20" id="2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FA8DC"/>
              </a:solidFill>
            </p:spPr>
          </p:sp>
          <p:sp>
            <p:nvSpPr>
              <p:cNvPr name="TextBox 21" id="2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22" id="22"/>
            <p:cNvSpPr txBox="true"/>
            <p:nvPr/>
          </p:nvSpPr>
          <p:spPr>
            <a:xfrm rot="0">
              <a:off x="726456" y="292100"/>
              <a:ext cx="14479943" cy="15544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Pourquoi un examen de la portée est-il nécessaire ?</a:t>
              </a: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Freeform 4" id="4"/>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Introduction</a:t>
            </a:r>
          </a:p>
        </p:txBody>
      </p:sp>
      <p:grpSp>
        <p:nvGrpSpPr>
          <p:cNvPr name="Group 6" id="6"/>
          <p:cNvGrpSpPr/>
          <p:nvPr/>
        </p:nvGrpSpPr>
        <p:grpSpPr>
          <a:xfrm rot="0">
            <a:off x="4888396" y="2738990"/>
            <a:ext cx="11347649" cy="1169880"/>
            <a:chOff x="0" y="0"/>
            <a:chExt cx="2988681" cy="308117"/>
          </a:xfrm>
        </p:grpSpPr>
        <p:sp>
          <p:nvSpPr>
            <p:cNvPr name="Freeform 7" id="7"/>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8" id="8"/>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grpSp>
        <p:nvGrpSpPr>
          <p:cNvPr name="Group 9" id="9"/>
          <p:cNvGrpSpPr/>
          <p:nvPr/>
        </p:nvGrpSpPr>
        <p:grpSpPr>
          <a:xfrm rot="0">
            <a:off x="4888396" y="4150903"/>
            <a:ext cx="11347649" cy="1653945"/>
            <a:chOff x="0" y="0"/>
            <a:chExt cx="2988681" cy="435607"/>
          </a:xfrm>
        </p:grpSpPr>
        <p:sp>
          <p:nvSpPr>
            <p:cNvPr name="Freeform 10" id="1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2C92D5"/>
            </a:solidFill>
          </p:spPr>
        </p:sp>
        <p:sp>
          <p:nvSpPr>
            <p:cNvPr name="TextBox 11" id="1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888396" y="6046880"/>
            <a:ext cx="11347649" cy="1653945"/>
            <a:chOff x="0" y="0"/>
            <a:chExt cx="2988681" cy="435607"/>
          </a:xfrm>
        </p:grpSpPr>
        <p:sp>
          <p:nvSpPr>
            <p:cNvPr name="Freeform 13" id="13"/>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5B7ED"/>
            </a:solidFill>
          </p:spPr>
        </p:sp>
        <p:sp>
          <p:nvSpPr>
            <p:cNvPr name="TextBox 14" id="14"/>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5" id="15"/>
          <p:cNvSpPr txBox="true"/>
          <p:nvPr/>
        </p:nvSpPr>
        <p:spPr>
          <a:xfrm rot="0">
            <a:off x="5433238" y="2983888"/>
            <a:ext cx="10859957" cy="603885"/>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 savons-nous déjà sur le sujet ?</a:t>
            </a:r>
          </a:p>
        </p:txBody>
      </p:sp>
      <p:sp>
        <p:nvSpPr>
          <p:cNvPr name="TextBox 16" id="16"/>
          <p:cNvSpPr txBox="true"/>
          <p:nvPr/>
        </p:nvSpPr>
        <p:spPr>
          <a:xfrm rot="0">
            <a:off x="5433238" y="4347320"/>
            <a:ext cx="10859957" cy="118491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Quel est le problème/question qui conduit à la nécessité d’un examen de la portée ? </a:t>
            </a:r>
          </a:p>
        </p:txBody>
      </p:sp>
      <p:sp>
        <p:nvSpPr>
          <p:cNvPr name="TextBox 17" id="17"/>
          <p:cNvSpPr txBox="true"/>
          <p:nvPr/>
        </p:nvSpPr>
        <p:spPr>
          <a:xfrm rot="0">
            <a:off x="5433238" y="6242998"/>
            <a:ext cx="10859957" cy="118491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Y a-t-il d’autres revues de la littérature sur le sujet et quelles sont les lacunes ?</a:t>
            </a:r>
          </a:p>
        </p:txBody>
      </p:sp>
      <p:grpSp>
        <p:nvGrpSpPr>
          <p:cNvPr name="Group 18" id="18"/>
          <p:cNvGrpSpPr/>
          <p:nvPr/>
        </p:nvGrpSpPr>
        <p:grpSpPr>
          <a:xfrm rot="0">
            <a:off x="4888396" y="7938950"/>
            <a:ext cx="11404799" cy="1653945"/>
            <a:chOff x="0" y="0"/>
            <a:chExt cx="15206399" cy="2205260"/>
          </a:xfrm>
        </p:grpSpPr>
        <p:grpSp>
          <p:nvGrpSpPr>
            <p:cNvPr name="Group 19" id="19"/>
            <p:cNvGrpSpPr/>
            <p:nvPr/>
          </p:nvGrpSpPr>
          <p:grpSpPr>
            <a:xfrm rot="0">
              <a:off x="0" y="0"/>
              <a:ext cx="15130199" cy="2205260"/>
              <a:chOff x="0" y="0"/>
              <a:chExt cx="2988681" cy="435607"/>
            </a:xfrm>
          </p:grpSpPr>
          <p:sp>
            <p:nvSpPr>
              <p:cNvPr name="Freeform 20" id="2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FA8DC"/>
              </a:solidFill>
            </p:spPr>
          </p:sp>
          <p:sp>
            <p:nvSpPr>
              <p:cNvPr name="TextBox 21" id="2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22" id="22"/>
            <p:cNvSpPr txBox="true"/>
            <p:nvPr/>
          </p:nvSpPr>
          <p:spPr>
            <a:xfrm rot="0">
              <a:off x="726456" y="292100"/>
              <a:ext cx="14479943" cy="15544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Pourquoi un examen de la portée est-il nécessaire ?</a:t>
              </a:r>
            </a:p>
          </p:txBody>
        </p:sp>
      </p:grpSp>
      <p:grpSp>
        <p:nvGrpSpPr>
          <p:cNvPr name="Group 23" id="23"/>
          <p:cNvGrpSpPr/>
          <p:nvPr/>
        </p:nvGrpSpPr>
        <p:grpSpPr>
          <a:xfrm rot="0">
            <a:off x="14298390" y="8539025"/>
            <a:ext cx="3989610" cy="1703722"/>
            <a:chOff x="0" y="0"/>
            <a:chExt cx="5319479" cy="2271630"/>
          </a:xfrm>
        </p:grpSpPr>
        <p:sp>
          <p:nvSpPr>
            <p:cNvPr name="Freeform 24" id="24"/>
            <p:cNvSpPr/>
            <p:nvPr/>
          </p:nvSpPr>
          <p:spPr>
            <a:xfrm flipH="false" flipV="false" rot="0">
              <a:off x="641181" y="181127"/>
              <a:ext cx="3377390" cy="1750102"/>
            </a:xfrm>
            <a:custGeom>
              <a:avLst/>
              <a:gdLst/>
              <a:ahLst/>
              <a:cxnLst/>
              <a:rect r="r" b="b" t="t" l="l"/>
              <a:pathLst>
                <a:path h="1750102" w="3377390">
                  <a:moveTo>
                    <a:pt x="0" y="0"/>
                  </a:moveTo>
                  <a:lnTo>
                    <a:pt x="3377391" y="0"/>
                  </a:lnTo>
                  <a:lnTo>
                    <a:pt x="3377391" y="1750102"/>
                  </a:lnTo>
                  <a:lnTo>
                    <a:pt x="0" y="17501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1942089" y="181127"/>
              <a:ext cx="3377390" cy="1750102"/>
            </a:xfrm>
            <a:custGeom>
              <a:avLst/>
              <a:gdLst/>
              <a:ahLst/>
              <a:cxnLst/>
              <a:rect r="r" b="b" t="t" l="l"/>
              <a:pathLst>
                <a:path h="1750102" w="3377390">
                  <a:moveTo>
                    <a:pt x="0" y="0"/>
                  </a:moveTo>
                  <a:lnTo>
                    <a:pt x="3377390" y="0"/>
                  </a:lnTo>
                  <a:lnTo>
                    <a:pt x="3377390" y="1750102"/>
                  </a:lnTo>
                  <a:lnTo>
                    <a:pt x="0" y="17501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6" id="26"/>
            <p:cNvSpPr txBox="true"/>
            <p:nvPr/>
          </p:nvSpPr>
          <p:spPr>
            <a:xfrm rot="0">
              <a:off x="1119158" y="702843"/>
              <a:ext cx="3942306" cy="827844"/>
            </a:xfrm>
            <a:prstGeom prst="rect">
              <a:avLst/>
            </a:prstGeom>
          </p:spPr>
          <p:txBody>
            <a:bodyPr anchor="t" rtlCol="false" tIns="0" lIns="0" bIns="0" rIns="0">
              <a:spAutoFit/>
            </a:bodyPr>
            <a:lstStyle/>
            <a:p>
              <a:pPr algn="ctr">
                <a:lnSpc>
                  <a:spcPts val="2374"/>
                </a:lnSpc>
              </a:pPr>
              <a:r>
                <a:rPr lang="en-US" sz="1978">
                  <a:solidFill>
                    <a:srgbClr val="000000"/>
                  </a:solidFill>
                  <a:latin typeface="Arial Bold"/>
                </a:rPr>
                <a:t>Consultez la section</a:t>
              </a:r>
            </a:p>
            <a:p>
              <a:pPr algn="ctr">
                <a:lnSpc>
                  <a:spcPts val="2374"/>
                </a:lnSpc>
              </a:pPr>
              <a:r>
                <a:rPr lang="en-US" sz="1978">
                  <a:solidFill>
                    <a:srgbClr val="000000"/>
                  </a:solidFill>
                  <a:latin typeface="Arial Bold"/>
                </a:rPr>
                <a:t>« Ressources »</a:t>
              </a:r>
            </a:p>
          </p:txBody>
        </p:sp>
        <p:sp>
          <p:nvSpPr>
            <p:cNvPr name="Freeform 27" id="27"/>
            <p:cNvSpPr/>
            <p:nvPr/>
          </p:nvSpPr>
          <p:spPr>
            <a:xfrm flipH="false" flipV="false" rot="0">
              <a:off x="0" y="0"/>
              <a:ext cx="1090382" cy="2271630"/>
            </a:xfrm>
            <a:custGeom>
              <a:avLst/>
              <a:gdLst/>
              <a:ahLst/>
              <a:cxnLst/>
              <a:rect r="r" b="b" t="t" l="l"/>
              <a:pathLst>
                <a:path h="2271630" w="1090382">
                  <a:moveTo>
                    <a:pt x="0" y="0"/>
                  </a:moveTo>
                  <a:lnTo>
                    <a:pt x="1090382" y="0"/>
                  </a:lnTo>
                  <a:lnTo>
                    <a:pt x="1090382" y="2271630"/>
                  </a:lnTo>
                  <a:lnTo>
                    <a:pt x="0" y="2271630"/>
                  </a:lnTo>
                  <a:lnTo>
                    <a:pt x="0" y="0"/>
                  </a:lnTo>
                  <a:close/>
                </a:path>
              </a:pathLst>
            </a:custGeom>
            <a:blipFill>
              <a:blip r:embed="rId7"/>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2425635" y="3884499"/>
            <a:ext cx="10768362" cy="1356236"/>
            <a:chOff x="0" y="0"/>
            <a:chExt cx="14357815" cy="1808315"/>
          </a:xfrm>
        </p:grpSpPr>
        <p:sp>
          <p:nvSpPr>
            <p:cNvPr name="Freeform 5" id="5"/>
            <p:cNvSpPr/>
            <p:nvPr/>
          </p:nvSpPr>
          <p:spPr>
            <a:xfrm flipH="false" flipV="false" rot="0">
              <a:off x="0" y="0"/>
              <a:ext cx="1921184" cy="1808315"/>
            </a:xfrm>
            <a:custGeom>
              <a:avLst/>
              <a:gdLst/>
              <a:ahLst/>
              <a:cxnLst/>
              <a:rect r="r" b="b" t="t" l="l"/>
              <a:pathLst>
                <a:path h="1808315" w="1921184">
                  <a:moveTo>
                    <a:pt x="0" y="0"/>
                  </a:moveTo>
                  <a:lnTo>
                    <a:pt x="1921184" y="0"/>
                  </a:lnTo>
                  <a:lnTo>
                    <a:pt x="1921184" y="1808315"/>
                  </a:lnTo>
                  <a:lnTo>
                    <a:pt x="0" y="18083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338413" y="478707"/>
              <a:ext cx="12019402" cy="774700"/>
            </a:xfrm>
            <a:prstGeom prst="rect">
              <a:avLst/>
            </a:prstGeom>
          </p:spPr>
          <p:txBody>
            <a:bodyPr anchor="t" rtlCol="false" tIns="0" lIns="0" bIns="0" rIns="0">
              <a:spAutoFit/>
            </a:bodyPr>
            <a:lstStyle/>
            <a:p>
              <a:pPr algn="l">
                <a:lnSpc>
                  <a:spcPts val="4200"/>
                </a:lnSpc>
              </a:pPr>
              <a:r>
                <a:rPr lang="en-US" sz="3500">
                  <a:solidFill>
                    <a:srgbClr val="000000"/>
                  </a:solidFill>
                  <a:latin typeface="Arial"/>
                </a:rPr>
                <a:t>Définir le protocole de l’examen de la portée</a:t>
              </a:r>
            </a:p>
          </p:txBody>
        </p:sp>
      </p:grpSp>
      <p:grpSp>
        <p:nvGrpSpPr>
          <p:cNvPr name="Group 7" id="7"/>
          <p:cNvGrpSpPr/>
          <p:nvPr/>
        </p:nvGrpSpPr>
        <p:grpSpPr>
          <a:xfrm rot="0">
            <a:off x="4179445" y="6257562"/>
            <a:ext cx="11796485" cy="1356236"/>
            <a:chOff x="0" y="0"/>
            <a:chExt cx="15728647" cy="1808315"/>
          </a:xfrm>
        </p:grpSpPr>
        <p:sp>
          <p:nvSpPr>
            <p:cNvPr name="TextBox 8" id="8"/>
            <p:cNvSpPr txBox="true"/>
            <p:nvPr/>
          </p:nvSpPr>
          <p:spPr>
            <a:xfrm rot="0">
              <a:off x="1811741" y="129457"/>
              <a:ext cx="13916906" cy="1473200"/>
            </a:xfrm>
            <a:prstGeom prst="rect">
              <a:avLst/>
            </a:prstGeom>
          </p:spPr>
          <p:txBody>
            <a:bodyPr anchor="t" rtlCol="false" tIns="0" lIns="0" bIns="0" rIns="0">
              <a:spAutoFit/>
            </a:bodyPr>
            <a:lstStyle/>
            <a:p>
              <a:pPr algn="l">
                <a:lnSpc>
                  <a:spcPts val="4200"/>
                </a:lnSpc>
              </a:pPr>
              <a:r>
                <a:rPr lang="en-US" sz="3500">
                  <a:solidFill>
                    <a:srgbClr val="000000"/>
                  </a:solidFill>
                  <a:latin typeface="Arial"/>
                </a:rPr>
                <a:t>Décrire les caractéristiques du protocole de l’examen de la portée</a:t>
              </a:r>
            </a:p>
          </p:txBody>
        </p:sp>
        <p:sp>
          <p:nvSpPr>
            <p:cNvPr name="Freeform 9" id="9"/>
            <p:cNvSpPr/>
            <p:nvPr/>
          </p:nvSpPr>
          <p:spPr>
            <a:xfrm flipH="false" flipV="false" rot="0">
              <a:off x="0" y="0"/>
              <a:ext cx="1261299" cy="1808315"/>
            </a:xfrm>
            <a:custGeom>
              <a:avLst/>
              <a:gdLst/>
              <a:ahLst/>
              <a:cxnLst/>
              <a:rect r="r" b="b" t="t" l="l"/>
              <a:pathLst>
                <a:path h="1808315" w="1261299">
                  <a:moveTo>
                    <a:pt x="0" y="0"/>
                  </a:moveTo>
                  <a:lnTo>
                    <a:pt x="1261299" y="0"/>
                  </a:lnTo>
                  <a:lnTo>
                    <a:pt x="1261299" y="1808315"/>
                  </a:lnTo>
                  <a:lnTo>
                    <a:pt x="0" y="180831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0" id="10"/>
          <p:cNvSpPr txBox="true"/>
          <p:nvPr/>
        </p:nvSpPr>
        <p:spPr>
          <a:xfrm rot="0">
            <a:off x="2539200" y="550717"/>
            <a:ext cx="13209600" cy="1106220"/>
          </a:xfrm>
          <a:prstGeom prst="rect">
            <a:avLst/>
          </a:prstGeom>
        </p:spPr>
        <p:txBody>
          <a:bodyPr anchor="t" rtlCol="false" tIns="0" lIns="0" bIns="0" rIns="0">
            <a:spAutoFit/>
          </a:bodyPr>
          <a:lstStyle/>
          <a:p>
            <a:pPr algn="ctr">
              <a:lnSpc>
                <a:spcPts val="9243"/>
              </a:lnSpc>
            </a:pPr>
            <a:r>
              <a:rPr lang="en-US" sz="4898">
                <a:solidFill>
                  <a:srgbClr val="FFFFFF"/>
                </a:solidFill>
                <a:latin typeface="Poppins Bold"/>
              </a:rPr>
              <a:t>Objectifs </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Objectifs de recherche</a:t>
            </a:r>
          </a:p>
        </p:txBody>
      </p:sp>
      <p:grpSp>
        <p:nvGrpSpPr>
          <p:cNvPr name="Group 5" id="5"/>
          <p:cNvGrpSpPr/>
          <p:nvPr/>
        </p:nvGrpSpPr>
        <p:grpSpPr>
          <a:xfrm rot="0">
            <a:off x="4787543" y="3266712"/>
            <a:ext cx="12759600" cy="1169880"/>
            <a:chOff x="0" y="0"/>
            <a:chExt cx="17012800" cy="1559840"/>
          </a:xfrm>
        </p:grpSpPr>
        <p:grpSp>
          <p:nvGrpSpPr>
            <p:cNvPr name="Group 6" id="6"/>
            <p:cNvGrpSpPr/>
            <p:nvPr/>
          </p:nvGrpSpPr>
          <p:grpSpPr>
            <a:xfrm rot="0">
              <a:off x="0" y="0"/>
              <a:ext cx="17012800" cy="1559840"/>
              <a:chOff x="0" y="0"/>
              <a:chExt cx="3360553" cy="308117"/>
            </a:xfrm>
          </p:grpSpPr>
          <p:sp>
            <p:nvSpPr>
              <p:cNvPr name="Freeform 7" id="7"/>
              <p:cNvSpPr/>
              <p:nvPr/>
            </p:nvSpPr>
            <p:spPr>
              <a:xfrm flipH="false" flipV="false" rot="0">
                <a:off x="0" y="0"/>
                <a:ext cx="3360553" cy="308117"/>
              </a:xfrm>
              <a:custGeom>
                <a:avLst/>
                <a:gdLst/>
                <a:ahLst/>
                <a:cxnLst/>
                <a:rect r="r" b="b" t="t" l="l"/>
                <a:pathLst>
                  <a:path h="308117" w="3360553">
                    <a:moveTo>
                      <a:pt x="0" y="0"/>
                    </a:moveTo>
                    <a:lnTo>
                      <a:pt x="3360553" y="0"/>
                    </a:lnTo>
                    <a:lnTo>
                      <a:pt x="3360553" y="308117"/>
                    </a:lnTo>
                    <a:lnTo>
                      <a:pt x="0" y="308117"/>
                    </a:lnTo>
                    <a:close/>
                  </a:path>
                </a:pathLst>
              </a:custGeom>
              <a:solidFill>
                <a:srgbClr val="2C92D5"/>
              </a:solidFill>
            </p:spPr>
          </p:sp>
          <p:sp>
            <p:nvSpPr>
              <p:cNvPr name="TextBox 8" id="8"/>
              <p:cNvSpPr txBox="true"/>
              <p:nvPr/>
            </p:nvSpPr>
            <p:spPr>
              <a:xfrm>
                <a:off x="0" y="-47625"/>
                <a:ext cx="3360553" cy="355742"/>
              </a:xfrm>
              <a:prstGeom prst="rect">
                <a:avLst/>
              </a:prstGeom>
            </p:spPr>
            <p:txBody>
              <a:bodyPr anchor="ctr" rtlCol="false" tIns="50800" lIns="50800" bIns="50800" rIns="50800"/>
              <a:lstStyle/>
              <a:p>
                <a:pPr algn="ctr">
                  <a:lnSpc>
                    <a:spcPts val="3432"/>
                  </a:lnSpc>
                </a:pPr>
              </a:p>
            </p:txBody>
          </p:sp>
        </p:grpSp>
        <p:sp>
          <p:nvSpPr>
            <p:cNvPr name="TextBox 9" id="9"/>
            <p:cNvSpPr txBox="true"/>
            <p:nvPr/>
          </p:nvSpPr>
          <p:spPr>
            <a:xfrm rot="0">
              <a:off x="726456" y="351930"/>
              <a:ext cx="14479943" cy="7797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Pierre angulaire du projet</a:t>
              </a:r>
            </a:p>
          </p:txBody>
        </p:sp>
      </p:grpSp>
      <p:sp>
        <p:nvSpPr>
          <p:cNvPr name="Freeform 10" id="10"/>
          <p:cNvSpPr/>
          <p:nvPr/>
        </p:nvSpPr>
        <p:spPr>
          <a:xfrm flipH="false" flipV="false" rot="0">
            <a:off x="657866" y="2917142"/>
            <a:ext cx="4129677" cy="4107152"/>
          </a:xfrm>
          <a:custGeom>
            <a:avLst/>
            <a:gdLst/>
            <a:ahLst/>
            <a:cxnLst/>
            <a:rect r="r" b="b" t="t" l="l"/>
            <a:pathLst>
              <a:path h="4107152" w="4129677">
                <a:moveTo>
                  <a:pt x="0" y="0"/>
                </a:moveTo>
                <a:lnTo>
                  <a:pt x="4129677" y="0"/>
                </a:lnTo>
                <a:lnTo>
                  <a:pt x="4129677"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787543" y="3266712"/>
            <a:ext cx="12759600" cy="1169880"/>
            <a:chOff x="0" y="0"/>
            <a:chExt cx="17012800" cy="1559840"/>
          </a:xfrm>
        </p:grpSpPr>
        <p:grpSp>
          <p:nvGrpSpPr>
            <p:cNvPr name="Group 5" id="5"/>
            <p:cNvGrpSpPr/>
            <p:nvPr/>
          </p:nvGrpSpPr>
          <p:grpSpPr>
            <a:xfrm rot="0">
              <a:off x="0" y="0"/>
              <a:ext cx="17012800" cy="1559840"/>
              <a:chOff x="0" y="0"/>
              <a:chExt cx="3360553" cy="308117"/>
            </a:xfrm>
          </p:grpSpPr>
          <p:sp>
            <p:nvSpPr>
              <p:cNvPr name="Freeform 6" id="6"/>
              <p:cNvSpPr/>
              <p:nvPr/>
            </p:nvSpPr>
            <p:spPr>
              <a:xfrm flipH="false" flipV="false" rot="0">
                <a:off x="0" y="0"/>
                <a:ext cx="3360553" cy="308117"/>
              </a:xfrm>
              <a:custGeom>
                <a:avLst/>
                <a:gdLst/>
                <a:ahLst/>
                <a:cxnLst/>
                <a:rect r="r" b="b" t="t" l="l"/>
                <a:pathLst>
                  <a:path h="308117" w="3360553">
                    <a:moveTo>
                      <a:pt x="0" y="0"/>
                    </a:moveTo>
                    <a:lnTo>
                      <a:pt x="3360553" y="0"/>
                    </a:lnTo>
                    <a:lnTo>
                      <a:pt x="3360553" y="308117"/>
                    </a:lnTo>
                    <a:lnTo>
                      <a:pt x="0" y="308117"/>
                    </a:lnTo>
                    <a:close/>
                  </a:path>
                </a:pathLst>
              </a:custGeom>
              <a:solidFill>
                <a:srgbClr val="2C92D5"/>
              </a:solidFill>
            </p:spPr>
          </p:sp>
          <p:sp>
            <p:nvSpPr>
              <p:cNvPr name="TextBox 7" id="7"/>
              <p:cNvSpPr txBox="true"/>
              <p:nvPr/>
            </p:nvSpPr>
            <p:spPr>
              <a:xfrm>
                <a:off x="0" y="-47625"/>
                <a:ext cx="3360553" cy="355742"/>
              </a:xfrm>
              <a:prstGeom prst="rect">
                <a:avLst/>
              </a:prstGeom>
            </p:spPr>
            <p:txBody>
              <a:bodyPr anchor="ctr" rtlCol="false" tIns="50800" lIns="50800" bIns="50800" rIns="50800"/>
              <a:lstStyle/>
              <a:p>
                <a:pPr algn="ctr">
                  <a:lnSpc>
                    <a:spcPts val="3432"/>
                  </a:lnSpc>
                </a:pPr>
              </a:p>
            </p:txBody>
          </p:sp>
        </p:grpSp>
        <p:sp>
          <p:nvSpPr>
            <p:cNvPr name="TextBox 8" id="8"/>
            <p:cNvSpPr txBox="true"/>
            <p:nvPr/>
          </p:nvSpPr>
          <p:spPr>
            <a:xfrm rot="0">
              <a:off x="726456" y="351930"/>
              <a:ext cx="14479943" cy="7797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Pierre angulaire du projet</a:t>
              </a:r>
            </a:p>
          </p:txBody>
        </p:sp>
      </p:grpSp>
      <p:sp>
        <p:nvSpPr>
          <p:cNvPr name="Freeform 9" id="9"/>
          <p:cNvSpPr/>
          <p:nvPr/>
        </p:nvSpPr>
        <p:spPr>
          <a:xfrm flipH="false" flipV="false" rot="0">
            <a:off x="657866" y="2917142"/>
            <a:ext cx="4129677" cy="4107152"/>
          </a:xfrm>
          <a:custGeom>
            <a:avLst/>
            <a:gdLst/>
            <a:ahLst/>
            <a:cxnLst/>
            <a:rect r="r" b="b" t="t" l="l"/>
            <a:pathLst>
              <a:path h="4107152" w="4129677">
                <a:moveTo>
                  <a:pt x="0" y="0"/>
                </a:moveTo>
                <a:lnTo>
                  <a:pt x="4129677" y="0"/>
                </a:lnTo>
                <a:lnTo>
                  <a:pt x="4129677"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4787543" y="4970718"/>
            <a:ext cx="12759600" cy="1169826"/>
            <a:chOff x="0" y="0"/>
            <a:chExt cx="17012800" cy="1559768"/>
          </a:xfrm>
        </p:grpSpPr>
        <p:grpSp>
          <p:nvGrpSpPr>
            <p:cNvPr name="Group 11" id="11"/>
            <p:cNvGrpSpPr/>
            <p:nvPr/>
          </p:nvGrpSpPr>
          <p:grpSpPr>
            <a:xfrm rot="0">
              <a:off x="0" y="0"/>
              <a:ext cx="17012800" cy="1559768"/>
              <a:chOff x="0" y="0"/>
              <a:chExt cx="3360553" cy="308102"/>
            </a:xfrm>
          </p:grpSpPr>
          <p:sp>
            <p:nvSpPr>
              <p:cNvPr name="Freeform 12" id="12"/>
              <p:cNvSpPr/>
              <p:nvPr/>
            </p:nvSpPr>
            <p:spPr>
              <a:xfrm flipH="false" flipV="false" rot="0">
                <a:off x="0" y="0"/>
                <a:ext cx="3360553" cy="308102"/>
              </a:xfrm>
              <a:custGeom>
                <a:avLst/>
                <a:gdLst/>
                <a:ahLst/>
                <a:cxnLst/>
                <a:rect r="r" b="b" t="t" l="l"/>
                <a:pathLst>
                  <a:path h="308102" w="3360553">
                    <a:moveTo>
                      <a:pt x="0" y="0"/>
                    </a:moveTo>
                    <a:lnTo>
                      <a:pt x="3360553" y="0"/>
                    </a:lnTo>
                    <a:lnTo>
                      <a:pt x="3360553" y="308102"/>
                    </a:lnTo>
                    <a:lnTo>
                      <a:pt x="0" y="308102"/>
                    </a:lnTo>
                    <a:close/>
                  </a:path>
                </a:pathLst>
              </a:custGeom>
              <a:solidFill>
                <a:srgbClr val="5997D0"/>
              </a:solidFill>
            </p:spPr>
          </p:sp>
          <p:sp>
            <p:nvSpPr>
              <p:cNvPr name="TextBox 13" id="13"/>
              <p:cNvSpPr txBox="true"/>
              <p:nvPr/>
            </p:nvSpPr>
            <p:spPr>
              <a:xfrm>
                <a:off x="0" y="-47625"/>
                <a:ext cx="3360553" cy="355727"/>
              </a:xfrm>
              <a:prstGeom prst="rect">
                <a:avLst/>
              </a:prstGeom>
            </p:spPr>
            <p:txBody>
              <a:bodyPr anchor="ctr" rtlCol="false" tIns="50800" lIns="50800" bIns="50800" rIns="50800"/>
              <a:lstStyle/>
              <a:p>
                <a:pPr algn="ctr">
                  <a:lnSpc>
                    <a:spcPts val="3432"/>
                  </a:lnSpc>
                </a:pPr>
              </a:p>
            </p:txBody>
          </p:sp>
        </p:grpSp>
        <p:sp>
          <p:nvSpPr>
            <p:cNvPr name="TextBox 14" id="14"/>
            <p:cNvSpPr txBox="true"/>
            <p:nvPr/>
          </p:nvSpPr>
          <p:spPr>
            <a:xfrm rot="0">
              <a:off x="726456" y="351930"/>
              <a:ext cx="15768083" cy="779708"/>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Guident la planification de la recherche</a:t>
              </a:r>
            </a:p>
          </p:txBody>
        </p:sp>
      </p:grpSp>
      <p:sp>
        <p:nvSpPr>
          <p:cNvPr name="TextBox 15" id="15"/>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Objectifs de recherche</a:t>
            </a:r>
          </a:p>
        </p:txBody>
      </p:sp>
    </p:spTree>
  </p:cSld>
  <p:clrMapOvr>
    <a:masterClrMapping/>
  </p:clrMapOvr>
</p:sld>
</file>

<file path=ppt/slides/slide42.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Exemple d’objectif de recherche</a:t>
            </a:r>
          </a:p>
        </p:txBody>
      </p:sp>
      <p:sp>
        <p:nvSpPr>
          <p:cNvPr name="TextBox 5" id="5"/>
          <p:cNvSpPr txBox="true"/>
          <p:nvPr/>
        </p:nvSpPr>
        <p:spPr>
          <a:xfrm rot="0">
            <a:off x="1261924" y="3396721"/>
            <a:ext cx="15764152"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rPr>
              <a:t>«</a:t>
            </a:r>
            <a:r>
              <a:rPr lang="en-US" sz="3999">
                <a:solidFill>
                  <a:srgbClr val="000000"/>
                </a:solidFill>
                <a:latin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
        <p:nvSpPr>
          <p:cNvPr name="TextBox 6" id="6"/>
          <p:cNvSpPr txBox="true"/>
          <p:nvPr/>
        </p:nvSpPr>
        <p:spPr>
          <a:xfrm rot="0">
            <a:off x="14117717" y="6003773"/>
            <a:ext cx="2908359" cy="498729"/>
          </a:xfrm>
          <a:prstGeom prst="rect">
            <a:avLst/>
          </a:prstGeom>
        </p:spPr>
        <p:txBody>
          <a:bodyPr anchor="t" rtlCol="false" tIns="0" lIns="0" bIns="0" rIns="0">
            <a:spAutoFit/>
          </a:bodyPr>
          <a:lstStyle/>
          <a:p>
            <a:pPr>
              <a:lnSpc>
                <a:spcPts val="3828"/>
              </a:lnSpc>
            </a:pPr>
            <a:r>
              <a:rPr lang="en-US" sz="2900">
                <a:solidFill>
                  <a:srgbClr val="191919"/>
                </a:solidFill>
                <a:latin typeface="Poppins"/>
              </a:rPr>
              <a:t>(Lal et al., 2022)</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Exemple d’objectif de recherche</a:t>
            </a:r>
          </a:p>
        </p:txBody>
      </p:sp>
      <p:grpSp>
        <p:nvGrpSpPr>
          <p:cNvPr name="Group 5" id="5"/>
          <p:cNvGrpSpPr/>
          <p:nvPr/>
        </p:nvGrpSpPr>
        <p:grpSpPr>
          <a:xfrm rot="0">
            <a:off x="11912915" y="7904565"/>
            <a:ext cx="5645865" cy="2411010"/>
            <a:chOff x="0" y="0"/>
            <a:chExt cx="7527820" cy="3214679"/>
          </a:xfrm>
        </p:grpSpPr>
        <p:sp>
          <p:nvSpPr>
            <p:cNvPr name="Freeform 6" id="6"/>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rPr>
                <a:t>Consultez la section</a:t>
              </a:r>
            </a:p>
            <a:p>
              <a:pPr algn="ctr">
                <a:lnSpc>
                  <a:spcPts val="3360"/>
                </a:lnSpc>
              </a:pPr>
              <a:r>
                <a:rPr lang="en-US" sz="2800">
                  <a:solidFill>
                    <a:srgbClr val="000000"/>
                  </a:solidFill>
                  <a:latin typeface="Arial Bold"/>
                </a:rPr>
                <a:t>« Ressources »</a:t>
              </a:r>
            </a:p>
          </p:txBody>
        </p:sp>
        <p:sp>
          <p:nvSpPr>
            <p:cNvPr name="Freeform 9" id="9"/>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5"/>
              <a:stretch>
                <a:fillRect l="0" t="0" r="0" b="0"/>
              </a:stretch>
            </a:blipFill>
          </p:spPr>
        </p:sp>
      </p:grpSp>
      <p:sp>
        <p:nvSpPr>
          <p:cNvPr name="TextBox 10" id="10"/>
          <p:cNvSpPr txBox="true"/>
          <p:nvPr/>
        </p:nvSpPr>
        <p:spPr>
          <a:xfrm rot="0">
            <a:off x="1261924" y="3396721"/>
            <a:ext cx="15764152" cy="2438292"/>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rPr>
              <a:t>«</a:t>
            </a:r>
            <a:r>
              <a:rPr lang="en-US" sz="3999">
                <a:solidFill>
                  <a:srgbClr val="000000"/>
                </a:solidFill>
                <a:latin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
        <p:nvSpPr>
          <p:cNvPr name="TextBox 11" id="11"/>
          <p:cNvSpPr txBox="true"/>
          <p:nvPr/>
        </p:nvSpPr>
        <p:spPr>
          <a:xfrm rot="0">
            <a:off x="14117717" y="6003773"/>
            <a:ext cx="2908359" cy="498729"/>
          </a:xfrm>
          <a:prstGeom prst="rect">
            <a:avLst/>
          </a:prstGeom>
        </p:spPr>
        <p:txBody>
          <a:bodyPr anchor="t" rtlCol="false" tIns="0" lIns="0" bIns="0" rIns="0">
            <a:spAutoFit/>
          </a:bodyPr>
          <a:lstStyle/>
          <a:p>
            <a:pPr>
              <a:lnSpc>
                <a:spcPts val="3828"/>
              </a:lnSpc>
            </a:pPr>
            <a:r>
              <a:rPr lang="en-US" sz="2900">
                <a:solidFill>
                  <a:srgbClr val="191919"/>
                </a:solidFill>
                <a:latin typeface="Poppins"/>
              </a:rPr>
              <a:t>(Lal et al., 2022)</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Questions de recherche</a:t>
            </a:r>
          </a:p>
        </p:txBody>
      </p:sp>
      <p:sp>
        <p:nvSpPr>
          <p:cNvPr name="Freeform 5" id="5"/>
          <p:cNvSpPr/>
          <p:nvPr/>
        </p:nvSpPr>
        <p:spPr>
          <a:xfrm flipH="false" flipV="false" rot="0">
            <a:off x="1657071" y="3516265"/>
            <a:ext cx="2112550" cy="3254469"/>
          </a:xfrm>
          <a:custGeom>
            <a:avLst/>
            <a:gdLst/>
            <a:ahLst/>
            <a:cxnLst/>
            <a:rect r="r" b="b" t="t" l="l"/>
            <a:pathLst>
              <a:path h="3254469" w="2112550">
                <a:moveTo>
                  <a:pt x="0" y="0"/>
                </a:moveTo>
                <a:lnTo>
                  <a:pt x="2112550" y="0"/>
                </a:lnTo>
                <a:lnTo>
                  <a:pt x="2112550" y="3254470"/>
                </a:lnTo>
                <a:lnTo>
                  <a:pt x="0" y="32544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787543" y="3266712"/>
            <a:ext cx="12759600" cy="1750905"/>
            <a:chOff x="0" y="0"/>
            <a:chExt cx="17012800" cy="2334540"/>
          </a:xfrm>
        </p:grpSpPr>
        <p:grpSp>
          <p:nvGrpSpPr>
            <p:cNvPr name="Group 5" id="5"/>
            <p:cNvGrpSpPr/>
            <p:nvPr/>
          </p:nvGrpSpPr>
          <p:grpSpPr>
            <a:xfrm rot="0">
              <a:off x="0" y="0"/>
              <a:ext cx="17012800" cy="2334540"/>
              <a:chOff x="0" y="0"/>
              <a:chExt cx="3360553" cy="461144"/>
            </a:xfrm>
          </p:grpSpPr>
          <p:sp>
            <p:nvSpPr>
              <p:cNvPr name="Freeform 6" id="6"/>
              <p:cNvSpPr/>
              <p:nvPr/>
            </p:nvSpPr>
            <p:spPr>
              <a:xfrm flipH="false" flipV="false" rot="0">
                <a:off x="0" y="0"/>
                <a:ext cx="3360553" cy="461144"/>
              </a:xfrm>
              <a:custGeom>
                <a:avLst/>
                <a:gdLst/>
                <a:ahLst/>
                <a:cxnLst/>
                <a:rect r="r" b="b" t="t" l="l"/>
                <a:pathLst>
                  <a:path h="461144" w="3360553">
                    <a:moveTo>
                      <a:pt x="0" y="0"/>
                    </a:moveTo>
                    <a:lnTo>
                      <a:pt x="3360553" y="0"/>
                    </a:lnTo>
                    <a:lnTo>
                      <a:pt x="3360553" y="461144"/>
                    </a:lnTo>
                    <a:lnTo>
                      <a:pt x="0" y="461144"/>
                    </a:lnTo>
                    <a:close/>
                  </a:path>
                </a:pathLst>
              </a:custGeom>
              <a:solidFill>
                <a:srgbClr val="2C92D5"/>
              </a:solidFill>
            </p:spPr>
          </p:sp>
          <p:sp>
            <p:nvSpPr>
              <p:cNvPr name="TextBox 7" id="7"/>
              <p:cNvSpPr txBox="true"/>
              <p:nvPr/>
            </p:nvSpPr>
            <p:spPr>
              <a:xfrm>
                <a:off x="0" y="-47625"/>
                <a:ext cx="3360553" cy="508769"/>
              </a:xfrm>
              <a:prstGeom prst="rect">
                <a:avLst/>
              </a:prstGeom>
            </p:spPr>
            <p:txBody>
              <a:bodyPr anchor="ctr" rtlCol="false" tIns="50800" lIns="50800" bIns="50800" rIns="50800"/>
              <a:lstStyle/>
              <a:p>
                <a:pPr algn="ctr">
                  <a:lnSpc>
                    <a:spcPts val="3432"/>
                  </a:lnSpc>
                </a:pPr>
              </a:p>
            </p:txBody>
          </p:sp>
        </p:grpSp>
        <p:sp>
          <p:nvSpPr>
            <p:cNvPr name="TextBox 8" id="8"/>
            <p:cNvSpPr txBox="true"/>
            <p:nvPr/>
          </p:nvSpPr>
          <p:spPr>
            <a:xfrm rot="0">
              <a:off x="726456" y="351930"/>
              <a:ext cx="14479943" cy="15544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Concordance entre les objectifs et la question de recherche</a:t>
              </a:r>
            </a:p>
          </p:txBody>
        </p:sp>
      </p:grpSp>
      <p:sp>
        <p:nvSpPr>
          <p:cNvPr name="Freeform 9" id="9"/>
          <p:cNvSpPr/>
          <p:nvPr/>
        </p:nvSpPr>
        <p:spPr>
          <a:xfrm flipH="false" flipV="false" rot="0">
            <a:off x="1657071" y="3516265"/>
            <a:ext cx="2112550" cy="3254469"/>
          </a:xfrm>
          <a:custGeom>
            <a:avLst/>
            <a:gdLst/>
            <a:ahLst/>
            <a:cxnLst/>
            <a:rect r="r" b="b" t="t" l="l"/>
            <a:pathLst>
              <a:path h="3254469" w="2112550">
                <a:moveTo>
                  <a:pt x="0" y="0"/>
                </a:moveTo>
                <a:lnTo>
                  <a:pt x="2112550" y="0"/>
                </a:lnTo>
                <a:lnTo>
                  <a:pt x="2112550" y="3254470"/>
                </a:lnTo>
                <a:lnTo>
                  <a:pt x="0" y="32544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Questions de recherche</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787543" y="5351301"/>
            <a:ext cx="12759600" cy="1750905"/>
            <a:chOff x="0" y="0"/>
            <a:chExt cx="17012800" cy="2334540"/>
          </a:xfrm>
        </p:grpSpPr>
        <p:grpSp>
          <p:nvGrpSpPr>
            <p:cNvPr name="Group 5" id="5"/>
            <p:cNvGrpSpPr/>
            <p:nvPr/>
          </p:nvGrpSpPr>
          <p:grpSpPr>
            <a:xfrm rot="0">
              <a:off x="0" y="0"/>
              <a:ext cx="17012800" cy="2334540"/>
              <a:chOff x="0" y="0"/>
              <a:chExt cx="3360553" cy="461144"/>
            </a:xfrm>
          </p:grpSpPr>
          <p:sp>
            <p:nvSpPr>
              <p:cNvPr name="Freeform 6" id="6"/>
              <p:cNvSpPr/>
              <p:nvPr/>
            </p:nvSpPr>
            <p:spPr>
              <a:xfrm flipH="false" flipV="false" rot="0">
                <a:off x="0" y="0"/>
                <a:ext cx="3360553" cy="461144"/>
              </a:xfrm>
              <a:custGeom>
                <a:avLst/>
                <a:gdLst/>
                <a:ahLst/>
                <a:cxnLst/>
                <a:rect r="r" b="b" t="t" l="l"/>
                <a:pathLst>
                  <a:path h="461144" w="3360553">
                    <a:moveTo>
                      <a:pt x="0" y="0"/>
                    </a:moveTo>
                    <a:lnTo>
                      <a:pt x="3360553" y="0"/>
                    </a:lnTo>
                    <a:lnTo>
                      <a:pt x="3360553" y="461144"/>
                    </a:lnTo>
                    <a:lnTo>
                      <a:pt x="0" y="461144"/>
                    </a:lnTo>
                    <a:close/>
                  </a:path>
                </a:pathLst>
              </a:custGeom>
              <a:solidFill>
                <a:srgbClr val="5997D0"/>
              </a:solidFill>
            </p:spPr>
          </p:sp>
          <p:sp>
            <p:nvSpPr>
              <p:cNvPr name="TextBox 7" id="7"/>
              <p:cNvSpPr txBox="true"/>
              <p:nvPr/>
            </p:nvSpPr>
            <p:spPr>
              <a:xfrm>
                <a:off x="0" y="-47625"/>
                <a:ext cx="3360553" cy="508769"/>
              </a:xfrm>
              <a:prstGeom prst="rect">
                <a:avLst/>
              </a:prstGeom>
            </p:spPr>
            <p:txBody>
              <a:bodyPr anchor="ctr" rtlCol="false" tIns="50800" lIns="50800" bIns="50800" rIns="50800"/>
              <a:lstStyle/>
              <a:p>
                <a:pPr algn="ctr">
                  <a:lnSpc>
                    <a:spcPts val="3432"/>
                  </a:lnSpc>
                </a:pPr>
              </a:p>
            </p:txBody>
          </p:sp>
        </p:grpSp>
        <p:sp>
          <p:nvSpPr>
            <p:cNvPr name="TextBox 8" id="8"/>
            <p:cNvSpPr txBox="true"/>
            <p:nvPr/>
          </p:nvSpPr>
          <p:spPr>
            <a:xfrm rot="0">
              <a:off x="726456" y="351930"/>
              <a:ext cx="15768083" cy="15544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Souvent les adjectifs interrogatifs, par exemple,</a:t>
              </a:r>
            </a:p>
            <a:p>
              <a:pPr>
                <a:lnSpc>
                  <a:spcPts val="4619"/>
                </a:lnSpc>
              </a:pPr>
              <a:r>
                <a:rPr lang="en-US" sz="3499">
                  <a:solidFill>
                    <a:srgbClr val="FEFEFE"/>
                  </a:solidFill>
                  <a:latin typeface="Poppins Medium"/>
                </a:rPr>
                <a:t>« quel », « que », sont utilisés</a:t>
              </a:r>
            </a:p>
          </p:txBody>
        </p:sp>
      </p:grpSp>
      <p:sp>
        <p:nvSpPr>
          <p:cNvPr name="TextBox 9" id="9"/>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Questions de recherche</a:t>
            </a:r>
          </a:p>
        </p:txBody>
      </p:sp>
      <p:sp>
        <p:nvSpPr>
          <p:cNvPr name="Freeform 10" id="10"/>
          <p:cNvSpPr/>
          <p:nvPr/>
        </p:nvSpPr>
        <p:spPr>
          <a:xfrm flipH="false" flipV="false" rot="0">
            <a:off x="1657071" y="3516265"/>
            <a:ext cx="2112550" cy="3254469"/>
          </a:xfrm>
          <a:custGeom>
            <a:avLst/>
            <a:gdLst/>
            <a:ahLst/>
            <a:cxnLst/>
            <a:rect r="r" b="b" t="t" l="l"/>
            <a:pathLst>
              <a:path h="3254469" w="2112550">
                <a:moveTo>
                  <a:pt x="0" y="0"/>
                </a:moveTo>
                <a:lnTo>
                  <a:pt x="2112550" y="0"/>
                </a:lnTo>
                <a:lnTo>
                  <a:pt x="2112550" y="3254470"/>
                </a:lnTo>
                <a:lnTo>
                  <a:pt x="0" y="32544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4787543" y="3266712"/>
            <a:ext cx="12759600" cy="1750905"/>
            <a:chOff x="0" y="0"/>
            <a:chExt cx="17012800" cy="2334540"/>
          </a:xfrm>
        </p:grpSpPr>
        <p:grpSp>
          <p:nvGrpSpPr>
            <p:cNvPr name="Group 12" id="12"/>
            <p:cNvGrpSpPr/>
            <p:nvPr/>
          </p:nvGrpSpPr>
          <p:grpSpPr>
            <a:xfrm rot="0">
              <a:off x="0" y="0"/>
              <a:ext cx="17012800" cy="2334540"/>
              <a:chOff x="0" y="0"/>
              <a:chExt cx="3360553" cy="461144"/>
            </a:xfrm>
          </p:grpSpPr>
          <p:sp>
            <p:nvSpPr>
              <p:cNvPr name="Freeform 13" id="13"/>
              <p:cNvSpPr/>
              <p:nvPr/>
            </p:nvSpPr>
            <p:spPr>
              <a:xfrm flipH="false" flipV="false" rot="0">
                <a:off x="0" y="0"/>
                <a:ext cx="3360553" cy="461144"/>
              </a:xfrm>
              <a:custGeom>
                <a:avLst/>
                <a:gdLst/>
                <a:ahLst/>
                <a:cxnLst/>
                <a:rect r="r" b="b" t="t" l="l"/>
                <a:pathLst>
                  <a:path h="461144" w="3360553">
                    <a:moveTo>
                      <a:pt x="0" y="0"/>
                    </a:moveTo>
                    <a:lnTo>
                      <a:pt x="3360553" y="0"/>
                    </a:lnTo>
                    <a:lnTo>
                      <a:pt x="3360553" y="461144"/>
                    </a:lnTo>
                    <a:lnTo>
                      <a:pt x="0" y="461144"/>
                    </a:lnTo>
                    <a:close/>
                  </a:path>
                </a:pathLst>
              </a:custGeom>
              <a:solidFill>
                <a:srgbClr val="2C92D5"/>
              </a:solidFill>
            </p:spPr>
          </p:sp>
          <p:sp>
            <p:nvSpPr>
              <p:cNvPr name="TextBox 14" id="14"/>
              <p:cNvSpPr txBox="true"/>
              <p:nvPr/>
            </p:nvSpPr>
            <p:spPr>
              <a:xfrm>
                <a:off x="0" y="-47625"/>
                <a:ext cx="3360553" cy="508769"/>
              </a:xfrm>
              <a:prstGeom prst="rect">
                <a:avLst/>
              </a:prstGeom>
            </p:spPr>
            <p:txBody>
              <a:bodyPr anchor="ctr" rtlCol="false" tIns="50800" lIns="50800" bIns="50800" rIns="50800"/>
              <a:lstStyle/>
              <a:p>
                <a:pPr algn="ctr">
                  <a:lnSpc>
                    <a:spcPts val="3432"/>
                  </a:lnSpc>
                </a:pPr>
              </a:p>
            </p:txBody>
          </p:sp>
        </p:grpSp>
        <p:sp>
          <p:nvSpPr>
            <p:cNvPr name="TextBox 15" id="15"/>
            <p:cNvSpPr txBox="true"/>
            <p:nvPr/>
          </p:nvSpPr>
          <p:spPr>
            <a:xfrm rot="0">
              <a:off x="726456" y="351930"/>
              <a:ext cx="14479943" cy="1554480"/>
            </a:xfrm>
            <a:prstGeom prst="rect">
              <a:avLst/>
            </a:prstGeom>
          </p:spPr>
          <p:txBody>
            <a:bodyPr anchor="t" rtlCol="false" tIns="0" lIns="0" bIns="0" rIns="0">
              <a:spAutoFit/>
            </a:bodyPr>
            <a:lstStyle/>
            <a:p>
              <a:pPr>
                <a:lnSpc>
                  <a:spcPts val="4619"/>
                </a:lnSpc>
              </a:pPr>
              <a:r>
                <a:rPr lang="en-US" sz="3499">
                  <a:solidFill>
                    <a:srgbClr val="FEFEFE"/>
                  </a:solidFill>
                  <a:latin typeface="Poppins Medium"/>
                </a:rPr>
                <a:t>Concordance entre les objectifs et la question de recherche</a:t>
              </a:r>
            </a:p>
          </p:txBody>
        </p:sp>
      </p:grpSp>
    </p:spTree>
  </p:cSld>
  <p:clrMapOvr>
    <a:masterClrMapping/>
  </p:clrMapOvr>
</p:sld>
</file>

<file path=ppt/slides/slide47.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Exemple de question de recherche</a:t>
            </a:r>
          </a:p>
        </p:txBody>
      </p:sp>
      <p:sp>
        <p:nvSpPr>
          <p:cNvPr name="TextBox 5" id="5"/>
          <p:cNvSpPr txBox="true"/>
          <p:nvPr/>
        </p:nvSpPr>
        <p:spPr>
          <a:xfrm rot="0">
            <a:off x="848114" y="3941636"/>
            <a:ext cx="16591771" cy="183832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rPr>
              <a:t>«</a:t>
            </a:r>
            <a:r>
              <a:rPr lang="en-US" sz="3999">
                <a:solidFill>
                  <a:srgbClr val="000000"/>
                </a:solidFill>
                <a:latin typeface="Poppins"/>
              </a:rPr>
              <a:t>Que sait-on sur l'utilisation de la technologie pour fournir des services et des interventions en santé mentale aux jeunes en situation d’itinérance (13 à 29 ans) ?» [traduction libre]</a:t>
            </a:r>
          </a:p>
        </p:txBody>
      </p:sp>
      <p:sp>
        <p:nvSpPr>
          <p:cNvPr name="TextBox 6" id="6"/>
          <p:cNvSpPr txBox="true"/>
          <p:nvPr/>
        </p:nvSpPr>
        <p:spPr>
          <a:xfrm rot="0">
            <a:off x="13674402" y="6035456"/>
            <a:ext cx="2908359" cy="498729"/>
          </a:xfrm>
          <a:prstGeom prst="rect">
            <a:avLst/>
          </a:prstGeom>
        </p:spPr>
        <p:txBody>
          <a:bodyPr anchor="t" rtlCol="false" tIns="0" lIns="0" bIns="0" rIns="0">
            <a:spAutoFit/>
          </a:bodyPr>
          <a:lstStyle/>
          <a:p>
            <a:pPr>
              <a:lnSpc>
                <a:spcPts val="3828"/>
              </a:lnSpc>
            </a:pPr>
            <a:r>
              <a:rPr lang="en-US" sz="2900">
                <a:solidFill>
                  <a:srgbClr val="191919"/>
                </a:solidFill>
                <a:latin typeface="Poppins"/>
              </a:rPr>
              <a:t>(Lal et al., 2022)</a:t>
            </a:r>
          </a:p>
        </p:txBody>
      </p:sp>
    </p:spTree>
  </p:cSld>
  <p:clrMapOvr>
    <a:masterClrMapping/>
  </p:clrMapOvr>
</p:sld>
</file>

<file path=ppt/slides/slide48.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sp>
        <p:nvSpPr>
          <p:cNvPr name="TextBox 2" id="2"/>
          <p:cNvSpPr txBox="true"/>
          <p:nvPr/>
        </p:nvSpPr>
        <p:spPr>
          <a:xfrm rot="0">
            <a:off x="1028700" y="1538176"/>
            <a:ext cx="4767170" cy="2492375"/>
          </a:xfrm>
          <a:prstGeom prst="rect">
            <a:avLst/>
          </a:prstGeom>
        </p:spPr>
        <p:txBody>
          <a:bodyPr anchor="t" rtlCol="false" tIns="0" lIns="0" bIns="0" rIns="0">
            <a:spAutoFit/>
          </a:bodyPr>
          <a:lstStyle/>
          <a:p>
            <a:pPr algn="l">
              <a:lnSpc>
                <a:spcPts val="4900"/>
              </a:lnSpc>
            </a:pPr>
            <a:r>
              <a:rPr lang="en-US" sz="3500">
                <a:solidFill>
                  <a:srgbClr val="000000"/>
                </a:solidFill>
                <a:latin typeface="Poppins Bold"/>
              </a:rPr>
              <a:t>Comment écrire un bon objectif et une bonne question de recherche ?</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TextBox 2" id="2"/>
          <p:cNvSpPr txBox="true"/>
          <p:nvPr/>
        </p:nvSpPr>
        <p:spPr>
          <a:xfrm rot="0">
            <a:off x="1028700" y="1538176"/>
            <a:ext cx="4767170" cy="2492375"/>
          </a:xfrm>
          <a:prstGeom prst="rect">
            <a:avLst/>
          </a:prstGeom>
        </p:spPr>
        <p:txBody>
          <a:bodyPr anchor="t" rtlCol="false" tIns="0" lIns="0" bIns="0" rIns="0">
            <a:spAutoFit/>
          </a:bodyPr>
          <a:lstStyle/>
          <a:p>
            <a:pPr algn="l">
              <a:lnSpc>
                <a:spcPts val="4900"/>
              </a:lnSpc>
            </a:pPr>
            <a:r>
              <a:rPr lang="en-US" sz="3500">
                <a:solidFill>
                  <a:srgbClr val="000000"/>
                </a:solidFill>
                <a:latin typeface="Poppins Bold"/>
              </a:rPr>
              <a:t>Comment écrire un bon objectif et une bonne question de recherche ?</a:t>
            </a:r>
          </a:p>
        </p:txBody>
      </p:sp>
      <p:grpSp>
        <p:nvGrpSpPr>
          <p:cNvPr name="Group 3" id="3"/>
          <p:cNvGrpSpPr/>
          <p:nvPr/>
        </p:nvGrpSpPr>
        <p:grpSpPr>
          <a:xfrm rot="0">
            <a:off x="6503907" y="826993"/>
            <a:ext cx="10094765" cy="2009758"/>
            <a:chOff x="0" y="0"/>
            <a:chExt cx="13459687" cy="2679677"/>
          </a:xfrm>
        </p:grpSpPr>
        <p:sp>
          <p:nvSpPr>
            <p:cNvPr name="Freeform 4" id="4"/>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5" id="5"/>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6" id="6"/>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87558" y="768726"/>
              <a:ext cx="1169877" cy="1142225"/>
            </a:xfrm>
            <a:custGeom>
              <a:avLst/>
              <a:gdLst/>
              <a:ahLst/>
              <a:cxnLst/>
              <a:rect r="r" b="b" t="t" l="l"/>
              <a:pathLst>
                <a:path h="1142225" w="1169877">
                  <a:moveTo>
                    <a:pt x="0" y="0"/>
                  </a:moveTo>
                  <a:lnTo>
                    <a:pt x="1169877" y="0"/>
                  </a:lnTo>
                  <a:lnTo>
                    <a:pt x="1169877" y="1142225"/>
                  </a:lnTo>
                  <a:lnTo>
                    <a:pt x="0" y="11422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2477970" y="946139"/>
              <a:ext cx="10981717" cy="749300"/>
            </a:xfrm>
            <a:prstGeom prst="rect">
              <a:avLst/>
            </a:prstGeom>
          </p:spPr>
          <p:txBody>
            <a:bodyPr anchor="t" rtlCol="false" tIns="0" lIns="0" bIns="0" rIns="0">
              <a:spAutoFit/>
            </a:bodyPr>
            <a:lstStyle/>
            <a:p>
              <a:pPr>
                <a:lnSpc>
                  <a:spcPts val="4200"/>
                </a:lnSpc>
                <a:spcBef>
                  <a:spcPct val="0"/>
                </a:spcBef>
              </a:pPr>
              <a:r>
                <a:rPr lang="en-US" sz="3500">
                  <a:solidFill>
                    <a:srgbClr val="000000"/>
                  </a:solidFill>
                  <a:latin typeface="Poppins"/>
                </a:rPr>
                <a:t>Utiliser une formulation large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2425635" y="3884499"/>
            <a:ext cx="10768362" cy="1356236"/>
            <a:chOff x="0" y="0"/>
            <a:chExt cx="14357815" cy="1808315"/>
          </a:xfrm>
        </p:grpSpPr>
        <p:sp>
          <p:nvSpPr>
            <p:cNvPr name="Freeform 5" id="5"/>
            <p:cNvSpPr/>
            <p:nvPr/>
          </p:nvSpPr>
          <p:spPr>
            <a:xfrm flipH="false" flipV="false" rot="0">
              <a:off x="0" y="0"/>
              <a:ext cx="1921184" cy="1808315"/>
            </a:xfrm>
            <a:custGeom>
              <a:avLst/>
              <a:gdLst/>
              <a:ahLst/>
              <a:cxnLst/>
              <a:rect r="r" b="b" t="t" l="l"/>
              <a:pathLst>
                <a:path h="1808315" w="1921184">
                  <a:moveTo>
                    <a:pt x="0" y="0"/>
                  </a:moveTo>
                  <a:lnTo>
                    <a:pt x="1921184" y="0"/>
                  </a:lnTo>
                  <a:lnTo>
                    <a:pt x="1921184" y="1808315"/>
                  </a:lnTo>
                  <a:lnTo>
                    <a:pt x="0" y="18083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338413" y="478707"/>
              <a:ext cx="12019402" cy="774700"/>
            </a:xfrm>
            <a:prstGeom prst="rect">
              <a:avLst/>
            </a:prstGeom>
          </p:spPr>
          <p:txBody>
            <a:bodyPr anchor="t" rtlCol="false" tIns="0" lIns="0" bIns="0" rIns="0">
              <a:spAutoFit/>
            </a:bodyPr>
            <a:lstStyle/>
            <a:p>
              <a:pPr algn="l">
                <a:lnSpc>
                  <a:spcPts val="4200"/>
                </a:lnSpc>
              </a:pPr>
              <a:r>
                <a:rPr lang="en-US" sz="3500">
                  <a:solidFill>
                    <a:srgbClr val="000000"/>
                  </a:solidFill>
                  <a:latin typeface="Arial"/>
                </a:rPr>
                <a:t>Définir le protocole de l’examen de la portée</a:t>
              </a:r>
            </a:p>
          </p:txBody>
        </p:sp>
      </p:grpSp>
      <p:sp>
        <p:nvSpPr>
          <p:cNvPr name="TextBox 7" id="7"/>
          <p:cNvSpPr txBox="true"/>
          <p:nvPr/>
        </p:nvSpPr>
        <p:spPr>
          <a:xfrm rot="0">
            <a:off x="2539200" y="550717"/>
            <a:ext cx="13209600" cy="1106220"/>
          </a:xfrm>
          <a:prstGeom prst="rect">
            <a:avLst/>
          </a:prstGeom>
        </p:spPr>
        <p:txBody>
          <a:bodyPr anchor="t" rtlCol="false" tIns="0" lIns="0" bIns="0" rIns="0">
            <a:spAutoFit/>
          </a:bodyPr>
          <a:lstStyle/>
          <a:p>
            <a:pPr algn="ctr">
              <a:lnSpc>
                <a:spcPts val="9243"/>
              </a:lnSpc>
            </a:pPr>
            <a:r>
              <a:rPr lang="en-US" sz="4898">
                <a:solidFill>
                  <a:srgbClr val="FFFFFF"/>
                </a:solidFill>
                <a:latin typeface="Poppins Bold"/>
              </a:rPr>
              <a:t>Objectifs </a:t>
            </a:r>
          </a:p>
        </p:txBody>
      </p:sp>
      <p:grpSp>
        <p:nvGrpSpPr>
          <p:cNvPr name="Group 8" id="8"/>
          <p:cNvGrpSpPr/>
          <p:nvPr/>
        </p:nvGrpSpPr>
        <p:grpSpPr>
          <a:xfrm rot="0">
            <a:off x="11912915" y="7904565"/>
            <a:ext cx="5645865" cy="2411010"/>
            <a:chOff x="0" y="0"/>
            <a:chExt cx="7527820" cy="3214679"/>
          </a:xfrm>
        </p:grpSpPr>
        <p:sp>
          <p:nvSpPr>
            <p:cNvPr name="Freeform 9" id="9"/>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rPr>
                <a:t>Consultez la section</a:t>
              </a:r>
            </a:p>
            <a:p>
              <a:pPr algn="ctr">
                <a:lnSpc>
                  <a:spcPts val="3360"/>
                </a:lnSpc>
              </a:pPr>
              <a:r>
                <a:rPr lang="en-US" sz="2800">
                  <a:solidFill>
                    <a:srgbClr val="000000"/>
                  </a:solidFill>
                  <a:latin typeface="Arial Bold"/>
                </a:rPr>
                <a:t>« Ressources »</a:t>
              </a:r>
            </a:p>
          </p:txBody>
        </p:sp>
        <p:sp>
          <p:nvSpPr>
            <p:cNvPr name="Freeform 12" id="12"/>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7"/>
              <a:stretch>
                <a:fillRect l="0" t="0" r="0" b="0"/>
              </a:stretch>
            </a:blipFill>
          </p:spPr>
        </p:sp>
      </p:grpSp>
      <p:sp>
        <p:nvSpPr>
          <p:cNvPr name="TextBox 13" id="13"/>
          <p:cNvSpPr txBox="true"/>
          <p:nvPr/>
        </p:nvSpPr>
        <p:spPr>
          <a:xfrm rot="0">
            <a:off x="5538250" y="6335605"/>
            <a:ext cx="10437680" cy="1123950"/>
          </a:xfrm>
          <a:prstGeom prst="rect">
            <a:avLst/>
          </a:prstGeom>
        </p:spPr>
        <p:txBody>
          <a:bodyPr anchor="t" rtlCol="false" tIns="0" lIns="0" bIns="0" rIns="0">
            <a:spAutoFit/>
          </a:bodyPr>
          <a:lstStyle/>
          <a:p>
            <a:pPr algn="l">
              <a:lnSpc>
                <a:spcPts val="4200"/>
              </a:lnSpc>
            </a:pPr>
            <a:r>
              <a:rPr lang="en-US" sz="3500">
                <a:solidFill>
                  <a:srgbClr val="000000"/>
                </a:solidFill>
                <a:latin typeface="Arial"/>
              </a:rPr>
              <a:t>Décrire les caractéristiques du protocole de l’examen de la portée</a:t>
            </a:r>
          </a:p>
        </p:txBody>
      </p:sp>
      <p:sp>
        <p:nvSpPr>
          <p:cNvPr name="Freeform 14" id="14"/>
          <p:cNvSpPr/>
          <p:nvPr/>
        </p:nvSpPr>
        <p:spPr>
          <a:xfrm flipH="false" flipV="false" rot="0">
            <a:off x="4179445" y="6257562"/>
            <a:ext cx="945975" cy="1356236"/>
          </a:xfrm>
          <a:custGeom>
            <a:avLst/>
            <a:gdLst/>
            <a:ahLst/>
            <a:cxnLst/>
            <a:rect r="r" b="b" t="t" l="l"/>
            <a:pathLst>
              <a:path h="1356236" w="945975">
                <a:moveTo>
                  <a:pt x="0" y="0"/>
                </a:moveTo>
                <a:lnTo>
                  <a:pt x="945974" y="0"/>
                </a:lnTo>
                <a:lnTo>
                  <a:pt x="945974" y="1356236"/>
                </a:lnTo>
                <a:lnTo>
                  <a:pt x="0" y="135623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TextBox 2" id="2"/>
          <p:cNvSpPr txBox="true"/>
          <p:nvPr/>
        </p:nvSpPr>
        <p:spPr>
          <a:xfrm rot="0">
            <a:off x="1028700" y="1538176"/>
            <a:ext cx="4767170" cy="2492375"/>
          </a:xfrm>
          <a:prstGeom prst="rect">
            <a:avLst/>
          </a:prstGeom>
        </p:spPr>
        <p:txBody>
          <a:bodyPr anchor="t" rtlCol="false" tIns="0" lIns="0" bIns="0" rIns="0">
            <a:spAutoFit/>
          </a:bodyPr>
          <a:lstStyle/>
          <a:p>
            <a:pPr algn="l">
              <a:lnSpc>
                <a:spcPts val="4900"/>
              </a:lnSpc>
            </a:pPr>
            <a:r>
              <a:rPr lang="en-US" sz="3500">
                <a:solidFill>
                  <a:srgbClr val="000000"/>
                </a:solidFill>
                <a:latin typeface="Poppins Bold"/>
              </a:rPr>
              <a:t>Comment écrire un bon objectif et une bonne question de recherche ?</a:t>
            </a:r>
          </a:p>
        </p:txBody>
      </p:sp>
      <p:grpSp>
        <p:nvGrpSpPr>
          <p:cNvPr name="Group 3" id="3"/>
          <p:cNvGrpSpPr/>
          <p:nvPr/>
        </p:nvGrpSpPr>
        <p:grpSpPr>
          <a:xfrm rot="0">
            <a:off x="6503907" y="826993"/>
            <a:ext cx="10094765" cy="2009758"/>
            <a:chOff x="0" y="0"/>
            <a:chExt cx="13459687" cy="2679677"/>
          </a:xfrm>
        </p:grpSpPr>
        <p:sp>
          <p:nvSpPr>
            <p:cNvPr name="Freeform 4" id="4"/>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5" id="5"/>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6" id="6"/>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87558" y="768726"/>
              <a:ext cx="1169877" cy="1142225"/>
            </a:xfrm>
            <a:custGeom>
              <a:avLst/>
              <a:gdLst/>
              <a:ahLst/>
              <a:cxnLst/>
              <a:rect r="r" b="b" t="t" l="l"/>
              <a:pathLst>
                <a:path h="1142225" w="1169877">
                  <a:moveTo>
                    <a:pt x="0" y="0"/>
                  </a:moveTo>
                  <a:lnTo>
                    <a:pt x="1169877" y="0"/>
                  </a:lnTo>
                  <a:lnTo>
                    <a:pt x="1169877" y="1142225"/>
                  </a:lnTo>
                  <a:lnTo>
                    <a:pt x="0" y="11422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2477970" y="946139"/>
              <a:ext cx="10981717" cy="749300"/>
            </a:xfrm>
            <a:prstGeom prst="rect">
              <a:avLst/>
            </a:prstGeom>
          </p:spPr>
          <p:txBody>
            <a:bodyPr anchor="t" rtlCol="false" tIns="0" lIns="0" bIns="0" rIns="0">
              <a:spAutoFit/>
            </a:bodyPr>
            <a:lstStyle/>
            <a:p>
              <a:pPr>
                <a:lnSpc>
                  <a:spcPts val="4200"/>
                </a:lnSpc>
                <a:spcBef>
                  <a:spcPct val="0"/>
                </a:spcBef>
              </a:pPr>
              <a:r>
                <a:rPr lang="en-US" sz="3500">
                  <a:solidFill>
                    <a:srgbClr val="000000"/>
                  </a:solidFill>
                  <a:latin typeface="Poppins"/>
                </a:rPr>
                <a:t>Utiliser une formulation large</a:t>
              </a:r>
            </a:p>
          </p:txBody>
        </p:sp>
      </p:grpSp>
      <p:grpSp>
        <p:nvGrpSpPr>
          <p:cNvPr name="Group 9" id="9"/>
          <p:cNvGrpSpPr/>
          <p:nvPr/>
        </p:nvGrpSpPr>
        <p:grpSpPr>
          <a:xfrm rot="0">
            <a:off x="6503907" y="2836751"/>
            <a:ext cx="10094765" cy="2198679"/>
            <a:chOff x="0" y="0"/>
            <a:chExt cx="13459687" cy="2931572"/>
          </a:xfrm>
        </p:grpSpPr>
        <p:sp>
          <p:nvSpPr>
            <p:cNvPr name="Freeform 10" id="10"/>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11" id="11"/>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12" id="12"/>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55601" y="791199"/>
              <a:ext cx="1236688" cy="1097280"/>
            </a:xfrm>
            <a:custGeom>
              <a:avLst/>
              <a:gdLst/>
              <a:ahLst/>
              <a:cxnLst/>
              <a:rect r="r" b="b" t="t" l="l"/>
              <a:pathLst>
                <a:path h="1097280" w="1236688">
                  <a:moveTo>
                    <a:pt x="0" y="0"/>
                  </a:moveTo>
                  <a:lnTo>
                    <a:pt x="1236688" y="0"/>
                  </a:lnTo>
                  <a:lnTo>
                    <a:pt x="1236688" y="1097279"/>
                  </a:lnTo>
                  <a:lnTo>
                    <a:pt x="0" y="10972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477970" y="468830"/>
              <a:ext cx="10981717" cy="2462742"/>
            </a:xfrm>
            <a:prstGeom prst="rect">
              <a:avLst/>
            </a:prstGeom>
          </p:spPr>
          <p:txBody>
            <a:bodyPr anchor="t" rtlCol="false" tIns="0" lIns="0" bIns="0" rIns="0">
              <a:spAutoFit/>
            </a:bodyPr>
            <a:lstStyle/>
            <a:p>
              <a:pPr>
                <a:lnSpc>
                  <a:spcPts val="4900"/>
                </a:lnSpc>
              </a:pPr>
              <a:r>
                <a:rPr lang="en-US" sz="3500">
                  <a:solidFill>
                    <a:srgbClr val="000000"/>
                  </a:solidFill>
                  <a:latin typeface="Poppins"/>
                </a:rPr>
                <a:t>Structurer les objectifs et les questions de recherche avec l’aide d’un cadre </a:t>
              </a:r>
            </a:p>
          </p:txBody>
        </p:sp>
      </p:grpSp>
      <p:grpSp>
        <p:nvGrpSpPr>
          <p:cNvPr name="Group 15" id="15"/>
          <p:cNvGrpSpPr/>
          <p:nvPr/>
        </p:nvGrpSpPr>
        <p:grpSpPr>
          <a:xfrm rot="0">
            <a:off x="13162394" y="5975543"/>
            <a:ext cx="4096906" cy="3548531"/>
            <a:chOff x="0" y="0"/>
            <a:chExt cx="5462542" cy="4731374"/>
          </a:xfrm>
        </p:grpSpPr>
        <p:grpSp>
          <p:nvGrpSpPr>
            <p:cNvPr name="Group 16" id="16"/>
            <p:cNvGrpSpPr/>
            <p:nvPr/>
          </p:nvGrpSpPr>
          <p:grpSpPr>
            <a:xfrm rot="0">
              <a:off x="0" y="0"/>
              <a:ext cx="5462542" cy="4731374"/>
              <a:chOff x="0" y="0"/>
              <a:chExt cx="583766" cy="505629"/>
            </a:xfrm>
          </p:grpSpPr>
          <p:sp>
            <p:nvSpPr>
              <p:cNvPr name="Freeform 17" id="17"/>
              <p:cNvSpPr/>
              <p:nvPr/>
            </p:nvSpPr>
            <p:spPr>
              <a:xfrm flipH="false" flipV="false" rot="0">
                <a:off x="0" y="0"/>
                <a:ext cx="583766" cy="505629"/>
              </a:xfrm>
              <a:custGeom>
                <a:avLst/>
                <a:gdLst/>
                <a:ahLst/>
                <a:cxnLst/>
                <a:rect r="r" b="b" t="t" l="l"/>
                <a:pathLst>
                  <a:path h="505629" w="583766">
                    <a:moveTo>
                      <a:pt x="177632" y="0"/>
                    </a:moveTo>
                    <a:lnTo>
                      <a:pt x="406135" y="0"/>
                    </a:lnTo>
                    <a:cubicBezTo>
                      <a:pt x="453246" y="0"/>
                      <a:pt x="498427" y="18715"/>
                      <a:pt x="531739" y="52027"/>
                    </a:cubicBezTo>
                    <a:cubicBezTo>
                      <a:pt x="565052" y="85340"/>
                      <a:pt x="583766" y="130521"/>
                      <a:pt x="583766" y="177632"/>
                    </a:cubicBezTo>
                    <a:lnTo>
                      <a:pt x="583766" y="327997"/>
                    </a:lnTo>
                    <a:cubicBezTo>
                      <a:pt x="583766" y="375108"/>
                      <a:pt x="565052" y="420289"/>
                      <a:pt x="531739" y="453601"/>
                    </a:cubicBezTo>
                    <a:cubicBezTo>
                      <a:pt x="498427" y="486914"/>
                      <a:pt x="453246" y="505629"/>
                      <a:pt x="406135" y="505629"/>
                    </a:cubicBezTo>
                    <a:lnTo>
                      <a:pt x="177632" y="505629"/>
                    </a:lnTo>
                    <a:cubicBezTo>
                      <a:pt x="130521" y="505629"/>
                      <a:pt x="85340" y="486914"/>
                      <a:pt x="52027" y="453601"/>
                    </a:cubicBezTo>
                    <a:cubicBezTo>
                      <a:pt x="18715" y="420289"/>
                      <a:pt x="0" y="375108"/>
                      <a:pt x="0" y="327997"/>
                    </a:cubicBezTo>
                    <a:lnTo>
                      <a:pt x="0" y="177632"/>
                    </a:lnTo>
                    <a:cubicBezTo>
                      <a:pt x="0" y="130521"/>
                      <a:pt x="18715" y="85340"/>
                      <a:pt x="52027" y="52027"/>
                    </a:cubicBezTo>
                    <a:cubicBezTo>
                      <a:pt x="85340" y="18715"/>
                      <a:pt x="130521" y="0"/>
                      <a:pt x="177632" y="0"/>
                    </a:cubicBezTo>
                    <a:close/>
                  </a:path>
                </a:pathLst>
              </a:custGeom>
              <a:solidFill>
                <a:srgbClr val="65B7ED"/>
              </a:solidFill>
            </p:spPr>
          </p:sp>
          <p:sp>
            <p:nvSpPr>
              <p:cNvPr name="TextBox 18" id="18"/>
              <p:cNvSpPr txBox="true"/>
              <p:nvPr/>
            </p:nvSpPr>
            <p:spPr>
              <a:xfrm>
                <a:off x="0" y="-47625"/>
                <a:ext cx="583766" cy="553254"/>
              </a:xfrm>
              <a:prstGeom prst="rect">
                <a:avLst/>
              </a:prstGeom>
            </p:spPr>
            <p:txBody>
              <a:bodyPr anchor="ctr" rtlCol="false" tIns="50800" lIns="50800" bIns="50800" rIns="50800"/>
              <a:lstStyle/>
              <a:p>
                <a:pPr algn="ctr">
                  <a:lnSpc>
                    <a:spcPts val="3432"/>
                  </a:lnSpc>
                </a:pPr>
              </a:p>
            </p:txBody>
          </p:sp>
        </p:grpSp>
        <p:sp>
          <p:nvSpPr>
            <p:cNvPr name="TextBox 19" id="19"/>
            <p:cNvSpPr txBox="true"/>
            <p:nvPr/>
          </p:nvSpPr>
          <p:spPr>
            <a:xfrm rot="0">
              <a:off x="1595297" y="623925"/>
              <a:ext cx="3564771" cy="3321587"/>
            </a:xfrm>
            <a:prstGeom prst="rect">
              <a:avLst/>
            </a:prstGeom>
          </p:spPr>
          <p:txBody>
            <a:bodyPr anchor="t" rtlCol="false" tIns="0" lIns="0" bIns="0" rIns="0">
              <a:spAutoFit/>
            </a:bodyPr>
            <a:lstStyle/>
            <a:p>
              <a:pPr algn="l">
                <a:lnSpc>
                  <a:spcPts val="5040"/>
                </a:lnSpc>
              </a:pPr>
              <a:r>
                <a:rPr lang="en-US" sz="3000">
                  <a:solidFill>
                    <a:srgbClr val="000000"/>
                  </a:solidFill>
                  <a:latin typeface="Poppins Light"/>
                </a:rPr>
                <a:t>Population</a:t>
              </a:r>
            </a:p>
            <a:p>
              <a:pPr algn="l">
                <a:lnSpc>
                  <a:spcPts val="5040"/>
                </a:lnSpc>
              </a:pPr>
              <a:r>
                <a:rPr lang="en-US" sz="3000">
                  <a:solidFill>
                    <a:srgbClr val="000000"/>
                  </a:solidFill>
                  <a:latin typeface="Poppins Light"/>
                </a:rPr>
                <a:t>Intervention</a:t>
              </a:r>
            </a:p>
            <a:p>
              <a:pPr algn="l">
                <a:lnSpc>
                  <a:spcPts val="5040"/>
                </a:lnSpc>
              </a:pPr>
              <a:r>
                <a:rPr lang="en-US" sz="3000">
                  <a:solidFill>
                    <a:srgbClr val="000000"/>
                  </a:solidFill>
                  <a:latin typeface="Poppins Light"/>
                </a:rPr>
                <a:t>Comparison</a:t>
              </a:r>
            </a:p>
            <a:p>
              <a:pPr algn="l">
                <a:lnSpc>
                  <a:spcPts val="5040"/>
                </a:lnSpc>
              </a:pPr>
              <a:r>
                <a:rPr lang="en-US" sz="3000">
                  <a:solidFill>
                    <a:srgbClr val="000000"/>
                  </a:solidFill>
                  <a:latin typeface="Poppins Light"/>
                </a:rPr>
                <a:t>Outcome </a:t>
              </a:r>
            </a:p>
          </p:txBody>
        </p:sp>
        <p:sp>
          <p:nvSpPr>
            <p:cNvPr name="TextBox 20" id="20"/>
            <p:cNvSpPr txBox="true"/>
            <p:nvPr/>
          </p:nvSpPr>
          <p:spPr>
            <a:xfrm rot="0">
              <a:off x="603643" y="623937"/>
              <a:ext cx="946706" cy="332158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p>
            <a:p>
              <a:pPr algn="l">
                <a:lnSpc>
                  <a:spcPts val="5040"/>
                </a:lnSpc>
              </a:pPr>
              <a:r>
                <a:rPr lang="en-US" sz="3000">
                  <a:solidFill>
                    <a:srgbClr val="000000"/>
                  </a:solidFill>
                  <a:latin typeface="Poppins Bold"/>
                </a:rPr>
                <a:t>I   : </a:t>
              </a:r>
            </a:p>
            <a:p>
              <a:pPr algn="l">
                <a:lnSpc>
                  <a:spcPts val="5040"/>
                </a:lnSpc>
              </a:pPr>
              <a:r>
                <a:rPr lang="en-US" sz="3000">
                  <a:solidFill>
                    <a:srgbClr val="000000"/>
                  </a:solidFill>
                  <a:latin typeface="Poppins Bold"/>
                </a:rPr>
                <a:t>C :</a:t>
              </a:r>
            </a:p>
            <a:p>
              <a:pPr algn="l">
                <a:lnSpc>
                  <a:spcPts val="5040"/>
                </a:lnSpc>
              </a:pPr>
              <a:r>
                <a:rPr lang="en-US" sz="3000">
                  <a:solidFill>
                    <a:srgbClr val="000000"/>
                  </a:solidFill>
                  <a:latin typeface="Poppins Bold"/>
                </a:rPr>
                <a:t>O : </a:t>
              </a:r>
            </a:p>
          </p:txBody>
        </p:sp>
      </p:grpSp>
      <p:grpSp>
        <p:nvGrpSpPr>
          <p:cNvPr name="Group 21" id="21"/>
          <p:cNvGrpSpPr/>
          <p:nvPr/>
        </p:nvGrpSpPr>
        <p:grpSpPr>
          <a:xfrm rot="0">
            <a:off x="814941" y="5975543"/>
            <a:ext cx="4096906" cy="3548531"/>
            <a:chOff x="0" y="0"/>
            <a:chExt cx="5462542" cy="4731374"/>
          </a:xfrm>
        </p:grpSpPr>
        <p:grpSp>
          <p:nvGrpSpPr>
            <p:cNvPr name="Group 22" id="22"/>
            <p:cNvGrpSpPr/>
            <p:nvPr/>
          </p:nvGrpSpPr>
          <p:grpSpPr>
            <a:xfrm rot="0">
              <a:off x="0" y="0"/>
              <a:ext cx="5462542" cy="4731374"/>
              <a:chOff x="0" y="0"/>
              <a:chExt cx="583766" cy="505629"/>
            </a:xfrm>
          </p:grpSpPr>
          <p:sp>
            <p:nvSpPr>
              <p:cNvPr name="Freeform 23" id="23"/>
              <p:cNvSpPr/>
              <p:nvPr/>
            </p:nvSpPr>
            <p:spPr>
              <a:xfrm flipH="false" flipV="false" rot="0">
                <a:off x="0" y="0"/>
                <a:ext cx="583766" cy="505629"/>
              </a:xfrm>
              <a:custGeom>
                <a:avLst/>
                <a:gdLst/>
                <a:ahLst/>
                <a:cxnLst/>
                <a:rect r="r" b="b" t="t" l="l"/>
                <a:pathLst>
                  <a:path h="505629" w="583766">
                    <a:moveTo>
                      <a:pt x="177632" y="0"/>
                    </a:moveTo>
                    <a:lnTo>
                      <a:pt x="406135" y="0"/>
                    </a:lnTo>
                    <a:cubicBezTo>
                      <a:pt x="453246" y="0"/>
                      <a:pt x="498427" y="18715"/>
                      <a:pt x="531739" y="52027"/>
                    </a:cubicBezTo>
                    <a:cubicBezTo>
                      <a:pt x="565052" y="85340"/>
                      <a:pt x="583766" y="130521"/>
                      <a:pt x="583766" y="177632"/>
                    </a:cubicBezTo>
                    <a:lnTo>
                      <a:pt x="583766" y="327997"/>
                    </a:lnTo>
                    <a:cubicBezTo>
                      <a:pt x="583766" y="375108"/>
                      <a:pt x="565052" y="420289"/>
                      <a:pt x="531739" y="453601"/>
                    </a:cubicBezTo>
                    <a:cubicBezTo>
                      <a:pt x="498427" y="486914"/>
                      <a:pt x="453246" y="505629"/>
                      <a:pt x="406135" y="505629"/>
                    </a:cubicBezTo>
                    <a:lnTo>
                      <a:pt x="177632" y="505629"/>
                    </a:lnTo>
                    <a:cubicBezTo>
                      <a:pt x="130521" y="505629"/>
                      <a:pt x="85340" y="486914"/>
                      <a:pt x="52027" y="453601"/>
                    </a:cubicBezTo>
                    <a:cubicBezTo>
                      <a:pt x="18715" y="420289"/>
                      <a:pt x="0" y="375108"/>
                      <a:pt x="0" y="327997"/>
                    </a:cubicBezTo>
                    <a:lnTo>
                      <a:pt x="0" y="177632"/>
                    </a:lnTo>
                    <a:cubicBezTo>
                      <a:pt x="0" y="130521"/>
                      <a:pt x="18715" y="85340"/>
                      <a:pt x="52027" y="52027"/>
                    </a:cubicBezTo>
                    <a:cubicBezTo>
                      <a:pt x="85340" y="18715"/>
                      <a:pt x="130521" y="0"/>
                      <a:pt x="177632" y="0"/>
                    </a:cubicBezTo>
                    <a:close/>
                  </a:path>
                </a:pathLst>
              </a:custGeom>
              <a:solidFill>
                <a:srgbClr val="65B7ED"/>
              </a:solidFill>
            </p:spPr>
          </p:sp>
          <p:sp>
            <p:nvSpPr>
              <p:cNvPr name="TextBox 24" id="24"/>
              <p:cNvSpPr txBox="true"/>
              <p:nvPr/>
            </p:nvSpPr>
            <p:spPr>
              <a:xfrm>
                <a:off x="0" y="-47625"/>
                <a:ext cx="583766" cy="553254"/>
              </a:xfrm>
              <a:prstGeom prst="rect">
                <a:avLst/>
              </a:prstGeom>
            </p:spPr>
            <p:txBody>
              <a:bodyPr anchor="ctr" rtlCol="false" tIns="50800" lIns="50800" bIns="50800" rIns="50800"/>
              <a:lstStyle/>
              <a:p>
                <a:pPr algn="ctr">
                  <a:lnSpc>
                    <a:spcPts val="3432"/>
                  </a:lnSpc>
                </a:pPr>
              </a:p>
            </p:txBody>
          </p:sp>
        </p:grpSp>
        <p:sp>
          <p:nvSpPr>
            <p:cNvPr name="TextBox 25" id="25"/>
            <p:cNvSpPr txBox="true"/>
            <p:nvPr/>
          </p:nvSpPr>
          <p:spPr>
            <a:xfrm rot="0">
              <a:off x="1759662" y="1078883"/>
              <a:ext cx="3535607" cy="2470687"/>
            </a:xfrm>
            <a:prstGeom prst="rect">
              <a:avLst/>
            </a:prstGeom>
          </p:spPr>
          <p:txBody>
            <a:bodyPr anchor="t" rtlCol="false" tIns="0" lIns="0" bIns="0" rIns="0">
              <a:spAutoFit/>
            </a:bodyPr>
            <a:lstStyle/>
            <a:p>
              <a:pPr algn="l">
                <a:lnSpc>
                  <a:spcPts val="5040"/>
                </a:lnSpc>
              </a:pPr>
              <a:r>
                <a:rPr lang="en-US" sz="3000">
                  <a:solidFill>
                    <a:srgbClr val="100816"/>
                  </a:solidFill>
                  <a:latin typeface="Poppins Light"/>
                </a:rPr>
                <a:t>Population</a:t>
              </a:r>
            </a:p>
            <a:p>
              <a:pPr algn="l">
                <a:lnSpc>
                  <a:spcPts val="5040"/>
                </a:lnSpc>
              </a:pPr>
              <a:r>
                <a:rPr lang="en-US" sz="3000">
                  <a:solidFill>
                    <a:srgbClr val="100816"/>
                  </a:solidFill>
                  <a:latin typeface="Poppins Light"/>
                </a:rPr>
                <a:t>Concept</a:t>
              </a:r>
            </a:p>
            <a:p>
              <a:pPr algn="l">
                <a:lnSpc>
                  <a:spcPts val="5040"/>
                </a:lnSpc>
              </a:pPr>
              <a:r>
                <a:rPr lang="en-US" sz="3000">
                  <a:solidFill>
                    <a:srgbClr val="100816"/>
                  </a:solidFill>
                  <a:latin typeface="Poppins Light"/>
                </a:rPr>
                <a:t>Context</a:t>
              </a:r>
            </a:p>
          </p:txBody>
        </p:sp>
        <p:sp>
          <p:nvSpPr>
            <p:cNvPr name="TextBox 26" id="26"/>
            <p:cNvSpPr txBox="true"/>
            <p:nvPr/>
          </p:nvSpPr>
          <p:spPr>
            <a:xfrm rot="0">
              <a:off x="845265" y="1019878"/>
              <a:ext cx="1066797" cy="247068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p>
            <a:p>
              <a:pPr algn="l">
                <a:lnSpc>
                  <a:spcPts val="5040"/>
                </a:lnSpc>
              </a:pPr>
              <a:r>
                <a:rPr lang="en-US" sz="3000">
                  <a:solidFill>
                    <a:srgbClr val="000000"/>
                  </a:solidFill>
                  <a:latin typeface="Poppins Bold"/>
                </a:rPr>
                <a:t>C : </a:t>
              </a:r>
            </a:p>
            <a:p>
              <a:pPr algn="l">
                <a:lnSpc>
                  <a:spcPts val="5040"/>
                </a:lnSpc>
              </a:pPr>
              <a:r>
                <a:rPr lang="en-US" sz="3000">
                  <a:solidFill>
                    <a:srgbClr val="000000"/>
                  </a:solidFill>
                  <a:latin typeface="Poppins Bold"/>
                </a:rPr>
                <a:t>C :</a:t>
              </a:r>
            </a:p>
          </p:txBody>
        </p:sp>
      </p:grpSp>
      <p:grpSp>
        <p:nvGrpSpPr>
          <p:cNvPr name="Group 27" id="27"/>
          <p:cNvGrpSpPr/>
          <p:nvPr/>
        </p:nvGrpSpPr>
        <p:grpSpPr>
          <a:xfrm rot="0">
            <a:off x="5983410" y="5975543"/>
            <a:ext cx="7027703" cy="3548531"/>
            <a:chOff x="0" y="0"/>
            <a:chExt cx="9370271" cy="4731374"/>
          </a:xfrm>
        </p:grpSpPr>
        <p:grpSp>
          <p:nvGrpSpPr>
            <p:cNvPr name="Group 28" id="28"/>
            <p:cNvGrpSpPr/>
            <p:nvPr/>
          </p:nvGrpSpPr>
          <p:grpSpPr>
            <a:xfrm rot="0">
              <a:off x="0" y="0"/>
              <a:ext cx="8244443" cy="4731374"/>
              <a:chOff x="0" y="0"/>
              <a:chExt cx="881060" cy="505629"/>
            </a:xfrm>
          </p:grpSpPr>
          <p:sp>
            <p:nvSpPr>
              <p:cNvPr name="Freeform 29" id="29"/>
              <p:cNvSpPr/>
              <p:nvPr/>
            </p:nvSpPr>
            <p:spPr>
              <a:xfrm flipH="false" flipV="false" rot="0">
                <a:off x="0" y="0"/>
                <a:ext cx="881060" cy="505629"/>
              </a:xfrm>
              <a:custGeom>
                <a:avLst/>
                <a:gdLst/>
                <a:ahLst/>
                <a:cxnLst/>
                <a:rect r="r" b="b" t="t" l="l"/>
                <a:pathLst>
                  <a:path h="505629" w="881060">
                    <a:moveTo>
                      <a:pt x="117694" y="0"/>
                    </a:moveTo>
                    <a:lnTo>
                      <a:pt x="763366" y="0"/>
                    </a:lnTo>
                    <a:cubicBezTo>
                      <a:pt x="828367" y="0"/>
                      <a:pt x="881060" y="52693"/>
                      <a:pt x="881060" y="117694"/>
                    </a:cubicBezTo>
                    <a:lnTo>
                      <a:pt x="881060" y="387935"/>
                    </a:lnTo>
                    <a:cubicBezTo>
                      <a:pt x="881060" y="419149"/>
                      <a:pt x="868661" y="449085"/>
                      <a:pt x="846589" y="471157"/>
                    </a:cubicBezTo>
                    <a:cubicBezTo>
                      <a:pt x="824517" y="493229"/>
                      <a:pt x="794581" y="505629"/>
                      <a:pt x="763366" y="505629"/>
                    </a:cubicBezTo>
                    <a:lnTo>
                      <a:pt x="117694" y="505629"/>
                    </a:lnTo>
                    <a:cubicBezTo>
                      <a:pt x="86480" y="505629"/>
                      <a:pt x="56544" y="493229"/>
                      <a:pt x="34472" y="471157"/>
                    </a:cubicBezTo>
                    <a:cubicBezTo>
                      <a:pt x="12400" y="449085"/>
                      <a:pt x="0" y="419149"/>
                      <a:pt x="0" y="387935"/>
                    </a:cubicBezTo>
                    <a:lnTo>
                      <a:pt x="0" y="117694"/>
                    </a:lnTo>
                    <a:cubicBezTo>
                      <a:pt x="0" y="86480"/>
                      <a:pt x="12400" y="56544"/>
                      <a:pt x="34472" y="34472"/>
                    </a:cubicBezTo>
                    <a:cubicBezTo>
                      <a:pt x="56544" y="12400"/>
                      <a:pt x="86480" y="0"/>
                      <a:pt x="117694" y="0"/>
                    </a:cubicBezTo>
                    <a:close/>
                  </a:path>
                </a:pathLst>
              </a:custGeom>
              <a:solidFill>
                <a:srgbClr val="65B7ED"/>
              </a:solidFill>
            </p:spPr>
          </p:sp>
          <p:sp>
            <p:nvSpPr>
              <p:cNvPr name="TextBox 30" id="30"/>
              <p:cNvSpPr txBox="true"/>
              <p:nvPr/>
            </p:nvSpPr>
            <p:spPr>
              <a:xfrm>
                <a:off x="0" y="-47625"/>
                <a:ext cx="881060" cy="553254"/>
              </a:xfrm>
              <a:prstGeom prst="rect">
                <a:avLst/>
              </a:prstGeom>
            </p:spPr>
            <p:txBody>
              <a:bodyPr anchor="ctr" rtlCol="false" tIns="50800" lIns="50800" bIns="50800" rIns="50800"/>
              <a:lstStyle/>
              <a:p>
                <a:pPr algn="ctr">
                  <a:lnSpc>
                    <a:spcPts val="3432"/>
                  </a:lnSpc>
                </a:pPr>
              </a:p>
            </p:txBody>
          </p:sp>
        </p:grpSp>
        <p:sp>
          <p:nvSpPr>
            <p:cNvPr name="TextBox 31" id="31"/>
            <p:cNvSpPr txBox="true"/>
            <p:nvPr/>
          </p:nvSpPr>
          <p:spPr>
            <a:xfrm rot="0">
              <a:off x="2083505" y="227983"/>
              <a:ext cx="7286766" cy="4172372"/>
            </a:xfrm>
            <a:prstGeom prst="rect">
              <a:avLst/>
            </a:prstGeom>
          </p:spPr>
          <p:txBody>
            <a:bodyPr anchor="t" rtlCol="false" tIns="0" lIns="0" bIns="0" rIns="0">
              <a:spAutoFit/>
            </a:bodyPr>
            <a:lstStyle/>
            <a:p>
              <a:pPr algn="l">
                <a:lnSpc>
                  <a:spcPts val="5041"/>
                </a:lnSpc>
              </a:pPr>
              <a:r>
                <a:rPr lang="en-US" sz="3000">
                  <a:solidFill>
                    <a:srgbClr val="100816"/>
                  </a:solidFill>
                  <a:latin typeface="Poppins Light"/>
                </a:rPr>
                <a:t>Setting</a:t>
              </a:r>
            </a:p>
            <a:p>
              <a:pPr algn="l">
                <a:lnSpc>
                  <a:spcPts val="5041"/>
                </a:lnSpc>
              </a:pPr>
              <a:r>
                <a:rPr lang="en-US" sz="3000">
                  <a:solidFill>
                    <a:srgbClr val="100816"/>
                  </a:solidFill>
                  <a:latin typeface="Poppins Light"/>
                </a:rPr>
                <a:t>Population/perspective</a:t>
              </a:r>
            </a:p>
            <a:p>
              <a:pPr algn="l">
                <a:lnSpc>
                  <a:spcPts val="5041"/>
                </a:lnSpc>
              </a:pPr>
              <a:r>
                <a:rPr lang="en-US" sz="3000">
                  <a:solidFill>
                    <a:srgbClr val="100816"/>
                  </a:solidFill>
                  <a:latin typeface="Poppins Light"/>
                </a:rPr>
                <a:t>Intervention</a:t>
              </a:r>
            </a:p>
            <a:p>
              <a:pPr algn="l">
                <a:lnSpc>
                  <a:spcPts val="5041"/>
                </a:lnSpc>
              </a:pPr>
              <a:r>
                <a:rPr lang="en-US" sz="3000">
                  <a:solidFill>
                    <a:srgbClr val="100816"/>
                  </a:solidFill>
                  <a:latin typeface="Poppins Light"/>
                </a:rPr>
                <a:t>Comparison</a:t>
              </a:r>
            </a:p>
            <a:p>
              <a:pPr algn="l">
                <a:lnSpc>
                  <a:spcPts val="5041"/>
                </a:lnSpc>
              </a:pPr>
              <a:r>
                <a:rPr lang="en-US" sz="3000">
                  <a:solidFill>
                    <a:srgbClr val="100816"/>
                  </a:solidFill>
                  <a:latin typeface="Poppins Light"/>
                </a:rPr>
                <a:t>Evaluation</a:t>
              </a:r>
            </a:p>
          </p:txBody>
        </p:sp>
        <p:sp>
          <p:nvSpPr>
            <p:cNvPr name="TextBox 32" id="32"/>
            <p:cNvSpPr txBox="true"/>
            <p:nvPr/>
          </p:nvSpPr>
          <p:spPr>
            <a:xfrm rot="0">
              <a:off x="980467" y="169094"/>
              <a:ext cx="1708350" cy="4172372"/>
            </a:xfrm>
            <a:prstGeom prst="rect">
              <a:avLst/>
            </a:prstGeom>
          </p:spPr>
          <p:txBody>
            <a:bodyPr anchor="t" rtlCol="false" tIns="0" lIns="0" bIns="0" rIns="0">
              <a:spAutoFit/>
            </a:bodyPr>
            <a:lstStyle/>
            <a:p>
              <a:pPr algn="l">
                <a:lnSpc>
                  <a:spcPts val="5041"/>
                </a:lnSpc>
              </a:pPr>
              <a:r>
                <a:rPr lang="en-US" sz="3000">
                  <a:solidFill>
                    <a:srgbClr val="000000"/>
                  </a:solidFill>
                  <a:latin typeface="Poppins Bold"/>
                </a:rPr>
                <a:t>S  :</a:t>
              </a:r>
            </a:p>
            <a:p>
              <a:pPr algn="l">
                <a:lnSpc>
                  <a:spcPts val="5041"/>
                </a:lnSpc>
              </a:pPr>
              <a:r>
                <a:rPr lang="en-US" sz="3000">
                  <a:solidFill>
                    <a:srgbClr val="000000"/>
                  </a:solidFill>
                  <a:latin typeface="Poppins Bold"/>
                </a:rPr>
                <a:t>P  : </a:t>
              </a:r>
            </a:p>
            <a:p>
              <a:pPr algn="l">
                <a:lnSpc>
                  <a:spcPts val="5041"/>
                </a:lnSpc>
              </a:pPr>
              <a:r>
                <a:rPr lang="en-US" sz="3000">
                  <a:solidFill>
                    <a:srgbClr val="000000"/>
                  </a:solidFill>
                  <a:latin typeface="Poppins Bold"/>
                </a:rPr>
                <a:t>I   :</a:t>
              </a:r>
            </a:p>
            <a:p>
              <a:pPr algn="l">
                <a:lnSpc>
                  <a:spcPts val="5041"/>
                </a:lnSpc>
              </a:pPr>
              <a:r>
                <a:rPr lang="en-US" sz="3000">
                  <a:solidFill>
                    <a:srgbClr val="000000"/>
                  </a:solidFill>
                  <a:latin typeface="Poppins Bold"/>
                </a:rPr>
                <a:t>C  :</a:t>
              </a:r>
            </a:p>
            <a:p>
              <a:pPr algn="l">
                <a:lnSpc>
                  <a:spcPts val="5041"/>
                </a:lnSpc>
              </a:pPr>
              <a:r>
                <a:rPr lang="en-US" sz="3000">
                  <a:solidFill>
                    <a:srgbClr val="000000"/>
                  </a:solidFill>
                  <a:latin typeface="Poppins Bold"/>
                </a:rPr>
                <a:t>E  :</a:t>
              </a:r>
            </a:p>
          </p:txBody>
        </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TextBox 2" id="2"/>
          <p:cNvSpPr txBox="true"/>
          <p:nvPr/>
        </p:nvSpPr>
        <p:spPr>
          <a:xfrm rot="0">
            <a:off x="1028700" y="1538176"/>
            <a:ext cx="4767170" cy="2492375"/>
          </a:xfrm>
          <a:prstGeom prst="rect">
            <a:avLst/>
          </a:prstGeom>
        </p:spPr>
        <p:txBody>
          <a:bodyPr anchor="t" rtlCol="false" tIns="0" lIns="0" bIns="0" rIns="0">
            <a:spAutoFit/>
          </a:bodyPr>
          <a:lstStyle/>
          <a:p>
            <a:pPr algn="l">
              <a:lnSpc>
                <a:spcPts val="4900"/>
              </a:lnSpc>
            </a:pPr>
            <a:r>
              <a:rPr lang="en-US" sz="3500">
                <a:solidFill>
                  <a:srgbClr val="000000"/>
                </a:solidFill>
                <a:latin typeface="Poppins Bold"/>
              </a:rPr>
              <a:t>Comment écrire un bon objectif et une bonne question de recherche ?</a:t>
            </a:r>
          </a:p>
        </p:txBody>
      </p:sp>
      <p:grpSp>
        <p:nvGrpSpPr>
          <p:cNvPr name="Group 3" id="3"/>
          <p:cNvGrpSpPr/>
          <p:nvPr/>
        </p:nvGrpSpPr>
        <p:grpSpPr>
          <a:xfrm rot="0">
            <a:off x="6503907" y="826993"/>
            <a:ext cx="10094765" cy="2009758"/>
            <a:chOff x="0" y="0"/>
            <a:chExt cx="13459687" cy="2679677"/>
          </a:xfrm>
        </p:grpSpPr>
        <p:sp>
          <p:nvSpPr>
            <p:cNvPr name="Freeform 4" id="4"/>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5" id="5"/>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6" id="6"/>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87558" y="768726"/>
              <a:ext cx="1169877" cy="1142225"/>
            </a:xfrm>
            <a:custGeom>
              <a:avLst/>
              <a:gdLst/>
              <a:ahLst/>
              <a:cxnLst/>
              <a:rect r="r" b="b" t="t" l="l"/>
              <a:pathLst>
                <a:path h="1142225" w="1169877">
                  <a:moveTo>
                    <a:pt x="0" y="0"/>
                  </a:moveTo>
                  <a:lnTo>
                    <a:pt x="1169877" y="0"/>
                  </a:lnTo>
                  <a:lnTo>
                    <a:pt x="1169877" y="1142225"/>
                  </a:lnTo>
                  <a:lnTo>
                    <a:pt x="0" y="11422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2477970" y="946139"/>
              <a:ext cx="10981717" cy="749300"/>
            </a:xfrm>
            <a:prstGeom prst="rect">
              <a:avLst/>
            </a:prstGeom>
          </p:spPr>
          <p:txBody>
            <a:bodyPr anchor="t" rtlCol="false" tIns="0" lIns="0" bIns="0" rIns="0">
              <a:spAutoFit/>
            </a:bodyPr>
            <a:lstStyle/>
            <a:p>
              <a:pPr>
                <a:lnSpc>
                  <a:spcPts val="4200"/>
                </a:lnSpc>
                <a:spcBef>
                  <a:spcPct val="0"/>
                </a:spcBef>
              </a:pPr>
              <a:r>
                <a:rPr lang="en-US" sz="3500">
                  <a:solidFill>
                    <a:srgbClr val="000000"/>
                  </a:solidFill>
                  <a:latin typeface="Poppins"/>
                </a:rPr>
                <a:t>Utiliser une formulation large</a:t>
              </a:r>
            </a:p>
          </p:txBody>
        </p:sp>
      </p:grpSp>
      <p:grpSp>
        <p:nvGrpSpPr>
          <p:cNvPr name="Group 9" id="9"/>
          <p:cNvGrpSpPr/>
          <p:nvPr/>
        </p:nvGrpSpPr>
        <p:grpSpPr>
          <a:xfrm rot="0">
            <a:off x="6503907" y="2836751"/>
            <a:ext cx="10094765" cy="2009758"/>
            <a:chOff x="0" y="0"/>
            <a:chExt cx="13459687" cy="2679677"/>
          </a:xfrm>
        </p:grpSpPr>
        <p:sp>
          <p:nvSpPr>
            <p:cNvPr name="Freeform 10" id="10"/>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11" id="11"/>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12" id="12"/>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55601" y="791199"/>
              <a:ext cx="1236688" cy="1097280"/>
            </a:xfrm>
            <a:custGeom>
              <a:avLst/>
              <a:gdLst/>
              <a:ahLst/>
              <a:cxnLst/>
              <a:rect r="r" b="b" t="t" l="l"/>
              <a:pathLst>
                <a:path h="1097280" w="1236688">
                  <a:moveTo>
                    <a:pt x="0" y="0"/>
                  </a:moveTo>
                  <a:lnTo>
                    <a:pt x="1236688" y="0"/>
                  </a:lnTo>
                  <a:lnTo>
                    <a:pt x="1236688" y="1097279"/>
                  </a:lnTo>
                  <a:lnTo>
                    <a:pt x="0" y="10972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477970" y="56080"/>
              <a:ext cx="10981717" cy="2462742"/>
            </a:xfrm>
            <a:prstGeom prst="rect">
              <a:avLst/>
            </a:prstGeom>
          </p:spPr>
          <p:txBody>
            <a:bodyPr anchor="t" rtlCol="false" tIns="0" lIns="0" bIns="0" rIns="0">
              <a:spAutoFit/>
            </a:bodyPr>
            <a:lstStyle/>
            <a:p>
              <a:pPr>
                <a:lnSpc>
                  <a:spcPts val="4900"/>
                </a:lnSpc>
              </a:pPr>
              <a:r>
                <a:rPr lang="en-US" sz="3500">
                  <a:solidFill>
                    <a:srgbClr val="000000"/>
                  </a:solidFill>
                  <a:latin typeface="Poppins"/>
                </a:rPr>
                <a:t>Structurer les objectifs et les questions de recherche sur un cadre (p. ex., PCC, SPICE, PICO)</a:t>
              </a:r>
            </a:p>
          </p:txBody>
        </p:sp>
      </p:grpSp>
      <p:grpSp>
        <p:nvGrpSpPr>
          <p:cNvPr name="Group 15" id="15"/>
          <p:cNvGrpSpPr/>
          <p:nvPr/>
        </p:nvGrpSpPr>
        <p:grpSpPr>
          <a:xfrm rot="0">
            <a:off x="13162394" y="5975543"/>
            <a:ext cx="4096906" cy="3548531"/>
            <a:chOff x="0" y="0"/>
            <a:chExt cx="5462542" cy="4731374"/>
          </a:xfrm>
        </p:grpSpPr>
        <p:grpSp>
          <p:nvGrpSpPr>
            <p:cNvPr name="Group 16" id="16"/>
            <p:cNvGrpSpPr/>
            <p:nvPr/>
          </p:nvGrpSpPr>
          <p:grpSpPr>
            <a:xfrm rot="0">
              <a:off x="0" y="0"/>
              <a:ext cx="5462542" cy="4731374"/>
              <a:chOff x="0" y="0"/>
              <a:chExt cx="583766" cy="505629"/>
            </a:xfrm>
          </p:grpSpPr>
          <p:sp>
            <p:nvSpPr>
              <p:cNvPr name="Freeform 17" id="17"/>
              <p:cNvSpPr/>
              <p:nvPr/>
            </p:nvSpPr>
            <p:spPr>
              <a:xfrm flipH="false" flipV="false" rot="0">
                <a:off x="0" y="0"/>
                <a:ext cx="583766" cy="505629"/>
              </a:xfrm>
              <a:custGeom>
                <a:avLst/>
                <a:gdLst/>
                <a:ahLst/>
                <a:cxnLst/>
                <a:rect r="r" b="b" t="t" l="l"/>
                <a:pathLst>
                  <a:path h="505629" w="583766">
                    <a:moveTo>
                      <a:pt x="177632" y="0"/>
                    </a:moveTo>
                    <a:lnTo>
                      <a:pt x="406135" y="0"/>
                    </a:lnTo>
                    <a:cubicBezTo>
                      <a:pt x="453246" y="0"/>
                      <a:pt x="498427" y="18715"/>
                      <a:pt x="531739" y="52027"/>
                    </a:cubicBezTo>
                    <a:cubicBezTo>
                      <a:pt x="565052" y="85340"/>
                      <a:pt x="583766" y="130521"/>
                      <a:pt x="583766" y="177632"/>
                    </a:cubicBezTo>
                    <a:lnTo>
                      <a:pt x="583766" y="327997"/>
                    </a:lnTo>
                    <a:cubicBezTo>
                      <a:pt x="583766" y="375108"/>
                      <a:pt x="565052" y="420289"/>
                      <a:pt x="531739" y="453601"/>
                    </a:cubicBezTo>
                    <a:cubicBezTo>
                      <a:pt x="498427" y="486914"/>
                      <a:pt x="453246" y="505629"/>
                      <a:pt x="406135" y="505629"/>
                    </a:cubicBezTo>
                    <a:lnTo>
                      <a:pt x="177632" y="505629"/>
                    </a:lnTo>
                    <a:cubicBezTo>
                      <a:pt x="130521" y="505629"/>
                      <a:pt x="85340" y="486914"/>
                      <a:pt x="52027" y="453601"/>
                    </a:cubicBezTo>
                    <a:cubicBezTo>
                      <a:pt x="18715" y="420289"/>
                      <a:pt x="0" y="375108"/>
                      <a:pt x="0" y="327997"/>
                    </a:cubicBezTo>
                    <a:lnTo>
                      <a:pt x="0" y="177632"/>
                    </a:lnTo>
                    <a:cubicBezTo>
                      <a:pt x="0" y="130521"/>
                      <a:pt x="18715" y="85340"/>
                      <a:pt x="52027" y="52027"/>
                    </a:cubicBezTo>
                    <a:cubicBezTo>
                      <a:pt x="85340" y="18715"/>
                      <a:pt x="130521" y="0"/>
                      <a:pt x="177632" y="0"/>
                    </a:cubicBezTo>
                    <a:close/>
                  </a:path>
                </a:pathLst>
              </a:custGeom>
              <a:solidFill>
                <a:srgbClr val="65B7ED"/>
              </a:solidFill>
            </p:spPr>
          </p:sp>
          <p:sp>
            <p:nvSpPr>
              <p:cNvPr name="TextBox 18" id="18"/>
              <p:cNvSpPr txBox="true"/>
              <p:nvPr/>
            </p:nvSpPr>
            <p:spPr>
              <a:xfrm>
                <a:off x="0" y="-47625"/>
                <a:ext cx="583766" cy="553254"/>
              </a:xfrm>
              <a:prstGeom prst="rect">
                <a:avLst/>
              </a:prstGeom>
            </p:spPr>
            <p:txBody>
              <a:bodyPr anchor="ctr" rtlCol="false" tIns="50800" lIns="50800" bIns="50800" rIns="50800"/>
              <a:lstStyle/>
              <a:p>
                <a:pPr algn="ctr">
                  <a:lnSpc>
                    <a:spcPts val="3432"/>
                  </a:lnSpc>
                </a:pPr>
              </a:p>
            </p:txBody>
          </p:sp>
        </p:grpSp>
        <p:sp>
          <p:nvSpPr>
            <p:cNvPr name="TextBox 19" id="19"/>
            <p:cNvSpPr txBox="true"/>
            <p:nvPr/>
          </p:nvSpPr>
          <p:spPr>
            <a:xfrm rot="0">
              <a:off x="1595297" y="623925"/>
              <a:ext cx="3564771" cy="3321587"/>
            </a:xfrm>
            <a:prstGeom prst="rect">
              <a:avLst/>
            </a:prstGeom>
          </p:spPr>
          <p:txBody>
            <a:bodyPr anchor="t" rtlCol="false" tIns="0" lIns="0" bIns="0" rIns="0">
              <a:spAutoFit/>
            </a:bodyPr>
            <a:lstStyle/>
            <a:p>
              <a:pPr algn="l">
                <a:lnSpc>
                  <a:spcPts val="5040"/>
                </a:lnSpc>
              </a:pPr>
              <a:r>
                <a:rPr lang="en-US" sz="3000">
                  <a:solidFill>
                    <a:srgbClr val="000000"/>
                  </a:solidFill>
                  <a:latin typeface="Poppins Light"/>
                </a:rPr>
                <a:t>Population</a:t>
              </a:r>
            </a:p>
            <a:p>
              <a:pPr algn="l">
                <a:lnSpc>
                  <a:spcPts val="5040"/>
                </a:lnSpc>
              </a:pPr>
              <a:r>
                <a:rPr lang="en-US" sz="3000">
                  <a:solidFill>
                    <a:srgbClr val="000000"/>
                  </a:solidFill>
                  <a:latin typeface="Poppins Light"/>
                </a:rPr>
                <a:t>Intervention</a:t>
              </a:r>
            </a:p>
            <a:p>
              <a:pPr algn="l">
                <a:lnSpc>
                  <a:spcPts val="5040"/>
                </a:lnSpc>
              </a:pPr>
              <a:r>
                <a:rPr lang="en-US" sz="3000">
                  <a:solidFill>
                    <a:srgbClr val="000000"/>
                  </a:solidFill>
                  <a:latin typeface="Poppins Light"/>
                </a:rPr>
                <a:t>Comparison</a:t>
              </a:r>
            </a:p>
            <a:p>
              <a:pPr algn="l">
                <a:lnSpc>
                  <a:spcPts val="5040"/>
                </a:lnSpc>
              </a:pPr>
              <a:r>
                <a:rPr lang="en-US" sz="3000">
                  <a:solidFill>
                    <a:srgbClr val="000000"/>
                  </a:solidFill>
                  <a:latin typeface="Poppins Light"/>
                </a:rPr>
                <a:t>Outcome </a:t>
              </a:r>
            </a:p>
          </p:txBody>
        </p:sp>
        <p:sp>
          <p:nvSpPr>
            <p:cNvPr name="TextBox 20" id="20"/>
            <p:cNvSpPr txBox="true"/>
            <p:nvPr/>
          </p:nvSpPr>
          <p:spPr>
            <a:xfrm rot="0">
              <a:off x="603643" y="623937"/>
              <a:ext cx="946706" cy="332158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p>
            <a:p>
              <a:pPr algn="l">
                <a:lnSpc>
                  <a:spcPts val="5040"/>
                </a:lnSpc>
              </a:pPr>
              <a:r>
                <a:rPr lang="en-US" sz="3000">
                  <a:solidFill>
                    <a:srgbClr val="000000"/>
                  </a:solidFill>
                  <a:latin typeface="Poppins Bold"/>
                </a:rPr>
                <a:t>I   : </a:t>
              </a:r>
            </a:p>
            <a:p>
              <a:pPr algn="l">
                <a:lnSpc>
                  <a:spcPts val="5040"/>
                </a:lnSpc>
              </a:pPr>
              <a:r>
                <a:rPr lang="en-US" sz="3000">
                  <a:solidFill>
                    <a:srgbClr val="000000"/>
                  </a:solidFill>
                  <a:latin typeface="Poppins Bold"/>
                </a:rPr>
                <a:t>C :</a:t>
              </a:r>
            </a:p>
            <a:p>
              <a:pPr algn="l">
                <a:lnSpc>
                  <a:spcPts val="5040"/>
                </a:lnSpc>
              </a:pPr>
              <a:r>
                <a:rPr lang="en-US" sz="3000">
                  <a:solidFill>
                    <a:srgbClr val="000000"/>
                  </a:solidFill>
                  <a:latin typeface="Poppins Bold"/>
                </a:rPr>
                <a:t>O : </a:t>
              </a:r>
            </a:p>
          </p:txBody>
        </p:sp>
      </p:grpSp>
      <p:grpSp>
        <p:nvGrpSpPr>
          <p:cNvPr name="Group 21" id="21"/>
          <p:cNvGrpSpPr/>
          <p:nvPr/>
        </p:nvGrpSpPr>
        <p:grpSpPr>
          <a:xfrm rot="0">
            <a:off x="814941" y="5975543"/>
            <a:ext cx="4096906" cy="3548531"/>
            <a:chOff x="0" y="0"/>
            <a:chExt cx="5462542" cy="4731374"/>
          </a:xfrm>
        </p:grpSpPr>
        <p:grpSp>
          <p:nvGrpSpPr>
            <p:cNvPr name="Group 22" id="22"/>
            <p:cNvGrpSpPr/>
            <p:nvPr/>
          </p:nvGrpSpPr>
          <p:grpSpPr>
            <a:xfrm rot="0">
              <a:off x="0" y="0"/>
              <a:ext cx="5462542" cy="4731374"/>
              <a:chOff x="0" y="0"/>
              <a:chExt cx="583766" cy="505629"/>
            </a:xfrm>
          </p:grpSpPr>
          <p:sp>
            <p:nvSpPr>
              <p:cNvPr name="Freeform 23" id="23"/>
              <p:cNvSpPr/>
              <p:nvPr/>
            </p:nvSpPr>
            <p:spPr>
              <a:xfrm flipH="false" flipV="false" rot="0">
                <a:off x="0" y="0"/>
                <a:ext cx="583766" cy="505629"/>
              </a:xfrm>
              <a:custGeom>
                <a:avLst/>
                <a:gdLst/>
                <a:ahLst/>
                <a:cxnLst/>
                <a:rect r="r" b="b" t="t" l="l"/>
                <a:pathLst>
                  <a:path h="505629" w="583766">
                    <a:moveTo>
                      <a:pt x="177632" y="0"/>
                    </a:moveTo>
                    <a:lnTo>
                      <a:pt x="406135" y="0"/>
                    </a:lnTo>
                    <a:cubicBezTo>
                      <a:pt x="453246" y="0"/>
                      <a:pt x="498427" y="18715"/>
                      <a:pt x="531739" y="52027"/>
                    </a:cubicBezTo>
                    <a:cubicBezTo>
                      <a:pt x="565052" y="85340"/>
                      <a:pt x="583766" y="130521"/>
                      <a:pt x="583766" y="177632"/>
                    </a:cubicBezTo>
                    <a:lnTo>
                      <a:pt x="583766" y="327997"/>
                    </a:lnTo>
                    <a:cubicBezTo>
                      <a:pt x="583766" y="375108"/>
                      <a:pt x="565052" y="420289"/>
                      <a:pt x="531739" y="453601"/>
                    </a:cubicBezTo>
                    <a:cubicBezTo>
                      <a:pt x="498427" y="486914"/>
                      <a:pt x="453246" y="505629"/>
                      <a:pt x="406135" y="505629"/>
                    </a:cubicBezTo>
                    <a:lnTo>
                      <a:pt x="177632" y="505629"/>
                    </a:lnTo>
                    <a:cubicBezTo>
                      <a:pt x="130521" y="505629"/>
                      <a:pt x="85340" y="486914"/>
                      <a:pt x="52027" y="453601"/>
                    </a:cubicBezTo>
                    <a:cubicBezTo>
                      <a:pt x="18715" y="420289"/>
                      <a:pt x="0" y="375108"/>
                      <a:pt x="0" y="327997"/>
                    </a:cubicBezTo>
                    <a:lnTo>
                      <a:pt x="0" y="177632"/>
                    </a:lnTo>
                    <a:cubicBezTo>
                      <a:pt x="0" y="130521"/>
                      <a:pt x="18715" y="85340"/>
                      <a:pt x="52027" y="52027"/>
                    </a:cubicBezTo>
                    <a:cubicBezTo>
                      <a:pt x="85340" y="18715"/>
                      <a:pt x="130521" y="0"/>
                      <a:pt x="177632" y="0"/>
                    </a:cubicBezTo>
                    <a:close/>
                  </a:path>
                </a:pathLst>
              </a:custGeom>
              <a:solidFill>
                <a:srgbClr val="E46270"/>
              </a:solidFill>
            </p:spPr>
          </p:sp>
          <p:sp>
            <p:nvSpPr>
              <p:cNvPr name="TextBox 24" id="24"/>
              <p:cNvSpPr txBox="true"/>
              <p:nvPr/>
            </p:nvSpPr>
            <p:spPr>
              <a:xfrm>
                <a:off x="0" y="-47625"/>
                <a:ext cx="583766" cy="553254"/>
              </a:xfrm>
              <a:prstGeom prst="rect">
                <a:avLst/>
              </a:prstGeom>
            </p:spPr>
            <p:txBody>
              <a:bodyPr anchor="ctr" rtlCol="false" tIns="50800" lIns="50800" bIns="50800" rIns="50800"/>
              <a:lstStyle/>
              <a:p>
                <a:pPr algn="ctr">
                  <a:lnSpc>
                    <a:spcPts val="3432"/>
                  </a:lnSpc>
                </a:pPr>
              </a:p>
            </p:txBody>
          </p:sp>
        </p:grpSp>
        <p:sp>
          <p:nvSpPr>
            <p:cNvPr name="TextBox 25" id="25"/>
            <p:cNvSpPr txBox="true"/>
            <p:nvPr/>
          </p:nvSpPr>
          <p:spPr>
            <a:xfrm rot="0">
              <a:off x="1759662" y="1078883"/>
              <a:ext cx="3535607" cy="2470687"/>
            </a:xfrm>
            <a:prstGeom prst="rect">
              <a:avLst/>
            </a:prstGeom>
          </p:spPr>
          <p:txBody>
            <a:bodyPr anchor="t" rtlCol="false" tIns="0" lIns="0" bIns="0" rIns="0">
              <a:spAutoFit/>
            </a:bodyPr>
            <a:lstStyle/>
            <a:p>
              <a:pPr algn="l">
                <a:lnSpc>
                  <a:spcPts val="5040"/>
                </a:lnSpc>
              </a:pPr>
              <a:r>
                <a:rPr lang="en-US" sz="3000">
                  <a:solidFill>
                    <a:srgbClr val="100816"/>
                  </a:solidFill>
                  <a:latin typeface="Poppins Light"/>
                </a:rPr>
                <a:t>Population</a:t>
              </a:r>
            </a:p>
            <a:p>
              <a:pPr algn="l">
                <a:lnSpc>
                  <a:spcPts val="5040"/>
                </a:lnSpc>
              </a:pPr>
              <a:r>
                <a:rPr lang="en-US" sz="3000">
                  <a:solidFill>
                    <a:srgbClr val="100816"/>
                  </a:solidFill>
                  <a:latin typeface="Poppins Light"/>
                </a:rPr>
                <a:t>Concept</a:t>
              </a:r>
            </a:p>
            <a:p>
              <a:pPr algn="l">
                <a:lnSpc>
                  <a:spcPts val="5040"/>
                </a:lnSpc>
              </a:pPr>
              <a:r>
                <a:rPr lang="en-US" sz="3000">
                  <a:solidFill>
                    <a:srgbClr val="100816"/>
                  </a:solidFill>
                  <a:latin typeface="Poppins Light"/>
                </a:rPr>
                <a:t>Context</a:t>
              </a:r>
            </a:p>
          </p:txBody>
        </p:sp>
        <p:sp>
          <p:nvSpPr>
            <p:cNvPr name="TextBox 26" id="26"/>
            <p:cNvSpPr txBox="true"/>
            <p:nvPr/>
          </p:nvSpPr>
          <p:spPr>
            <a:xfrm rot="0">
              <a:off x="845265" y="1019878"/>
              <a:ext cx="1066797" cy="247068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p>
            <a:p>
              <a:pPr algn="l">
                <a:lnSpc>
                  <a:spcPts val="5040"/>
                </a:lnSpc>
              </a:pPr>
              <a:r>
                <a:rPr lang="en-US" sz="3000">
                  <a:solidFill>
                    <a:srgbClr val="000000"/>
                  </a:solidFill>
                  <a:latin typeface="Poppins Bold"/>
                </a:rPr>
                <a:t>C : </a:t>
              </a:r>
            </a:p>
            <a:p>
              <a:pPr algn="l">
                <a:lnSpc>
                  <a:spcPts val="5040"/>
                </a:lnSpc>
              </a:pPr>
              <a:r>
                <a:rPr lang="en-US" sz="3000">
                  <a:solidFill>
                    <a:srgbClr val="000000"/>
                  </a:solidFill>
                  <a:latin typeface="Poppins Bold"/>
                </a:rPr>
                <a:t>C :</a:t>
              </a:r>
            </a:p>
          </p:txBody>
        </p:sp>
      </p:grpSp>
      <p:grpSp>
        <p:nvGrpSpPr>
          <p:cNvPr name="Group 27" id="27"/>
          <p:cNvGrpSpPr/>
          <p:nvPr/>
        </p:nvGrpSpPr>
        <p:grpSpPr>
          <a:xfrm rot="0">
            <a:off x="5983410" y="5975543"/>
            <a:ext cx="7027703" cy="3548531"/>
            <a:chOff x="0" y="0"/>
            <a:chExt cx="9370271" cy="4731374"/>
          </a:xfrm>
        </p:grpSpPr>
        <p:grpSp>
          <p:nvGrpSpPr>
            <p:cNvPr name="Group 28" id="28"/>
            <p:cNvGrpSpPr/>
            <p:nvPr/>
          </p:nvGrpSpPr>
          <p:grpSpPr>
            <a:xfrm rot="0">
              <a:off x="0" y="0"/>
              <a:ext cx="8244443" cy="4731374"/>
              <a:chOff x="0" y="0"/>
              <a:chExt cx="881060" cy="505629"/>
            </a:xfrm>
          </p:grpSpPr>
          <p:sp>
            <p:nvSpPr>
              <p:cNvPr name="Freeform 29" id="29"/>
              <p:cNvSpPr/>
              <p:nvPr/>
            </p:nvSpPr>
            <p:spPr>
              <a:xfrm flipH="false" flipV="false" rot="0">
                <a:off x="0" y="0"/>
                <a:ext cx="881060" cy="505629"/>
              </a:xfrm>
              <a:custGeom>
                <a:avLst/>
                <a:gdLst/>
                <a:ahLst/>
                <a:cxnLst/>
                <a:rect r="r" b="b" t="t" l="l"/>
                <a:pathLst>
                  <a:path h="505629" w="881060">
                    <a:moveTo>
                      <a:pt x="117694" y="0"/>
                    </a:moveTo>
                    <a:lnTo>
                      <a:pt x="763366" y="0"/>
                    </a:lnTo>
                    <a:cubicBezTo>
                      <a:pt x="828367" y="0"/>
                      <a:pt x="881060" y="52693"/>
                      <a:pt x="881060" y="117694"/>
                    </a:cubicBezTo>
                    <a:lnTo>
                      <a:pt x="881060" y="387935"/>
                    </a:lnTo>
                    <a:cubicBezTo>
                      <a:pt x="881060" y="419149"/>
                      <a:pt x="868661" y="449085"/>
                      <a:pt x="846589" y="471157"/>
                    </a:cubicBezTo>
                    <a:cubicBezTo>
                      <a:pt x="824517" y="493229"/>
                      <a:pt x="794581" y="505629"/>
                      <a:pt x="763366" y="505629"/>
                    </a:cubicBezTo>
                    <a:lnTo>
                      <a:pt x="117694" y="505629"/>
                    </a:lnTo>
                    <a:cubicBezTo>
                      <a:pt x="86480" y="505629"/>
                      <a:pt x="56544" y="493229"/>
                      <a:pt x="34472" y="471157"/>
                    </a:cubicBezTo>
                    <a:cubicBezTo>
                      <a:pt x="12400" y="449085"/>
                      <a:pt x="0" y="419149"/>
                      <a:pt x="0" y="387935"/>
                    </a:cubicBezTo>
                    <a:lnTo>
                      <a:pt x="0" y="117694"/>
                    </a:lnTo>
                    <a:cubicBezTo>
                      <a:pt x="0" y="86480"/>
                      <a:pt x="12400" y="56544"/>
                      <a:pt x="34472" y="34472"/>
                    </a:cubicBezTo>
                    <a:cubicBezTo>
                      <a:pt x="56544" y="12400"/>
                      <a:pt x="86480" y="0"/>
                      <a:pt x="117694" y="0"/>
                    </a:cubicBezTo>
                    <a:close/>
                  </a:path>
                </a:pathLst>
              </a:custGeom>
              <a:solidFill>
                <a:srgbClr val="65B7ED"/>
              </a:solidFill>
            </p:spPr>
          </p:sp>
          <p:sp>
            <p:nvSpPr>
              <p:cNvPr name="TextBox 30" id="30"/>
              <p:cNvSpPr txBox="true"/>
              <p:nvPr/>
            </p:nvSpPr>
            <p:spPr>
              <a:xfrm>
                <a:off x="0" y="-47625"/>
                <a:ext cx="881060" cy="553254"/>
              </a:xfrm>
              <a:prstGeom prst="rect">
                <a:avLst/>
              </a:prstGeom>
            </p:spPr>
            <p:txBody>
              <a:bodyPr anchor="ctr" rtlCol="false" tIns="50800" lIns="50800" bIns="50800" rIns="50800"/>
              <a:lstStyle/>
              <a:p>
                <a:pPr algn="ctr">
                  <a:lnSpc>
                    <a:spcPts val="3432"/>
                  </a:lnSpc>
                </a:pPr>
              </a:p>
            </p:txBody>
          </p:sp>
        </p:grpSp>
        <p:sp>
          <p:nvSpPr>
            <p:cNvPr name="TextBox 31" id="31"/>
            <p:cNvSpPr txBox="true"/>
            <p:nvPr/>
          </p:nvSpPr>
          <p:spPr>
            <a:xfrm rot="0">
              <a:off x="2083505" y="227983"/>
              <a:ext cx="7286766" cy="4172372"/>
            </a:xfrm>
            <a:prstGeom prst="rect">
              <a:avLst/>
            </a:prstGeom>
          </p:spPr>
          <p:txBody>
            <a:bodyPr anchor="t" rtlCol="false" tIns="0" lIns="0" bIns="0" rIns="0">
              <a:spAutoFit/>
            </a:bodyPr>
            <a:lstStyle/>
            <a:p>
              <a:pPr algn="l">
                <a:lnSpc>
                  <a:spcPts val="5041"/>
                </a:lnSpc>
              </a:pPr>
              <a:r>
                <a:rPr lang="en-US" sz="3000">
                  <a:solidFill>
                    <a:srgbClr val="100816"/>
                  </a:solidFill>
                  <a:latin typeface="Poppins Light"/>
                </a:rPr>
                <a:t>Setting</a:t>
              </a:r>
            </a:p>
            <a:p>
              <a:pPr algn="l">
                <a:lnSpc>
                  <a:spcPts val="5041"/>
                </a:lnSpc>
              </a:pPr>
              <a:r>
                <a:rPr lang="en-US" sz="3000">
                  <a:solidFill>
                    <a:srgbClr val="100816"/>
                  </a:solidFill>
                  <a:latin typeface="Poppins Light"/>
                </a:rPr>
                <a:t>Population/perspective</a:t>
              </a:r>
            </a:p>
            <a:p>
              <a:pPr algn="l">
                <a:lnSpc>
                  <a:spcPts val="5041"/>
                </a:lnSpc>
              </a:pPr>
              <a:r>
                <a:rPr lang="en-US" sz="3000">
                  <a:solidFill>
                    <a:srgbClr val="100816"/>
                  </a:solidFill>
                  <a:latin typeface="Poppins Light"/>
                </a:rPr>
                <a:t>Intervention</a:t>
              </a:r>
            </a:p>
            <a:p>
              <a:pPr algn="l">
                <a:lnSpc>
                  <a:spcPts val="5041"/>
                </a:lnSpc>
              </a:pPr>
              <a:r>
                <a:rPr lang="en-US" sz="3000">
                  <a:solidFill>
                    <a:srgbClr val="100816"/>
                  </a:solidFill>
                  <a:latin typeface="Poppins Light"/>
                </a:rPr>
                <a:t>Comparison</a:t>
              </a:r>
            </a:p>
            <a:p>
              <a:pPr algn="l">
                <a:lnSpc>
                  <a:spcPts val="5041"/>
                </a:lnSpc>
              </a:pPr>
              <a:r>
                <a:rPr lang="en-US" sz="3000">
                  <a:solidFill>
                    <a:srgbClr val="100816"/>
                  </a:solidFill>
                  <a:latin typeface="Poppins Light"/>
                </a:rPr>
                <a:t>Evaluation</a:t>
              </a:r>
            </a:p>
          </p:txBody>
        </p:sp>
        <p:sp>
          <p:nvSpPr>
            <p:cNvPr name="TextBox 32" id="32"/>
            <p:cNvSpPr txBox="true"/>
            <p:nvPr/>
          </p:nvSpPr>
          <p:spPr>
            <a:xfrm rot="0">
              <a:off x="980467" y="169094"/>
              <a:ext cx="1708350" cy="4172372"/>
            </a:xfrm>
            <a:prstGeom prst="rect">
              <a:avLst/>
            </a:prstGeom>
          </p:spPr>
          <p:txBody>
            <a:bodyPr anchor="t" rtlCol="false" tIns="0" lIns="0" bIns="0" rIns="0">
              <a:spAutoFit/>
            </a:bodyPr>
            <a:lstStyle/>
            <a:p>
              <a:pPr algn="l">
                <a:lnSpc>
                  <a:spcPts val="5041"/>
                </a:lnSpc>
              </a:pPr>
              <a:r>
                <a:rPr lang="en-US" sz="3000">
                  <a:solidFill>
                    <a:srgbClr val="000000"/>
                  </a:solidFill>
                  <a:latin typeface="Poppins Bold"/>
                </a:rPr>
                <a:t>S  :</a:t>
              </a:r>
            </a:p>
            <a:p>
              <a:pPr algn="l">
                <a:lnSpc>
                  <a:spcPts val="5041"/>
                </a:lnSpc>
              </a:pPr>
              <a:r>
                <a:rPr lang="en-US" sz="3000">
                  <a:solidFill>
                    <a:srgbClr val="000000"/>
                  </a:solidFill>
                  <a:latin typeface="Poppins Bold"/>
                </a:rPr>
                <a:t>P  : </a:t>
              </a:r>
            </a:p>
            <a:p>
              <a:pPr algn="l">
                <a:lnSpc>
                  <a:spcPts val="5041"/>
                </a:lnSpc>
              </a:pPr>
              <a:r>
                <a:rPr lang="en-US" sz="3000">
                  <a:solidFill>
                    <a:srgbClr val="000000"/>
                  </a:solidFill>
                  <a:latin typeface="Poppins Bold"/>
                </a:rPr>
                <a:t>I   :</a:t>
              </a:r>
            </a:p>
            <a:p>
              <a:pPr algn="l">
                <a:lnSpc>
                  <a:spcPts val="5041"/>
                </a:lnSpc>
              </a:pPr>
              <a:r>
                <a:rPr lang="en-US" sz="3000">
                  <a:solidFill>
                    <a:srgbClr val="000000"/>
                  </a:solidFill>
                  <a:latin typeface="Poppins Bold"/>
                </a:rPr>
                <a:t>C  :</a:t>
              </a:r>
            </a:p>
            <a:p>
              <a:pPr algn="l">
                <a:lnSpc>
                  <a:spcPts val="5041"/>
                </a:lnSpc>
              </a:pPr>
              <a:r>
                <a:rPr lang="en-US" sz="3000">
                  <a:solidFill>
                    <a:srgbClr val="000000"/>
                  </a:solidFill>
                  <a:latin typeface="Poppins Bold"/>
                </a:rPr>
                <a:t>E  :</a:t>
              </a:r>
            </a:p>
          </p:txBody>
        </p:sp>
      </p:grpSp>
    </p:spTree>
  </p:cSld>
  <p:clrMapOvr>
    <a:masterClrMapping/>
  </p:clrMapOvr>
</p:sld>
</file>

<file path=ppt/slides/slide52.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Exemple de PCC</a:t>
            </a:r>
          </a:p>
        </p:txBody>
      </p:sp>
      <p:sp>
        <p:nvSpPr>
          <p:cNvPr name="TextBox 5" id="5"/>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rPr>
              <a:t>«</a:t>
            </a:r>
            <a:r>
              <a:rPr lang="en-US" sz="3999">
                <a:solidFill>
                  <a:srgbClr val="000000"/>
                </a:solidFill>
                <a:latin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
        <p:nvSpPr>
          <p:cNvPr name="TextBox 6" id="6"/>
          <p:cNvSpPr txBox="true"/>
          <p:nvPr/>
        </p:nvSpPr>
        <p:spPr>
          <a:xfrm rot="0">
            <a:off x="14571558" y="5295488"/>
            <a:ext cx="2908359" cy="498729"/>
          </a:xfrm>
          <a:prstGeom prst="rect">
            <a:avLst/>
          </a:prstGeom>
        </p:spPr>
        <p:txBody>
          <a:bodyPr anchor="t" rtlCol="false" tIns="0" lIns="0" bIns="0" rIns="0">
            <a:spAutoFit/>
          </a:bodyPr>
          <a:lstStyle/>
          <a:p>
            <a:pPr>
              <a:lnSpc>
                <a:spcPts val="3828"/>
              </a:lnSpc>
            </a:pPr>
            <a:r>
              <a:rPr lang="en-US" sz="2900">
                <a:solidFill>
                  <a:srgbClr val="191919"/>
                </a:solidFill>
                <a:latin typeface="Poppins"/>
              </a:rPr>
              <a:t>(Lal et al., 2022)</a:t>
            </a:r>
          </a:p>
        </p:txBody>
      </p:sp>
      <p:grpSp>
        <p:nvGrpSpPr>
          <p:cNvPr name="Group 7" id="7"/>
          <p:cNvGrpSpPr/>
          <p:nvPr/>
        </p:nvGrpSpPr>
        <p:grpSpPr>
          <a:xfrm rot="0">
            <a:off x="4604808" y="5860892"/>
            <a:ext cx="9078383" cy="909236"/>
            <a:chOff x="0" y="0"/>
            <a:chExt cx="812800" cy="81405"/>
          </a:xfrm>
        </p:grpSpPr>
        <p:sp>
          <p:nvSpPr>
            <p:cNvPr name="Freeform 8" id="8"/>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4B6EBF">
                <a:alpha val="65882"/>
              </a:srgbClr>
            </a:solidFill>
          </p:spPr>
        </p:sp>
        <p:sp>
          <p:nvSpPr>
            <p:cNvPr name="TextBox 9" id="9"/>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10" id="10"/>
          <p:cNvGrpSpPr/>
          <p:nvPr/>
        </p:nvGrpSpPr>
        <p:grpSpPr>
          <a:xfrm rot="0">
            <a:off x="4604808" y="7001513"/>
            <a:ext cx="9078383" cy="1548619"/>
            <a:chOff x="0" y="0"/>
            <a:chExt cx="812800" cy="138650"/>
          </a:xfrm>
        </p:grpSpPr>
        <p:sp>
          <p:nvSpPr>
            <p:cNvPr name="Freeform 11" id="11"/>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6FA8DC">
                <a:alpha val="65882"/>
              </a:srgbClr>
            </a:solidFill>
          </p:spPr>
        </p:sp>
        <p:sp>
          <p:nvSpPr>
            <p:cNvPr name="TextBox 12" id="12"/>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grpSp>
        <p:nvGrpSpPr>
          <p:cNvPr name="Group 13" id="13"/>
          <p:cNvGrpSpPr/>
          <p:nvPr/>
        </p:nvGrpSpPr>
        <p:grpSpPr>
          <a:xfrm rot="0">
            <a:off x="4604808" y="8778732"/>
            <a:ext cx="9078383" cy="909236"/>
            <a:chOff x="0" y="0"/>
            <a:chExt cx="812800" cy="81405"/>
          </a:xfrm>
        </p:grpSpPr>
        <p:sp>
          <p:nvSpPr>
            <p:cNvPr name="Freeform 14" id="14"/>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7B95F9">
                <a:alpha val="65882"/>
              </a:srgbClr>
            </a:solidFill>
          </p:spPr>
        </p:sp>
        <p:sp>
          <p:nvSpPr>
            <p:cNvPr name="TextBox 15" id="15"/>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6" id="16"/>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r>
              <a:rPr lang="en-US" sz="3000">
                <a:solidFill>
                  <a:srgbClr val="000000"/>
                </a:solidFill>
                <a:latin typeface="Poppins"/>
              </a:rPr>
              <a:t>Jeunes âgés (13 à 29 ans)</a:t>
            </a:r>
          </a:p>
        </p:txBody>
      </p:sp>
      <p:sp>
        <p:nvSpPr>
          <p:cNvPr name="TextBox 17" id="17"/>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rPr>
              <a:t>Utilisation des technos pour fournir des services et des interventions en SM</a:t>
            </a:r>
          </a:p>
        </p:txBody>
      </p:sp>
      <p:sp>
        <p:nvSpPr>
          <p:cNvPr name="TextBox 18" id="18"/>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rPr>
              <a:t>C :</a:t>
            </a:r>
          </a:p>
        </p:txBody>
      </p:sp>
      <p:sp>
        <p:nvSpPr>
          <p:cNvPr name="TextBox 19" id="19"/>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C</a:t>
            </a:r>
            <a:r>
              <a:rPr lang="en-US" sz="3000">
                <a:solidFill>
                  <a:srgbClr val="000000"/>
                </a:solidFill>
                <a:latin typeface="Poppins Bold"/>
              </a:rPr>
              <a:t>  : </a:t>
            </a:r>
            <a:r>
              <a:rPr lang="en-US" sz="3000">
                <a:solidFill>
                  <a:srgbClr val="000000"/>
                </a:solidFill>
                <a:latin typeface="Poppins"/>
              </a:rPr>
              <a:t> Itinérance</a:t>
            </a:r>
          </a:p>
        </p:txBody>
      </p:sp>
    </p:spTree>
  </p:cSld>
  <p:clrMapOvr>
    <a:masterClrMapping/>
  </p:clrMapOvr>
</p:sld>
</file>

<file path=ppt/slides/slide53.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Exemple de PCC</a:t>
            </a:r>
          </a:p>
        </p:txBody>
      </p:sp>
      <p:sp>
        <p:nvSpPr>
          <p:cNvPr name="TextBox 5" id="5"/>
          <p:cNvSpPr txBox="true"/>
          <p:nvPr/>
        </p:nvSpPr>
        <p:spPr>
          <a:xfrm rot="0">
            <a:off x="14571558" y="5295488"/>
            <a:ext cx="2908359" cy="498729"/>
          </a:xfrm>
          <a:prstGeom prst="rect">
            <a:avLst/>
          </a:prstGeom>
        </p:spPr>
        <p:txBody>
          <a:bodyPr anchor="t" rtlCol="false" tIns="0" lIns="0" bIns="0" rIns="0">
            <a:spAutoFit/>
          </a:bodyPr>
          <a:lstStyle/>
          <a:p>
            <a:pPr>
              <a:lnSpc>
                <a:spcPts val="3828"/>
              </a:lnSpc>
            </a:pPr>
            <a:r>
              <a:rPr lang="en-US" sz="2900">
                <a:solidFill>
                  <a:srgbClr val="191919"/>
                </a:solidFill>
                <a:latin typeface="Poppins"/>
              </a:rPr>
              <a:t>(Lal et al., 2022)</a:t>
            </a:r>
          </a:p>
        </p:txBody>
      </p:sp>
      <p:grpSp>
        <p:nvGrpSpPr>
          <p:cNvPr name="Group 6" id="6"/>
          <p:cNvGrpSpPr/>
          <p:nvPr/>
        </p:nvGrpSpPr>
        <p:grpSpPr>
          <a:xfrm rot="0">
            <a:off x="4604808" y="5860892"/>
            <a:ext cx="9078383" cy="909236"/>
            <a:chOff x="0" y="0"/>
            <a:chExt cx="812800" cy="81405"/>
          </a:xfrm>
        </p:grpSpPr>
        <p:sp>
          <p:nvSpPr>
            <p:cNvPr name="Freeform 7" id="7"/>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E46270"/>
            </a:solidFill>
          </p:spPr>
        </p:sp>
        <p:sp>
          <p:nvSpPr>
            <p:cNvPr name="TextBox 8" id="8"/>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9" id="9"/>
          <p:cNvGrpSpPr/>
          <p:nvPr/>
        </p:nvGrpSpPr>
        <p:grpSpPr>
          <a:xfrm rot="0">
            <a:off x="4604808" y="7001513"/>
            <a:ext cx="9078383" cy="1548619"/>
            <a:chOff x="0" y="0"/>
            <a:chExt cx="812800" cy="138650"/>
          </a:xfrm>
        </p:grpSpPr>
        <p:sp>
          <p:nvSpPr>
            <p:cNvPr name="Freeform 10" id="10"/>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6FA8DC">
                <a:alpha val="65882"/>
              </a:srgbClr>
            </a:solidFill>
          </p:spPr>
        </p:sp>
        <p:sp>
          <p:nvSpPr>
            <p:cNvPr name="TextBox 11" id="11"/>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604808" y="8778732"/>
            <a:ext cx="9078383" cy="909236"/>
            <a:chOff x="0" y="0"/>
            <a:chExt cx="812800" cy="81405"/>
          </a:xfrm>
        </p:grpSpPr>
        <p:sp>
          <p:nvSpPr>
            <p:cNvPr name="Freeform 13" id="13"/>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7B95F9">
                <a:alpha val="65882"/>
              </a:srgbClr>
            </a:solidFill>
          </p:spPr>
        </p:sp>
        <p:sp>
          <p:nvSpPr>
            <p:cNvPr name="TextBox 14" id="14"/>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5" id="15"/>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r>
              <a:rPr lang="en-US" sz="3000">
                <a:solidFill>
                  <a:srgbClr val="000000"/>
                </a:solidFill>
                <a:latin typeface="Poppins"/>
              </a:rPr>
              <a:t>Jeunes âgés (13 à 29 ans)</a:t>
            </a:r>
          </a:p>
        </p:txBody>
      </p:sp>
      <p:sp>
        <p:nvSpPr>
          <p:cNvPr name="TextBox 16" id="16"/>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rPr>
              <a:t>Utilisation des technos pour fournir des services et des interventions en SM</a:t>
            </a:r>
          </a:p>
        </p:txBody>
      </p:sp>
      <p:sp>
        <p:nvSpPr>
          <p:cNvPr name="TextBox 17" id="17"/>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rPr>
              <a:t>C :</a:t>
            </a:r>
          </a:p>
        </p:txBody>
      </p:sp>
      <p:sp>
        <p:nvSpPr>
          <p:cNvPr name="TextBox 18" id="18"/>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C</a:t>
            </a:r>
            <a:r>
              <a:rPr lang="en-US" sz="3000">
                <a:solidFill>
                  <a:srgbClr val="000000"/>
                </a:solidFill>
                <a:latin typeface="Poppins Bold"/>
              </a:rPr>
              <a:t>  : </a:t>
            </a:r>
            <a:r>
              <a:rPr lang="en-US" sz="3000">
                <a:solidFill>
                  <a:srgbClr val="000000"/>
                </a:solidFill>
                <a:latin typeface="Poppins"/>
              </a:rPr>
              <a:t> Itinérance</a:t>
            </a:r>
          </a:p>
        </p:txBody>
      </p:sp>
      <p:sp>
        <p:nvSpPr>
          <p:cNvPr name="TextBox 19" id="19"/>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rPr>
              <a:t>«</a:t>
            </a:r>
            <a:r>
              <a:rPr lang="en-US" sz="3999">
                <a:solidFill>
                  <a:srgbClr val="000000"/>
                </a:solidFill>
                <a:latin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Tree>
  </p:cSld>
  <p:clrMapOvr>
    <a:masterClrMapping/>
  </p:clrMapOvr>
</p:sld>
</file>

<file path=ppt/slides/slide54.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Exemple de PCC</a:t>
            </a:r>
          </a:p>
        </p:txBody>
      </p:sp>
      <p:sp>
        <p:nvSpPr>
          <p:cNvPr name="TextBox 5" id="5"/>
          <p:cNvSpPr txBox="true"/>
          <p:nvPr/>
        </p:nvSpPr>
        <p:spPr>
          <a:xfrm rot="0">
            <a:off x="14571558" y="5295488"/>
            <a:ext cx="2908359" cy="498729"/>
          </a:xfrm>
          <a:prstGeom prst="rect">
            <a:avLst/>
          </a:prstGeom>
        </p:spPr>
        <p:txBody>
          <a:bodyPr anchor="t" rtlCol="false" tIns="0" lIns="0" bIns="0" rIns="0">
            <a:spAutoFit/>
          </a:bodyPr>
          <a:lstStyle/>
          <a:p>
            <a:pPr>
              <a:lnSpc>
                <a:spcPts val="3828"/>
              </a:lnSpc>
            </a:pPr>
            <a:r>
              <a:rPr lang="en-US" sz="2900">
                <a:solidFill>
                  <a:srgbClr val="191919"/>
                </a:solidFill>
                <a:latin typeface="Poppins"/>
              </a:rPr>
              <a:t>(Lal et al., 2022)</a:t>
            </a:r>
          </a:p>
        </p:txBody>
      </p:sp>
      <p:grpSp>
        <p:nvGrpSpPr>
          <p:cNvPr name="Group 6" id="6"/>
          <p:cNvGrpSpPr/>
          <p:nvPr/>
        </p:nvGrpSpPr>
        <p:grpSpPr>
          <a:xfrm rot="0">
            <a:off x="4604808" y="5860892"/>
            <a:ext cx="9078383" cy="909236"/>
            <a:chOff x="0" y="0"/>
            <a:chExt cx="812800" cy="81405"/>
          </a:xfrm>
        </p:grpSpPr>
        <p:sp>
          <p:nvSpPr>
            <p:cNvPr name="Freeform 7" id="7"/>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4B6EBF">
                <a:alpha val="65882"/>
              </a:srgbClr>
            </a:solidFill>
          </p:spPr>
        </p:sp>
        <p:sp>
          <p:nvSpPr>
            <p:cNvPr name="TextBox 8" id="8"/>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9" id="9"/>
          <p:cNvGrpSpPr/>
          <p:nvPr/>
        </p:nvGrpSpPr>
        <p:grpSpPr>
          <a:xfrm rot="0">
            <a:off x="4604808" y="7001513"/>
            <a:ext cx="9078383" cy="1548619"/>
            <a:chOff x="0" y="0"/>
            <a:chExt cx="812800" cy="138650"/>
          </a:xfrm>
        </p:grpSpPr>
        <p:sp>
          <p:nvSpPr>
            <p:cNvPr name="Freeform 10" id="10"/>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E46270"/>
            </a:solidFill>
          </p:spPr>
        </p:sp>
        <p:sp>
          <p:nvSpPr>
            <p:cNvPr name="TextBox 11" id="11"/>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604808" y="8778732"/>
            <a:ext cx="9078383" cy="909236"/>
            <a:chOff x="0" y="0"/>
            <a:chExt cx="812800" cy="81405"/>
          </a:xfrm>
        </p:grpSpPr>
        <p:sp>
          <p:nvSpPr>
            <p:cNvPr name="Freeform 13" id="13"/>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7B95F9">
                <a:alpha val="65882"/>
              </a:srgbClr>
            </a:solidFill>
          </p:spPr>
        </p:sp>
        <p:sp>
          <p:nvSpPr>
            <p:cNvPr name="TextBox 14" id="14"/>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5" id="15"/>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r>
              <a:rPr lang="en-US" sz="3000">
                <a:solidFill>
                  <a:srgbClr val="000000"/>
                </a:solidFill>
                <a:latin typeface="Poppins"/>
              </a:rPr>
              <a:t>Jeunes âgés (13 à 29 ans)</a:t>
            </a:r>
          </a:p>
        </p:txBody>
      </p:sp>
      <p:sp>
        <p:nvSpPr>
          <p:cNvPr name="TextBox 16" id="16"/>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rPr>
              <a:t>Utilisation des technos pour fournir des services et des interventions en SM</a:t>
            </a:r>
          </a:p>
        </p:txBody>
      </p:sp>
      <p:sp>
        <p:nvSpPr>
          <p:cNvPr name="TextBox 17" id="17"/>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rPr>
              <a:t>C :</a:t>
            </a:r>
          </a:p>
        </p:txBody>
      </p:sp>
      <p:sp>
        <p:nvSpPr>
          <p:cNvPr name="TextBox 18" id="18"/>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C</a:t>
            </a:r>
            <a:r>
              <a:rPr lang="en-US" sz="3000">
                <a:solidFill>
                  <a:srgbClr val="000000"/>
                </a:solidFill>
                <a:latin typeface="Poppins Bold"/>
              </a:rPr>
              <a:t>  : </a:t>
            </a:r>
            <a:r>
              <a:rPr lang="en-US" sz="3000">
                <a:solidFill>
                  <a:srgbClr val="000000"/>
                </a:solidFill>
                <a:latin typeface="Poppins"/>
              </a:rPr>
              <a:t> Itinérance</a:t>
            </a:r>
          </a:p>
        </p:txBody>
      </p:sp>
      <p:sp>
        <p:nvSpPr>
          <p:cNvPr name="TextBox 19" id="19"/>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rPr>
              <a:t>«</a:t>
            </a:r>
            <a:r>
              <a:rPr lang="en-US" sz="3999">
                <a:solidFill>
                  <a:srgbClr val="000000"/>
                </a:solidFill>
                <a:latin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Tree>
  </p:cSld>
  <p:clrMapOvr>
    <a:masterClrMapping/>
  </p:clrMapOvr>
</p:sld>
</file>

<file path=ppt/slides/slide55.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Exemple de PCC</a:t>
            </a:r>
          </a:p>
        </p:txBody>
      </p:sp>
      <p:sp>
        <p:nvSpPr>
          <p:cNvPr name="TextBox 5" id="5"/>
          <p:cNvSpPr txBox="true"/>
          <p:nvPr/>
        </p:nvSpPr>
        <p:spPr>
          <a:xfrm rot="0">
            <a:off x="14571558" y="5295488"/>
            <a:ext cx="2908359" cy="498729"/>
          </a:xfrm>
          <a:prstGeom prst="rect">
            <a:avLst/>
          </a:prstGeom>
        </p:spPr>
        <p:txBody>
          <a:bodyPr anchor="t" rtlCol="false" tIns="0" lIns="0" bIns="0" rIns="0">
            <a:spAutoFit/>
          </a:bodyPr>
          <a:lstStyle/>
          <a:p>
            <a:pPr>
              <a:lnSpc>
                <a:spcPts val="3828"/>
              </a:lnSpc>
            </a:pPr>
            <a:r>
              <a:rPr lang="en-US" sz="2900">
                <a:solidFill>
                  <a:srgbClr val="191919"/>
                </a:solidFill>
                <a:latin typeface="Poppins"/>
              </a:rPr>
              <a:t>(Lal et al., 2022)</a:t>
            </a:r>
          </a:p>
        </p:txBody>
      </p:sp>
      <p:grpSp>
        <p:nvGrpSpPr>
          <p:cNvPr name="Group 6" id="6"/>
          <p:cNvGrpSpPr/>
          <p:nvPr/>
        </p:nvGrpSpPr>
        <p:grpSpPr>
          <a:xfrm rot="0">
            <a:off x="4604808" y="5860892"/>
            <a:ext cx="9078383" cy="909236"/>
            <a:chOff x="0" y="0"/>
            <a:chExt cx="812800" cy="81405"/>
          </a:xfrm>
        </p:grpSpPr>
        <p:sp>
          <p:nvSpPr>
            <p:cNvPr name="Freeform 7" id="7"/>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4B6EBF">
                <a:alpha val="65882"/>
              </a:srgbClr>
            </a:solidFill>
          </p:spPr>
        </p:sp>
        <p:sp>
          <p:nvSpPr>
            <p:cNvPr name="TextBox 8" id="8"/>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9" id="9"/>
          <p:cNvGrpSpPr/>
          <p:nvPr/>
        </p:nvGrpSpPr>
        <p:grpSpPr>
          <a:xfrm rot="0">
            <a:off x="4604808" y="7001513"/>
            <a:ext cx="9078383" cy="1548619"/>
            <a:chOff x="0" y="0"/>
            <a:chExt cx="812800" cy="138650"/>
          </a:xfrm>
        </p:grpSpPr>
        <p:sp>
          <p:nvSpPr>
            <p:cNvPr name="Freeform 10" id="10"/>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6FA8DC">
                <a:alpha val="65882"/>
              </a:srgbClr>
            </a:solidFill>
          </p:spPr>
        </p:sp>
        <p:sp>
          <p:nvSpPr>
            <p:cNvPr name="TextBox 11" id="11"/>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604808" y="8778732"/>
            <a:ext cx="9078383" cy="909236"/>
            <a:chOff x="0" y="0"/>
            <a:chExt cx="812800" cy="81405"/>
          </a:xfrm>
        </p:grpSpPr>
        <p:sp>
          <p:nvSpPr>
            <p:cNvPr name="Freeform 13" id="13"/>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E46270"/>
            </a:solidFill>
          </p:spPr>
        </p:sp>
        <p:sp>
          <p:nvSpPr>
            <p:cNvPr name="TextBox 14" id="14"/>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5" id="15"/>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r>
              <a:rPr lang="en-US" sz="3000">
                <a:solidFill>
                  <a:srgbClr val="000000"/>
                </a:solidFill>
                <a:latin typeface="Poppins"/>
              </a:rPr>
              <a:t>Jeunes âgés (13 à 29 ans)</a:t>
            </a:r>
          </a:p>
        </p:txBody>
      </p:sp>
      <p:sp>
        <p:nvSpPr>
          <p:cNvPr name="TextBox 16" id="16"/>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rPr>
              <a:t>Utilisation des technos pour fournir des services et des interventions en SM</a:t>
            </a:r>
          </a:p>
        </p:txBody>
      </p:sp>
      <p:sp>
        <p:nvSpPr>
          <p:cNvPr name="TextBox 17" id="17"/>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C</a:t>
            </a:r>
            <a:r>
              <a:rPr lang="en-US" sz="3000">
                <a:solidFill>
                  <a:srgbClr val="000000"/>
                </a:solidFill>
                <a:latin typeface="Poppins Bold"/>
              </a:rPr>
              <a:t>  : </a:t>
            </a:r>
            <a:r>
              <a:rPr lang="en-US" sz="3000">
                <a:solidFill>
                  <a:srgbClr val="000000"/>
                </a:solidFill>
                <a:latin typeface="Poppins"/>
              </a:rPr>
              <a:t> Itinérance</a:t>
            </a:r>
          </a:p>
        </p:txBody>
      </p:sp>
      <p:sp>
        <p:nvSpPr>
          <p:cNvPr name="TextBox 18" id="18"/>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rPr>
              <a:t>C :</a:t>
            </a:r>
          </a:p>
        </p:txBody>
      </p:sp>
      <p:sp>
        <p:nvSpPr>
          <p:cNvPr name="TextBox 19" id="19"/>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rPr>
              <a:t>«</a:t>
            </a:r>
            <a:r>
              <a:rPr lang="en-US" sz="3999">
                <a:solidFill>
                  <a:srgbClr val="000000"/>
                </a:solidFill>
                <a:latin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604808" y="5860892"/>
            <a:ext cx="9078383" cy="909236"/>
            <a:chOff x="0" y="0"/>
            <a:chExt cx="812800" cy="81405"/>
          </a:xfrm>
        </p:grpSpPr>
        <p:sp>
          <p:nvSpPr>
            <p:cNvPr name="Freeform 5" id="5"/>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4B6EBF">
                <a:alpha val="65882"/>
              </a:srgbClr>
            </a:solidFill>
          </p:spPr>
        </p:sp>
        <p:sp>
          <p:nvSpPr>
            <p:cNvPr name="TextBox 6" id="6"/>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7" id="7"/>
          <p:cNvGrpSpPr/>
          <p:nvPr/>
        </p:nvGrpSpPr>
        <p:grpSpPr>
          <a:xfrm rot="0">
            <a:off x="4604808" y="7001513"/>
            <a:ext cx="9078383" cy="1548619"/>
            <a:chOff x="0" y="0"/>
            <a:chExt cx="812800" cy="138650"/>
          </a:xfrm>
        </p:grpSpPr>
        <p:sp>
          <p:nvSpPr>
            <p:cNvPr name="Freeform 8" id="8"/>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6FA8DC">
                <a:alpha val="65882"/>
              </a:srgbClr>
            </a:solidFill>
          </p:spPr>
        </p:sp>
        <p:sp>
          <p:nvSpPr>
            <p:cNvPr name="TextBox 9" id="9"/>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sp>
        <p:nvSpPr>
          <p:cNvPr name="Freeform 10" id="10"/>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Exemple de PCC</a:t>
            </a:r>
          </a:p>
        </p:txBody>
      </p:sp>
      <p:sp>
        <p:nvSpPr>
          <p:cNvPr name="TextBox 12" id="12"/>
          <p:cNvSpPr txBox="true"/>
          <p:nvPr/>
        </p:nvSpPr>
        <p:spPr>
          <a:xfrm rot="0">
            <a:off x="14571558" y="5295488"/>
            <a:ext cx="2908359" cy="498729"/>
          </a:xfrm>
          <a:prstGeom prst="rect">
            <a:avLst/>
          </a:prstGeom>
        </p:spPr>
        <p:txBody>
          <a:bodyPr anchor="t" rtlCol="false" tIns="0" lIns="0" bIns="0" rIns="0">
            <a:spAutoFit/>
          </a:bodyPr>
          <a:lstStyle/>
          <a:p>
            <a:pPr>
              <a:lnSpc>
                <a:spcPts val="3828"/>
              </a:lnSpc>
            </a:pPr>
            <a:r>
              <a:rPr lang="en-US" sz="2900">
                <a:solidFill>
                  <a:srgbClr val="191919"/>
                </a:solidFill>
                <a:latin typeface="Poppins"/>
              </a:rPr>
              <a:t>(Lal et al., 2022)</a:t>
            </a:r>
          </a:p>
        </p:txBody>
      </p:sp>
      <p:sp>
        <p:nvSpPr>
          <p:cNvPr name="TextBox 13" id="13"/>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P  :  </a:t>
            </a:r>
            <a:r>
              <a:rPr lang="en-US" sz="3000">
                <a:solidFill>
                  <a:srgbClr val="000000"/>
                </a:solidFill>
                <a:latin typeface="Poppins"/>
              </a:rPr>
              <a:t>Jeunes âgés (13 à 29 ans)</a:t>
            </a:r>
          </a:p>
        </p:txBody>
      </p:sp>
      <p:sp>
        <p:nvSpPr>
          <p:cNvPr name="TextBox 14" id="14"/>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rPr>
              <a:t>Utilisation des technos pour fournir des services et des interventions en SM</a:t>
            </a:r>
          </a:p>
        </p:txBody>
      </p:sp>
      <p:sp>
        <p:nvSpPr>
          <p:cNvPr name="TextBox 15" id="15"/>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rPr>
              <a:t>C :</a:t>
            </a:r>
          </a:p>
        </p:txBody>
      </p:sp>
      <p:grpSp>
        <p:nvGrpSpPr>
          <p:cNvPr name="Group 16" id="16"/>
          <p:cNvGrpSpPr/>
          <p:nvPr/>
        </p:nvGrpSpPr>
        <p:grpSpPr>
          <a:xfrm rot="0">
            <a:off x="4604808" y="8778732"/>
            <a:ext cx="9078383" cy="909236"/>
            <a:chOff x="0" y="0"/>
            <a:chExt cx="812800" cy="81405"/>
          </a:xfrm>
        </p:grpSpPr>
        <p:sp>
          <p:nvSpPr>
            <p:cNvPr name="Freeform 17" id="17"/>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7B95F9">
                <a:alpha val="65882"/>
              </a:srgbClr>
            </a:solidFill>
          </p:spPr>
        </p:sp>
        <p:sp>
          <p:nvSpPr>
            <p:cNvPr name="TextBox 18" id="18"/>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9" id="19"/>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rPr>
              <a:t>C</a:t>
            </a:r>
            <a:r>
              <a:rPr lang="en-US" sz="3000">
                <a:solidFill>
                  <a:srgbClr val="000000"/>
                </a:solidFill>
                <a:latin typeface="Poppins Bold"/>
              </a:rPr>
              <a:t>  : </a:t>
            </a:r>
            <a:r>
              <a:rPr lang="en-US" sz="3000">
                <a:solidFill>
                  <a:srgbClr val="000000"/>
                </a:solidFill>
                <a:latin typeface="Poppins"/>
              </a:rPr>
              <a:t> Itinérance</a:t>
            </a:r>
          </a:p>
        </p:txBody>
      </p:sp>
      <p:sp>
        <p:nvSpPr>
          <p:cNvPr name="TextBox 20" id="20"/>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rPr>
              <a:t>«</a:t>
            </a:r>
            <a:r>
              <a:rPr lang="en-US" sz="3999">
                <a:solidFill>
                  <a:srgbClr val="000000"/>
                </a:solidFill>
                <a:latin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sp>
        <p:nvSpPr>
          <p:cNvPr name="Freeform 5" id="5"/>
          <p:cNvSpPr/>
          <p:nvPr/>
        </p:nvSpPr>
        <p:spPr>
          <a:xfrm flipH="false" flipV="false" rot="0">
            <a:off x="1028700" y="3931311"/>
            <a:ext cx="3482366" cy="3482366"/>
          </a:xfrm>
          <a:custGeom>
            <a:avLst/>
            <a:gdLst/>
            <a:ahLst/>
            <a:cxnLst/>
            <a:rect r="r" b="b" t="t" l="l"/>
            <a:pathLst>
              <a:path h="3482366" w="3482366">
                <a:moveTo>
                  <a:pt x="0" y="0"/>
                </a:moveTo>
                <a:lnTo>
                  <a:pt x="3482366" y="0"/>
                </a:lnTo>
                <a:lnTo>
                  <a:pt x="3482366" y="3482366"/>
                </a:lnTo>
                <a:lnTo>
                  <a:pt x="0" y="34823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14959993" y="4034530"/>
            <a:ext cx="2557457" cy="1487865"/>
            <a:chOff x="0" y="0"/>
            <a:chExt cx="3096768" cy="1801623"/>
          </a:xfrm>
        </p:grpSpPr>
        <p:sp>
          <p:nvSpPr>
            <p:cNvPr name="Freeform 5" id="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6" id="6"/>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rPr>
              <a:t>Enregistrement du protocole</a:t>
            </a:r>
          </a:p>
        </p:txBody>
      </p:sp>
      <p:grpSp>
        <p:nvGrpSpPr>
          <p:cNvPr name="Group 8" id="8"/>
          <p:cNvGrpSpPr/>
          <p:nvPr/>
        </p:nvGrpSpPr>
        <p:grpSpPr>
          <a:xfrm rot="0">
            <a:off x="719525" y="4023600"/>
            <a:ext cx="2557457" cy="1487865"/>
            <a:chOff x="0" y="0"/>
            <a:chExt cx="3409943" cy="1983820"/>
          </a:xfrm>
        </p:grpSpPr>
        <p:grpSp>
          <p:nvGrpSpPr>
            <p:cNvPr name="Group 9" id="9"/>
            <p:cNvGrpSpPr/>
            <p:nvPr/>
          </p:nvGrpSpPr>
          <p:grpSpPr>
            <a:xfrm rot="0">
              <a:off x="0" y="0"/>
              <a:ext cx="3409943" cy="1983820"/>
              <a:chOff x="0" y="0"/>
              <a:chExt cx="3096768" cy="1801623"/>
            </a:xfrm>
          </p:grpSpPr>
          <p:sp>
            <p:nvSpPr>
              <p:cNvPr name="Freeform 10" id="10"/>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1" id="11"/>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2" id="12"/>
          <p:cNvGrpSpPr/>
          <p:nvPr/>
        </p:nvGrpSpPr>
        <p:grpSpPr>
          <a:xfrm rot="0">
            <a:off x="3096487" y="4023600"/>
            <a:ext cx="2557457" cy="1487865"/>
            <a:chOff x="0" y="0"/>
            <a:chExt cx="3409943" cy="1983820"/>
          </a:xfrm>
        </p:grpSpPr>
        <p:grpSp>
          <p:nvGrpSpPr>
            <p:cNvPr name="Group 13" id="13"/>
            <p:cNvGrpSpPr/>
            <p:nvPr/>
          </p:nvGrpSpPr>
          <p:grpSpPr>
            <a:xfrm rot="0">
              <a:off x="0" y="0"/>
              <a:ext cx="3409943" cy="1983820"/>
              <a:chOff x="0" y="0"/>
              <a:chExt cx="3096768" cy="1801623"/>
            </a:xfrm>
          </p:grpSpPr>
          <p:sp>
            <p:nvSpPr>
              <p:cNvPr name="Freeform 14" id="1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5" id="15"/>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6" id="16"/>
          <p:cNvGrpSpPr/>
          <p:nvPr/>
        </p:nvGrpSpPr>
        <p:grpSpPr>
          <a:xfrm rot="0">
            <a:off x="5481700" y="4034530"/>
            <a:ext cx="2538670" cy="1476935"/>
            <a:chOff x="0" y="0"/>
            <a:chExt cx="3384894" cy="1969247"/>
          </a:xfrm>
        </p:grpSpPr>
        <p:grpSp>
          <p:nvGrpSpPr>
            <p:cNvPr name="Group 17" id="17"/>
            <p:cNvGrpSpPr/>
            <p:nvPr/>
          </p:nvGrpSpPr>
          <p:grpSpPr>
            <a:xfrm rot="0">
              <a:off x="0" y="0"/>
              <a:ext cx="3384894" cy="1969247"/>
              <a:chOff x="0" y="0"/>
              <a:chExt cx="3096768" cy="1801623"/>
            </a:xfrm>
          </p:grpSpPr>
          <p:sp>
            <p:nvSpPr>
              <p:cNvPr name="Freeform 18" id="18"/>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19" id="19"/>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0" id="20"/>
          <p:cNvGrpSpPr/>
          <p:nvPr/>
        </p:nvGrpSpPr>
        <p:grpSpPr>
          <a:xfrm rot="0">
            <a:off x="7852592" y="4034530"/>
            <a:ext cx="2538670" cy="1476935"/>
            <a:chOff x="0" y="0"/>
            <a:chExt cx="3384894" cy="1969247"/>
          </a:xfrm>
        </p:grpSpPr>
        <p:grpSp>
          <p:nvGrpSpPr>
            <p:cNvPr name="Group 21" id="21"/>
            <p:cNvGrpSpPr/>
            <p:nvPr/>
          </p:nvGrpSpPr>
          <p:grpSpPr>
            <a:xfrm rot="0">
              <a:off x="0" y="0"/>
              <a:ext cx="3384894" cy="1969247"/>
              <a:chOff x="0" y="0"/>
              <a:chExt cx="3096768" cy="1801623"/>
            </a:xfrm>
          </p:grpSpPr>
          <p:sp>
            <p:nvSpPr>
              <p:cNvPr name="Freeform 22" id="22"/>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3" id="23"/>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4" id="24"/>
          <p:cNvGrpSpPr/>
          <p:nvPr/>
        </p:nvGrpSpPr>
        <p:grpSpPr>
          <a:xfrm rot="0">
            <a:off x="10229150" y="4034530"/>
            <a:ext cx="2538670" cy="1476935"/>
            <a:chOff x="0" y="0"/>
            <a:chExt cx="3384894" cy="1969247"/>
          </a:xfrm>
        </p:grpSpPr>
        <p:grpSp>
          <p:nvGrpSpPr>
            <p:cNvPr name="Group 25" id="25"/>
            <p:cNvGrpSpPr/>
            <p:nvPr/>
          </p:nvGrpSpPr>
          <p:grpSpPr>
            <a:xfrm rot="0">
              <a:off x="0" y="0"/>
              <a:ext cx="3384894" cy="1969247"/>
              <a:chOff x="0" y="0"/>
              <a:chExt cx="3096768" cy="1801623"/>
            </a:xfrm>
          </p:grpSpPr>
          <p:sp>
            <p:nvSpPr>
              <p:cNvPr name="Freeform 26" id="2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7" id="27"/>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8" id="28"/>
          <p:cNvGrpSpPr/>
          <p:nvPr/>
        </p:nvGrpSpPr>
        <p:grpSpPr>
          <a:xfrm rot="0">
            <a:off x="12589911" y="4034530"/>
            <a:ext cx="2538670" cy="1476935"/>
            <a:chOff x="0" y="0"/>
            <a:chExt cx="3384894" cy="1969247"/>
          </a:xfrm>
        </p:grpSpPr>
        <p:grpSp>
          <p:nvGrpSpPr>
            <p:cNvPr name="Group 29" id="29"/>
            <p:cNvGrpSpPr/>
            <p:nvPr/>
          </p:nvGrpSpPr>
          <p:grpSpPr>
            <a:xfrm rot="0">
              <a:off x="0" y="0"/>
              <a:ext cx="3384894" cy="1969247"/>
              <a:chOff x="0" y="0"/>
              <a:chExt cx="3096768" cy="1801623"/>
            </a:xfrm>
          </p:grpSpPr>
          <p:sp>
            <p:nvSpPr>
              <p:cNvPr name="Freeform 30" id="30"/>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1" id="31"/>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2" id="32"/>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sp>
        <p:nvSpPr>
          <p:cNvPr name="TextBox 33" id="33"/>
          <p:cNvSpPr txBox="true"/>
          <p:nvPr/>
        </p:nvSpPr>
        <p:spPr>
          <a:xfrm rot="0">
            <a:off x="719525" y="5770620"/>
            <a:ext cx="2092715" cy="76200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Cadre/ligne directrices</a:t>
            </a:r>
          </a:p>
        </p:txBody>
      </p:sp>
      <p:sp>
        <p:nvSpPr>
          <p:cNvPr name="TextBox 34" id="34"/>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Critères d’inclusion et d’exclusion</a:t>
            </a:r>
          </a:p>
        </p:txBody>
      </p:sp>
      <p:sp>
        <p:nvSpPr>
          <p:cNvPr name="TextBox 35" id="35"/>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Stratégie de recherche</a:t>
            </a:r>
          </a:p>
        </p:txBody>
      </p:sp>
      <p:sp>
        <p:nvSpPr>
          <p:cNvPr name="TextBox 36" id="36"/>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Processus de sélection</a:t>
            </a:r>
          </a:p>
        </p:txBody>
      </p:sp>
      <p:sp>
        <p:nvSpPr>
          <p:cNvPr name="TextBox 37" id="37"/>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Extraction des données</a:t>
            </a:r>
          </a:p>
        </p:txBody>
      </p:sp>
      <p:sp>
        <p:nvSpPr>
          <p:cNvPr name="TextBox 38" id="38"/>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Méthodes d’analyse et présentation des résultats</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Extraction des données</a:t>
            </a:r>
          </a:p>
        </p:txBody>
      </p:sp>
      <p:sp>
        <p:nvSpPr>
          <p:cNvPr name="TextBox 37" id="37"/>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Méthodes d’analyse et présentation des résultats</a:t>
            </a:r>
          </a:p>
        </p:txBody>
      </p:sp>
      <p:sp>
        <p:nvSpPr>
          <p:cNvPr name="TextBox 38" id="38"/>
          <p:cNvSpPr txBox="true"/>
          <p:nvPr/>
        </p:nvSpPr>
        <p:spPr>
          <a:xfrm rot="0">
            <a:off x="719525" y="5770620"/>
            <a:ext cx="2092715" cy="762000"/>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rPr>
              <a:t>Cadre/ligne directrices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7020164" y="-5346406"/>
            <a:ext cx="10018023" cy="6375106"/>
            <a:chOff x="0" y="0"/>
            <a:chExt cx="13357364" cy="8500141"/>
          </a:xfrm>
        </p:grpSpPr>
        <p:sp>
          <p:nvSpPr>
            <p:cNvPr name="Freeform 3" id="3"/>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rPr>
                <a:t>Recette</a:t>
              </a:r>
            </a:p>
          </p:txBody>
        </p:sp>
        <p:sp>
          <p:nvSpPr>
            <p:cNvPr name="TextBox 5" id="5"/>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rPr>
                <a:t>Recette</a:t>
              </a:r>
            </a:p>
          </p:txBody>
        </p:sp>
        <p:sp>
          <p:nvSpPr>
            <p:cNvPr name="Freeform 6" id="6"/>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rPr>
                <a:t>Recette</a:t>
              </a:r>
            </a:p>
          </p:txBody>
        </p:sp>
      </p:grpSp>
      <p:sp>
        <p:nvSpPr>
          <p:cNvPr name="TextBox 8" id="8"/>
          <p:cNvSpPr txBox="true"/>
          <p:nvPr/>
        </p:nvSpPr>
        <p:spPr>
          <a:xfrm rot="0">
            <a:off x="18534344" y="-4947035"/>
            <a:ext cx="2906023" cy="887095"/>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rPr>
              <a:t>Recette</a:t>
            </a:r>
          </a:p>
        </p:txBody>
      </p:sp>
      <p:grpSp>
        <p:nvGrpSpPr>
          <p:cNvPr name="Group 9" id="9"/>
          <p:cNvGrpSpPr/>
          <p:nvPr/>
        </p:nvGrpSpPr>
        <p:grpSpPr>
          <a:xfrm rot="0">
            <a:off x="0" y="0"/>
            <a:ext cx="18288000" cy="2451491"/>
            <a:chOff x="0" y="0"/>
            <a:chExt cx="3368783" cy="451583"/>
          </a:xfrm>
        </p:grpSpPr>
        <p:sp>
          <p:nvSpPr>
            <p:cNvPr name="Freeform 10" id="10"/>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11" id="11"/>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Extraction des données</a:t>
            </a:r>
          </a:p>
        </p:txBody>
      </p:sp>
      <p:sp>
        <p:nvSpPr>
          <p:cNvPr name="TextBox 37" id="37"/>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Méthodes d’analyse et présentation des résultats</a:t>
            </a:r>
          </a:p>
        </p:txBody>
      </p:sp>
      <p:sp>
        <p:nvSpPr>
          <p:cNvPr name="TextBox 38" id="38"/>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rPr>
              <a:t>Cadre/ligne directrices</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Extraction des données</a:t>
            </a:r>
          </a:p>
        </p:txBody>
      </p:sp>
      <p:sp>
        <p:nvSpPr>
          <p:cNvPr name="TextBox 37" id="37"/>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Méthodes d’analyse et présentation des résultats</a:t>
            </a:r>
          </a:p>
        </p:txBody>
      </p:sp>
      <p:sp>
        <p:nvSpPr>
          <p:cNvPr name="TextBox 38" id="38"/>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rPr>
              <a:t>Cadre/ligne directrices</a:t>
            </a:r>
          </a:p>
        </p:txBody>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grpSp>
        <p:nvGrpSpPr>
          <p:cNvPr name="Group 5" id="5"/>
          <p:cNvGrpSpPr/>
          <p:nvPr/>
        </p:nvGrpSpPr>
        <p:grpSpPr>
          <a:xfrm rot="0">
            <a:off x="719525" y="4023600"/>
            <a:ext cx="16966514" cy="3251970"/>
            <a:chOff x="0" y="0"/>
            <a:chExt cx="22622018" cy="4335960"/>
          </a:xfrm>
        </p:grpSpPr>
        <p:grpSp>
          <p:nvGrpSpPr>
            <p:cNvPr name="Group 6" id="6"/>
            <p:cNvGrpSpPr/>
            <p:nvPr/>
          </p:nvGrpSpPr>
          <p:grpSpPr>
            <a:xfrm rot="0">
              <a:off x="18987291" y="14573"/>
              <a:ext cx="3409943" cy="1983820"/>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8" id="8"/>
            <p:cNvSpPr/>
            <p:nvPr/>
          </p:nvSpPr>
          <p:spPr>
            <a:xfrm flipH="false" flipV="false" rot="0">
              <a:off x="19939516" y="333117"/>
              <a:ext cx="1505492" cy="1346731"/>
            </a:xfrm>
            <a:custGeom>
              <a:avLst/>
              <a:gdLst/>
              <a:ahLst/>
              <a:cxnLst/>
              <a:rect r="r" b="b" t="t" l="l"/>
              <a:pathLst>
                <a:path h="1346731" w="1505492">
                  <a:moveTo>
                    <a:pt x="0" y="0"/>
                  </a:moveTo>
                  <a:lnTo>
                    <a:pt x="1505492" y="0"/>
                  </a:lnTo>
                  <a:lnTo>
                    <a:pt x="1505492" y="1346732"/>
                  </a:lnTo>
                  <a:lnTo>
                    <a:pt x="0" y="1346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9212076" y="2335710"/>
              <a:ext cx="3409943" cy="1060450"/>
            </a:xfrm>
            <a:prstGeom prst="rect">
              <a:avLst/>
            </a:prstGeom>
          </p:spPr>
          <p:txBody>
            <a:bodyPr anchor="t" rtlCol="false" tIns="0" lIns="0" bIns="0" rIns="0">
              <a:spAutoFit/>
            </a:bodyPr>
            <a:lstStyle/>
            <a:p>
              <a:pPr algn="ctr">
                <a:lnSpc>
                  <a:spcPts val="3119"/>
                </a:lnSpc>
              </a:pPr>
              <a:r>
                <a:rPr lang="en-US" sz="2599">
                  <a:solidFill>
                    <a:srgbClr val="191919"/>
                  </a:solidFill>
                  <a:latin typeface="Poppins"/>
                </a:rPr>
                <a:t>Enregistrement du protocole</a:t>
              </a:r>
            </a:p>
          </p:txBody>
        </p:sp>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3" id="13"/>
            <p:cNvGrpSpPr/>
            <p:nvPr/>
          </p:nvGrpSpPr>
          <p:grpSpPr>
            <a:xfrm rot="0">
              <a:off x="3169283" y="0"/>
              <a:ext cx="3409943" cy="1983820"/>
              <a:chOff x="0" y="0"/>
              <a:chExt cx="3096768" cy="1801623"/>
            </a:xfrm>
          </p:grpSpPr>
          <p:sp>
            <p:nvSpPr>
              <p:cNvPr name="Freeform 14" id="1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5" id="15"/>
            <p:cNvSpPr/>
            <p:nvPr/>
          </p:nvSpPr>
          <p:spPr>
            <a:xfrm flipH="false" flipV="false" rot="0">
              <a:off x="4200052"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6" id="16"/>
            <p:cNvGrpSpPr/>
            <p:nvPr/>
          </p:nvGrpSpPr>
          <p:grpSpPr>
            <a:xfrm rot="0">
              <a:off x="6349567" y="14573"/>
              <a:ext cx="3384894" cy="1969247"/>
              <a:chOff x="0" y="0"/>
              <a:chExt cx="3096768" cy="1801623"/>
            </a:xfrm>
          </p:grpSpPr>
          <p:sp>
            <p:nvSpPr>
              <p:cNvPr name="Freeform 17" id="1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18" id="18"/>
            <p:cNvSpPr/>
            <p:nvPr/>
          </p:nvSpPr>
          <p:spPr>
            <a:xfrm flipH="false" flipV="false" rot="0">
              <a:off x="7363510" y="184004"/>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9" id="19"/>
            <p:cNvGrpSpPr/>
            <p:nvPr/>
          </p:nvGrpSpPr>
          <p:grpSpPr>
            <a:xfrm rot="0">
              <a:off x="9510757" y="14573"/>
              <a:ext cx="3384894" cy="1969247"/>
              <a:chOff x="0" y="0"/>
              <a:chExt cx="3096768" cy="1801623"/>
            </a:xfrm>
          </p:grpSpPr>
          <p:sp>
            <p:nvSpPr>
              <p:cNvPr name="Freeform 20" id="20"/>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21" id="21"/>
            <p:cNvSpPr/>
            <p:nvPr/>
          </p:nvSpPr>
          <p:spPr>
            <a:xfrm flipH="false" flipV="false" rot="0">
              <a:off x="10341781" y="184004"/>
              <a:ext cx="1716145" cy="1708239"/>
            </a:xfrm>
            <a:custGeom>
              <a:avLst/>
              <a:gdLst/>
              <a:ahLst/>
              <a:cxnLst/>
              <a:rect r="r" b="b" t="t" l="l"/>
              <a:pathLst>
                <a:path h="1708239" w="1716145">
                  <a:moveTo>
                    <a:pt x="0" y="0"/>
                  </a:moveTo>
                  <a:lnTo>
                    <a:pt x="1716146" y="0"/>
                  </a:lnTo>
                  <a:lnTo>
                    <a:pt x="1716146" y="1708239"/>
                  </a:lnTo>
                  <a:lnTo>
                    <a:pt x="0" y="170823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2" id="22"/>
            <p:cNvGrpSpPr/>
            <p:nvPr/>
          </p:nvGrpSpPr>
          <p:grpSpPr>
            <a:xfrm rot="0">
              <a:off x="12679501" y="14573"/>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4" id="24"/>
            <p:cNvSpPr/>
            <p:nvPr/>
          </p:nvSpPr>
          <p:spPr>
            <a:xfrm flipH="false" flipV="false" rot="0">
              <a:off x="13548133" y="150780"/>
              <a:ext cx="1647629" cy="1675039"/>
            </a:xfrm>
            <a:custGeom>
              <a:avLst/>
              <a:gdLst/>
              <a:ahLst/>
              <a:cxnLst/>
              <a:rect r="r" b="b" t="t" l="l"/>
              <a:pathLst>
                <a:path h="1675039" w="1647629">
                  <a:moveTo>
                    <a:pt x="0" y="0"/>
                  </a:moveTo>
                  <a:lnTo>
                    <a:pt x="1647630" y="0"/>
                  </a:lnTo>
                  <a:lnTo>
                    <a:pt x="1647630" y="1675039"/>
                  </a:lnTo>
                  <a:lnTo>
                    <a:pt x="0" y="167503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25" id="25"/>
            <p:cNvGrpSpPr/>
            <p:nvPr/>
          </p:nvGrpSpPr>
          <p:grpSpPr>
            <a:xfrm rot="0">
              <a:off x="15827182" y="14573"/>
              <a:ext cx="3384894" cy="1969247"/>
              <a:chOff x="0" y="0"/>
              <a:chExt cx="3096768" cy="1801623"/>
            </a:xfrm>
          </p:grpSpPr>
          <p:sp>
            <p:nvSpPr>
              <p:cNvPr name="Freeform 26" id="2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27" id="27"/>
            <p:cNvSpPr/>
            <p:nvPr/>
          </p:nvSpPr>
          <p:spPr>
            <a:xfrm flipH="false" flipV="false" rot="0">
              <a:off x="16710679" y="235057"/>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8" id="28"/>
            <p:cNvSpPr txBox="true"/>
            <p:nvPr/>
          </p:nvSpPr>
          <p:spPr>
            <a:xfrm rot="0">
              <a:off x="3506396" y="2335710"/>
              <a:ext cx="2735718" cy="20002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Critères d’inclusion et d’exclusion</a:t>
              </a:r>
            </a:p>
          </p:txBody>
        </p:sp>
        <p:sp>
          <p:nvSpPr>
            <p:cNvPr name="TextBox 29" id="29"/>
            <p:cNvSpPr txBox="true"/>
            <p:nvPr/>
          </p:nvSpPr>
          <p:spPr>
            <a:xfrm rot="0">
              <a:off x="6579226" y="2335710"/>
              <a:ext cx="2529421"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Stratégie de recherche</a:t>
              </a:r>
            </a:p>
          </p:txBody>
        </p:sp>
        <p:sp>
          <p:nvSpPr>
            <p:cNvPr name="TextBox 30" id="30"/>
            <p:cNvSpPr txBox="true"/>
            <p:nvPr/>
          </p:nvSpPr>
          <p:spPr>
            <a:xfrm rot="0">
              <a:off x="9951331" y="2335710"/>
              <a:ext cx="2503746"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rPr>
                <a:t>Processus de sélection</a:t>
              </a:r>
            </a:p>
          </p:txBody>
        </p:sp>
        <p:sp>
          <p:nvSpPr>
            <p:cNvPr name="TextBox 31" id="31"/>
            <p:cNvSpPr txBox="true"/>
            <p:nvPr/>
          </p:nvSpPr>
          <p:spPr>
            <a:xfrm rot="0">
              <a:off x="13004089" y="2335710"/>
              <a:ext cx="238775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Extraction des données</a:t>
              </a:r>
            </a:p>
          </p:txBody>
        </p:sp>
        <p:sp>
          <p:nvSpPr>
            <p:cNvPr name="TextBox 32" id="32"/>
            <p:cNvSpPr txBox="true"/>
            <p:nvPr/>
          </p:nvSpPr>
          <p:spPr>
            <a:xfrm rot="0">
              <a:off x="15937948" y="2335710"/>
              <a:ext cx="2735718" cy="20002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Méthodes d’analyse et présentation des résultats</a:t>
              </a:r>
            </a:p>
          </p:txBody>
        </p:sp>
        <p:sp>
          <p:nvSpPr>
            <p:cNvPr name="TextBox 33" id="33"/>
            <p:cNvSpPr txBox="true"/>
            <p:nvPr/>
          </p:nvSpPr>
          <p:spPr>
            <a:xfrm rot="0">
              <a:off x="217893" y="2326185"/>
              <a:ext cx="2742403" cy="10021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rPr>
                <a:t>Cadre/ligne directrices</a:t>
              </a:r>
            </a:p>
          </p:txBody>
        </p:sp>
      </p:gr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Freeform 4" id="4"/>
          <p:cNvSpPr/>
          <p:nvPr/>
        </p:nvSpPr>
        <p:spPr>
          <a:xfrm flipH="false" flipV="false" rot="0">
            <a:off x="15662175" y="4172387"/>
            <a:ext cx="1213425" cy="1204600"/>
          </a:xfrm>
          <a:custGeom>
            <a:avLst/>
            <a:gdLst/>
            <a:ahLst/>
            <a:cxnLst/>
            <a:rect r="r" b="b" t="t" l="l"/>
            <a:pathLst>
              <a:path h="1204600" w="1213425">
                <a:moveTo>
                  <a:pt x="0" y="0"/>
                </a:moveTo>
                <a:lnTo>
                  <a:pt x="1213425" y="0"/>
                </a:lnTo>
                <a:lnTo>
                  <a:pt x="1213425" y="1204600"/>
                </a:lnTo>
                <a:lnTo>
                  <a:pt x="0" y="1204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grpSp>
        <p:nvGrpSpPr>
          <p:cNvPr name="Group 6" id="6"/>
          <p:cNvGrpSpPr/>
          <p:nvPr/>
        </p:nvGrpSpPr>
        <p:grpSpPr>
          <a:xfrm rot="0">
            <a:off x="14959993" y="4034530"/>
            <a:ext cx="2557457" cy="1487865"/>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8" id="8"/>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rPr>
              <a:t>Enregistrement du protocole</a:t>
            </a:r>
          </a:p>
        </p:txBody>
      </p:sp>
      <p:grpSp>
        <p:nvGrpSpPr>
          <p:cNvPr name="Group 10" id="10"/>
          <p:cNvGrpSpPr/>
          <p:nvPr/>
        </p:nvGrpSpPr>
        <p:grpSpPr>
          <a:xfrm rot="0">
            <a:off x="719525" y="4023600"/>
            <a:ext cx="2557457" cy="1487865"/>
            <a:chOff x="0" y="0"/>
            <a:chExt cx="3409943" cy="1983820"/>
          </a:xfrm>
        </p:grpSpPr>
        <p:grpSp>
          <p:nvGrpSpPr>
            <p:cNvPr name="Group 11" id="11"/>
            <p:cNvGrpSpPr/>
            <p:nvPr/>
          </p:nvGrpSpPr>
          <p:grpSpPr>
            <a:xfrm rot="0">
              <a:off x="0" y="0"/>
              <a:ext cx="3409943" cy="1983820"/>
              <a:chOff x="0" y="0"/>
              <a:chExt cx="3096768" cy="1801623"/>
            </a:xfrm>
          </p:grpSpPr>
          <p:sp>
            <p:nvSpPr>
              <p:cNvPr name="Freeform 12" id="12"/>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3" id="13"/>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4" id="14"/>
          <p:cNvGrpSpPr/>
          <p:nvPr/>
        </p:nvGrpSpPr>
        <p:grpSpPr>
          <a:xfrm rot="0">
            <a:off x="3096487" y="4023600"/>
            <a:ext cx="2557457" cy="1487865"/>
            <a:chOff x="0" y="0"/>
            <a:chExt cx="3409943" cy="1983820"/>
          </a:xfrm>
        </p:grpSpPr>
        <p:grpSp>
          <p:nvGrpSpPr>
            <p:cNvPr name="Group 15" id="15"/>
            <p:cNvGrpSpPr/>
            <p:nvPr/>
          </p:nvGrpSpPr>
          <p:grpSpPr>
            <a:xfrm rot="0">
              <a:off x="0" y="0"/>
              <a:ext cx="3409943" cy="1983820"/>
              <a:chOff x="0" y="0"/>
              <a:chExt cx="3096768" cy="1801623"/>
            </a:xfrm>
          </p:grpSpPr>
          <p:sp>
            <p:nvSpPr>
              <p:cNvPr name="Freeform 16" id="1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7" id="17"/>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18" id="18"/>
          <p:cNvGrpSpPr/>
          <p:nvPr/>
        </p:nvGrpSpPr>
        <p:grpSpPr>
          <a:xfrm rot="0">
            <a:off x="5481700" y="4034530"/>
            <a:ext cx="2538670" cy="1476935"/>
            <a:chOff x="0" y="0"/>
            <a:chExt cx="3384894" cy="1969247"/>
          </a:xfrm>
        </p:grpSpPr>
        <p:grpSp>
          <p:nvGrpSpPr>
            <p:cNvPr name="Group 19" id="19"/>
            <p:cNvGrpSpPr/>
            <p:nvPr/>
          </p:nvGrpSpPr>
          <p:grpSpPr>
            <a:xfrm rot="0">
              <a:off x="0" y="0"/>
              <a:ext cx="3384894" cy="1969247"/>
              <a:chOff x="0" y="0"/>
              <a:chExt cx="3096768" cy="1801623"/>
            </a:xfrm>
          </p:grpSpPr>
          <p:sp>
            <p:nvSpPr>
              <p:cNvPr name="Freeform 20" id="20"/>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1" id="21"/>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2" id="22"/>
          <p:cNvGrpSpPr/>
          <p:nvPr/>
        </p:nvGrpSpPr>
        <p:grpSpPr>
          <a:xfrm rot="0">
            <a:off x="7852592" y="4034530"/>
            <a:ext cx="2538670" cy="1476935"/>
            <a:chOff x="0" y="0"/>
            <a:chExt cx="3384894" cy="1969247"/>
          </a:xfrm>
        </p:grpSpPr>
        <p:grpSp>
          <p:nvGrpSpPr>
            <p:cNvPr name="Group 23" id="23"/>
            <p:cNvGrpSpPr/>
            <p:nvPr/>
          </p:nvGrpSpPr>
          <p:grpSpPr>
            <a:xfrm rot="0">
              <a:off x="0" y="0"/>
              <a:ext cx="3384894" cy="1969247"/>
              <a:chOff x="0" y="0"/>
              <a:chExt cx="3096768" cy="1801623"/>
            </a:xfrm>
          </p:grpSpPr>
          <p:sp>
            <p:nvSpPr>
              <p:cNvPr name="Freeform 24" id="2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5" id="25"/>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6" id="26"/>
          <p:cNvGrpSpPr/>
          <p:nvPr/>
        </p:nvGrpSpPr>
        <p:grpSpPr>
          <a:xfrm rot="0">
            <a:off x="10229150" y="4034530"/>
            <a:ext cx="2538670" cy="1476935"/>
            <a:chOff x="0" y="0"/>
            <a:chExt cx="3384894" cy="1969247"/>
          </a:xfrm>
        </p:grpSpPr>
        <p:grpSp>
          <p:nvGrpSpPr>
            <p:cNvPr name="Group 27" id="27"/>
            <p:cNvGrpSpPr/>
            <p:nvPr/>
          </p:nvGrpSpPr>
          <p:grpSpPr>
            <a:xfrm rot="0">
              <a:off x="0" y="0"/>
              <a:ext cx="3384894" cy="1969247"/>
              <a:chOff x="0" y="0"/>
              <a:chExt cx="3096768" cy="1801623"/>
            </a:xfrm>
          </p:grpSpPr>
          <p:sp>
            <p:nvSpPr>
              <p:cNvPr name="Freeform 28" id="28"/>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29" id="29"/>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grpSp>
        <p:nvGrpSpPr>
          <p:cNvPr name="Group 30" id="30"/>
          <p:cNvGrpSpPr/>
          <p:nvPr/>
        </p:nvGrpSpPr>
        <p:grpSpPr>
          <a:xfrm rot="0">
            <a:off x="12589911" y="4034530"/>
            <a:ext cx="2538670" cy="1476935"/>
            <a:chOff x="0" y="0"/>
            <a:chExt cx="3384894" cy="1969247"/>
          </a:xfrm>
        </p:grpSpPr>
        <p:grpSp>
          <p:nvGrpSpPr>
            <p:cNvPr name="Group 31" id="31"/>
            <p:cNvGrpSpPr/>
            <p:nvPr/>
          </p:nvGrpSpPr>
          <p:grpSpPr>
            <a:xfrm rot="0">
              <a:off x="0" y="0"/>
              <a:ext cx="3384894" cy="1969247"/>
              <a:chOff x="0" y="0"/>
              <a:chExt cx="3096768" cy="1801623"/>
            </a:xfrm>
          </p:grpSpPr>
          <p:sp>
            <p:nvSpPr>
              <p:cNvPr name="Freeform 32" id="32"/>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3" id="33"/>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TextBox 34" id="34"/>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Critères d’inclusion et d’exclusion</a:t>
            </a:r>
          </a:p>
        </p:txBody>
      </p:sp>
      <p:sp>
        <p:nvSpPr>
          <p:cNvPr name="TextBox 35" id="35"/>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Stratégie de recherche</a:t>
            </a:r>
          </a:p>
        </p:txBody>
      </p:sp>
      <p:sp>
        <p:nvSpPr>
          <p:cNvPr name="TextBox 36" id="36"/>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Processus de sélection</a:t>
            </a:r>
          </a:p>
        </p:txBody>
      </p:sp>
      <p:sp>
        <p:nvSpPr>
          <p:cNvPr name="TextBox 37" id="37"/>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rPr>
              <a:t>Extraction des données</a:t>
            </a:r>
          </a:p>
        </p:txBody>
      </p:sp>
      <p:sp>
        <p:nvSpPr>
          <p:cNvPr name="TextBox 38" id="38"/>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Méthodes d’analyse et présentation des résultats</a:t>
            </a:r>
          </a:p>
        </p:txBody>
      </p:sp>
      <p:sp>
        <p:nvSpPr>
          <p:cNvPr name="TextBox 39" id="39"/>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rPr>
              <a:t>Cadre/ligne directrices</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Extraction des données</a:t>
            </a:r>
          </a:p>
        </p:txBody>
      </p:sp>
      <p:sp>
        <p:nvSpPr>
          <p:cNvPr name="TextBox 37" id="37"/>
          <p:cNvSpPr txBox="true"/>
          <p:nvPr/>
        </p:nvSpPr>
        <p:spPr>
          <a:xfrm rot="0">
            <a:off x="12672986" y="5770620"/>
            <a:ext cx="2051789" cy="1876425"/>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rPr>
              <a:t>Méthodes d’analyse et présentation des résultats</a:t>
            </a:r>
          </a:p>
        </p:txBody>
      </p:sp>
      <p:sp>
        <p:nvSpPr>
          <p:cNvPr name="TextBox 38" id="38"/>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rPr>
              <a:t>Cadre/ligne directrices</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4959993" y="5770620"/>
            <a:ext cx="2832513"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Bold"/>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Extraction des données</a:t>
            </a:r>
          </a:p>
        </p:txBody>
      </p:sp>
      <p:sp>
        <p:nvSpPr>
          <p:cNvPr name="TextBox 37" id="37"/>
          <p:cNvSpPr txBox="true"/>
          <p:nvPr/>
        </p:nvSpPr>
        <p:spPr>
          <a:xfrm rot="0">
            <a:off x="127678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rPr>
              <a:t>Méthodes d’analyse et présentation des résultats</a:t>
            </a:r>
          </a:p>
        </p:txBody>
      </p:sp>
      <p:sp>
        <p:nvSpPr>
          <p:cNvPr name="TextBox 38" id="38"/>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rPr>
              <a:t>Cadre/ligne directrices</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TextBox 4" id="4"/>
          <p:cNvSpPr txBox="true"/>
          <p:nvPr/>
        </p:nvSpPr>
        <p:spPr>
          <a:xfrm rot="0">
            <a:off x="3337891" y="1572327"/>
            <a:ext cx="9310825" cy="781050"/>
          </a:xfrm>
          <a:prstGeom prst="rect">
            <a:avLst/>
          </a:prstGeom>
        </p:spPr>
        <p:txBody>
          <a:bodyPr anchor="t" rtlCol="false" tIns="0" lIns="0" bIns="0" rIns="0">
            <a:spAutoFit/>
          </a:bodyPr>
          <a:lstStyle/>
          <a:p>
            <a:pPr algn="ctr">
              <a:lnSpc>
                <a:spcPts val="5879"/>
              </a:lnSpc>
            </a:pPr>
            <a:r>
              <a:rPr lang="en-US" sz="4899">
                <a:solidFill>
                  <a:srgbClr val="FEFEFE"/>
                </a:solidFill>
                <a:latin typeface="Poppins Bold"/>
              </a:rPr>
              <a:t>Cadre/lignes directrices</a:t>
            </a:r>
          </a:p>
        </p:txBody>
      </p:sp>
      <p:sp>
        <p:nvSpPr>
          <p:cNvPr name="TextBox 5" id="5"/>
          <p:cNvSpPr txBox="true"/>
          <p:nvPr/>
        </p:nvSpPr>
        <p:spPr>
          <a:xfrm rot="0">
            <a:off x="4243431" y="3522454"/>
            <a:ext cx="11299827" cy="62865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Mentionner les lignes directrices </a:t>
            </a:r>
          </a:p>
        </p:txBody>
      </p:sp>
      <p:sp>
        <p:nvSpPr>
          <p:cNvPr name="Freeform 6" id="6"/>
          <p:cNvSpPr/>
          <p:nvPr/>
        </p:nvSpPr>
        <p:spPr>
          <a:xfrm flipH="false" flipV="false" rot="0">
            <a:off x="12648716" y="1100591"/>
            <a:ext cx="1762621" cy="1762621"/>
          </a:xfrm>
          <a:custGeom>
            <a:avLst/>
            <a:gdLst/>
            <a:ahLst/>
            <a:cxnLst/>
            <a:rect r="r" b="b" t="t" l="l"/>
            <a:pathLst>
              <a:path h="1762621" w="1762621">
                <a:moveTo>
                  <a:pt x="0" y="0"/>
                </a:moveTo>
                <a:lnTo>
                  <a:pt x="1762621" y="0"/>
                </a:lnTo>
                <a:lnTo>
                  <a:pt x="1762621" y="1762621"/>
                </a:lnTo>
                <a:lnTo>
                  <a:pt x="0" y="17626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417466" y="-1028700"/>
            <a:ext cx="3284918" cy="10287000"/>
            <a:chOff x="0" y="0"/>
            <a:chExt cx="865164" cy="2709333"/>
          </a:xfrm>
        </p:grpSpPr>
        <p:sp>
          <p:nvSpPr>
            <p:cNvPr name="Freeform 3" id="3"/>
            <p:cNvSpPr/>
            <p:nvPr/>
          </p:nvSpPr>
          <p:spPr>
            <a:xfrm flipH="false" flipV="false" rot="0">
              <a:off x="0" y="0"/>
              <a:ext cx="865164" cy="2709333"/>
            </a:xfrm>
            <a:custGeom>
              <a:avLst/>
              <a:gdLst/>
              <a:ahLst/>
              <a:cxnLst/>
              <a:rect r="r" b="b" t="t" l="l"/>
              <a:pathLst>
                <a:path h="2709333" w="865164">
                  <a:moveTo>
                    <a:pt x="0" y="0"/>
                  </a:moveTo>
                  <a:lnTo>
                    <a:pt x="865164" y="0"/>
                  </a:lnTo>
                  <a:lnTo>
                    <a:pt x="865164" y="2709333"/>
                  </a:lnTo>
                  <a:lnTo>
                    <a:pt x="0" y="2709333"/>
                  </a:lnTo>
                  <a:close/>
                </a:path>
              </a:pathLst>
            </a:custGeom>
            <a:solidFill>
              <a:srgbClr val="F4F6FC"/>
            </a:solidFill>
          </p:spPr>
        </p:sp>
        <p:sp>
          <p:nvSpPr>
            <p:cNvPr name="TextBox 4" id="4"/>
            <p:cNvSpPr txBox="true"/>
            <p:nvPr/>
          </p:nvSpPr>
          <p:spPr>
            <a:xfrm>
              <a:off x="0" y="-19050"/>
              <a:ext cx="865164" cy="2728383"/>
            </a:xfrm>
            <a:prstGeom prst="rect">
              <a:avLst/>
            </a:prstGeom>
          </p:spPr>
          <p:txBody>
            <a:bodyPr anchor="ctr" rtlCol="false" tIns="50800" lIns="50800" bIns="50800" rIns="50800"/>
            <a:lstStyle/>
            <a:p>
              <a:pPr algn="ctr">
                <a:lnSpc>
                  <a:spcPts val="2999"/>
                </a:lnSpc>
              </a:pPr>
            </a:p>
          </p:txBody>
        </p:sp>
      </p:grpSp>
      <p:grpSp>
        <p:nvGrpSpPr>
          <p:cNvPr name="Group 5" id="5"/>
          <p:cNvGrpSpPr/>
          <p:nvPr/>
        </p:nvGrpSpPr>
        <p:grpSpPr>
          <a:xfrm rot="0">
            <a:off x="1562347" y="727141"/>
            <a:ext cx="15182356" cy="8832717"/>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TextBox 7" id="7"/>
          <p:cNvSpPr txBox="true"/>
          <p:nvPr/>
        </p:nvSpPr>
        <p:spPr>
          <a:xfrm rot="0">
            <a:off x="4243431" y="3522454"/>
            <a:ext cx="11299827" cy="62865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Mentionner les lignes directrices </a:t>
            </a:r>
          </a:p>
        </p:txBody>
      </p:sp>
      <p:sp>
        <p:nvSpPr>
          <p:cNvPr name="TextBox 8" id="8"/>
          <p:cNvSpPr txBox="true"/>
          <p:nvPr/>
        </p:nvSpPr>
        <p:spPr>
          <a:xfrm rot="0">
            <a:off x="3363602" y="5875576"/>
            <a:ext cx="11560796" cy="1733550"/>
          </a:xfrm>
          <a:prstGeom prst="rect">
            <a:avLst/>
          </a:prstGeom>
        </p:spPr>
        <p:txBody>
          <a:bodyPr anchor="t" rtlCol="false" tIns="0" lIns="0" bIns="0" rIns="0">
            <a:spAutoFit/>
          </a:bodyPr>
          <a:lstStyle/>
          <a:p>
            <a:pPr algn="ctr">
              <a:lnSpc>
                <a:spcPts val="4439"/>
              </a:lnSpc>
              <a:spcBef>
                <a:spcPct val="0"/>
              </a:spcBef>
            </a:pPr>
            <a:r>
              <a:rPr lang="en-US" sz="3699">
                <a:solidFill>
                  <a:srgbClr val="FEFEFE"/>
                </a:solidFill>
                <a:latin typeface="Poppins"/>
              </a:rPr>
              <a:t>« L’examen de la portée proposée sera mené conformément aux lignes directrices du JBI pour les examens de la portée. »</a:t>
            </a:r>
          </a:p>
        </p:txBody>
      </p:sp>
      <p:sp>
        <p:nvSpPr>
          <p:cNvPr name="Freeform 9" id="9"/>
          <p:cNvSpPr/>
          <p:nvPr/>
        </p:nvSpPr>
        <p:spPr>
          <a:xfrm flipH="false" flipV="false" rot="0">
            <a:off x="12648716" y="1100591"/>
            <a:ext cx="1762621" cy="1762621"/>
          </a:xfrm>
          <a:custGeom>
            <a:avLst/>
            <a:gdLst/>
            <a:ahLst/>
            <a:cxnLst/>
            <a:rect r="r" b="b" t="t" l="l"/>
            <a:pathLst>
              <a:path h="1762621" w="1762621">
                <a:moveTo>
                  <a:pt x="0" y="0"/>
                </a:moveTo>
                <a:lnTo>
                  <a:pt x="1762621" y="0"/>
                </a:lnTo>
                <a:lnTo>
                  <a:pt x="1762621" y="1762621"/>
                </a:lnTo>
                <a:lnTo>
                  <a:pt x="0" y="17626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562347" y="5114925"/>
            <a:ext cx="15182356" cy="523875"/>
          </a:xfrm>
          <a:prstGeom prst="rect">
            <a:avLst/>
          </a:prstGeom>
        </p:spPr>
        <p:txBody>
          <a:bodyPr anchor="t" rtlCol="false" tIns="0" lIns="0" bIns="0" rIns="0">
            <a:spAutoFit/>
          </a:bodyPr>
          <a:lstStyle/>
          <a:p>
            <a:pPr algn="ctr">
              <a:lnSpc>
                <a:spcPts val="3960"/>
              </a:lnSpc>
              <a:spcBef>
                <a:spcPct val="0"/>
              </a:spcBef>
            </a:pPr>
            <a:r>
              <a:rPr lang="en-US" sz="3300">
                <a:solidFill>
                  <a:srgbClr val="FFFFFF"/>
                </a:solidFill>
                <a:latin typeface="Poppins"/>
              </a:rPr>
              <a:t>Par exemple: </a:t>
            </a:r>
          </a:p>
        </p:txBody>
      </p:sp>
      <p:sp>
        <p:nvSpPr>
          <p:cNvPr name="TextBox 11" id="11"/>
          <p:cNvSpPr txBox="true"/>
          <p:nvPr/>
        </p:nvSpPr>
        <p:spPr>
          <a:xfrm rot="0">
            <a:off x="3337891" y="1572327"/>
            <a:ext cx="9310825" cy="781050"/>
          </a:xfrm>
          <a:prstGeom prst="rect">
            <a:avLst/>
          </a:prstGeom>
        </p:spPr>
        <p:txBody>
          <a:bodyPr anchor="t" rtlCol="false" tIns="0" lIns="0" bIns="0" rIns="0">
            <a:spAutoFit/>
          </a:bodyPr>
          <a:lstStyle/>
          <a:p>
            <a:pPr algn="ctr">
              <a:lnSpc>
                <a:spcPts val="5879"/>
              </a:lnSpc>
            </a:pPr>
            <a:r>
              <a:rPr lang="en-US" sz="4899">
                <a:solidFill>
                  <a:srgbClr val="FEFEFE"/>
                </a:solidFill>
                <a:latin typeface="Poppins Bold"/>
              </a:rPr>
              <a:t>Cadre/lignes directrices</a:t>
            </a:r>
          </a:p>
        </p:txBody>
      </p:sp>
    </p:spTree>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20243141" cy="11776956"/>
          </a:xfrm>
        </p:grpSpPr>
        <p:grpSp>
          <p:nvGrpSpPr>
            <p:cNvPr name="Group 3" id="3"/>
            <p:cNvGrpSpPr/>
            <p:nvPr/>
          </p:nvGrpSpPr>
          <p:grpSpPr>
            <a:xfrm rot="0">
              <a:off x="0" y="0"/>
              <a:ext cx="20243141" cy="11776956"/>
              <a:chOff x="0" y="0"/>
              <a:chExt cx="3096768" cy="1801623"/>
            </a:xfrm>
          </p:grpSpPr>
          <p:sp>
            <p:nvSpPr>
              <p:cNvPr name="Freeform 4" id="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5" id="5"/>
            <p:cNvSpPr txBox="true"/>
            <p:nvPr/>
          </p:nvSpPr>
          <p:spPr>
            <a:xfrm rot="0">
              <a:off x="3086154" y="993573"/>
              <a:ext cx="11950488" cy="1739900"/>
            </a:xfrm>
            <a:prstGeom prst="rect">
              <a:avLst/>
            </a:prstGeom>
          </p:spPr>
          <p:txBody>
            <a:bodyPr anchor="t" rtlCol="false" tIns="0" lIns="0" bIns="0" rIns="0">
              <a:spAutoFit/>
            </a:bodyPr>
            <a:lstStyle/>
            <a:p>
              <a:pPr algn="ctr">
                <a:lnSpc>
                  <a:spcPts val="5039"/>
                </a:lnSpc>
              </a:pPr>
              <a:r>
                <a:rPr lang="en-US" sz="4199">
                  <a:solidFill>
                    <a:srgbClr val="FEFEFE"/>
                  </a:solidFill>
                  <a:latin typeface="Poppins Bold"/>
                </a:rPr>
                <a:t>Critères d’inclusion et d’exclusion</a:t>
              </a:r>
            </a:p>
          </p:txBody>
        </p:sp>
        <p:sp>
          <p:nvSpPr>
            <p:cNvPr name="TextBox 6" id="6"/>
            <p:cNvSpPr txBox="true"/>
            <p:nvPr/>
          </p:nvSpPr>
          <p:spPr>
            <a:xfrm rot="0">
              <a:off x="3587478" y="3667906"/>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Différence entre les sources à inclure et à exclure </a:t>
              </a:r>
            </a:p>
          </p:txBody>
        </p:sp>
      </p:grpSp>
      <p:sp>
        <p:nvSpPr>
          <p:cNvPr name="Freeform 7" id="7"/>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20243141" cy="11776956"/>
          </a:xfrm>
        </p:grpSpPr>
        <p:sp>
          <p:nvSpPr>
            <p:cNvPr name="Freeform 3" id="3"/>
            <p:cNvSpPr/>
            <p:nvPr/>
          </p:nvSpPr>
          <p:spPr>
            <a:xfrm flipH="false" flipV="false" rot="0">
              <a:off x="13701297" y="586008"/>
              <a:ext cx="2065109" cy="2581386"/>
            </a:xfrm>
            <a:custGeom>
              <a:avLst/>
              <a:gdLst/>
              <a:ahLst/>
              <a:cxnLst/>
              <a:rect r="r" b="b" t="t" l="l"/>
              <a:pathLst>
                <a:path h="2581386" w="2065109">
                  <a:moveTo>
                    <a:pt x="0" y="0"/>
                  </a:moveTo>
                  <a:lnTo>
                    <a:pt x="2065109" y="0"/>
                  </a:lnTo>
                  <a:lnTo>
                    <a:pt x="2065109" y="2581386"/>
                  </a:lnTo>
                  <a:lnTo>
                    <a:pt x="0" y="2581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0" y="0"/>
              <a:ext cx="20243141" cy="11776956"/>
              <a:chOff x="0" y="0"/>
              <a:chExt cx="3096768" cy="1801623"/>
            </a:xfrm>
          </p:grpSpPr>
          <p:sp>
            <p:nvSpPr>
              <p:cNvPr name="Freeform 5" id="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6" id="6"/>
            <p:cNvSpPr txBox="true"/>
            <p:nvPr/>
          </p:nvSpPr>
          <p:spPr>
            <a:xfrm rot="0">
              <a:off x="3086154" y="993573"/>
              <a:ext cx="11950488" cy="1739900"/>
            </a:xfrm>
            <a:prstGeom prst="rect">
              <a:avLst/>
            </a:prstGeom>
          </p:spPr>
          <p:txBody>
            <a:bodyPr anchor="t" rtlCol="false" tIns="0" lIns="0" bIns="0" rIns="0">
              <a:spAutoFit/>
            </a:bodyPr>
            <a:lstStyle/>
            <a:p>
              <a:pPr algn="ctr">
                <a:lnSpc>
                  <a:spcPts val="5039"/>
                </a:lnSpc>
              </a:pPr>
              <a:r>
                <a:rPr lang="en-US" sz="4199">
                  <a:solidFill>
                    <a:srgbClr val="FEFEFE"/>
                  </a:solidFill>
                  <a:latin typeface="Poppins Bold"/>
                </a:rPr>
                <a:t>Critères d’inclusion et d’exclusion</a:t>
              </a:r>
            </a:p>
          </p:txBody>
        </p:sp>
        <p:sp>
          <p:nvSpPr>
            <p:cNvPr name="TextBox 7" id="7"/>
            <p:cNvSpPr txBox="true"/>
            <p:nvPr/>
          </p:nvSpPr>
          <p:spPr>
            <a:xfrm rot="0">
              <a:off x="3587478" y="3667906"/>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Différence entre les sources à inclure et à exclure </a:t>
              </a:r>
            </a:p>
          </p:txBody>
        </p:sp>
        <p:sp>
          <p:nvSpPr>
            <p:cNvPr name="TextBox 8" id="8"/>
            <p:cNvSpPr txBox="true"/>
            <p:nvPr/>
          </p:nvSpPr>
          <p:spPr>
            <a:xfrm rot="0">
              <a:off x="3587478" y="5554272"/>
              <a:ext cx="15066436" cy="8255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Informent sur les thématiques abordées</a:t>
              </a:r>
            </a:p>
          </p:txBody>
        </p:sp>
      </p:grpSp>
      <p:sp>
        <p:nvSpPr>
          <p:cNvPr name="Freeform 9" id="9"/>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134988" y="2883194"/>
            <a:ext cx="10018023" cy="6375106"/>
            <a:chOff x="0" y="0"/>
            <a:chExt cx="13357364" cy="8500141"/>
          </a:xfrm>
        </p:grpSpPr>
        <p:sp>
          <p:nvSpPr>
            <p:cNvPr name="Freeform 5" id="5"/>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rPr>
                <a:t>Recette</a:t>
              </a:r>
            </a:p>
          </p:txBody>
        </p:sp>
      </p:grpSp>
      <p:sp>
        <p:nvSpPr>
          <p:cNvPr name="Freeform 7" id="7"/>
          <p:cNvSpPr/>
          <p:nvPr/>
        </p:nvSpPr>
        <p:spPr>
          <a:xfrm flipH="false" flipV="false" rot="0">
            <a:off x="1267925" y="3278534"/>
            <a:ext cx="2315420" cy="1864966"/>
          </a:xfrm>
          <a:custGeom>
            <a:avLst/>
            <a:gdLst/>
            <a:ahLst/>
            <a:cxnLst/>
            <a:rect r="r" b="b" t="t" l="l"/>
            <a:pathLst>
              <a:path h="1864966" w="2315420">
                <a:moveTo>
                  <a:pt x="0" y="0"/>
                </a:moveTo>
                <a:lnTo>
                  <a:pt x="2315420" y="0"/>
                </a:lnTo>
                <a:lnTo>
                  <a:pt x="2315420" y="1864966"/>
                </a:lnTo>
                <a:lnTo>
                  <a:pt x="0" y="18649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spTree>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20243141" cy="11776956"/>
          </a:xfrm>
        </p:grpSpPr>
        <p:sp>
          <p:nvSpPr>
            <p:cNvPr name="Freeform 3" id="3"/>
            <p:cNvSpPr/>
            <p:nvPr/>
          </p:nvSpPr>
          <p:spPr>
            <a:xfrm flipH="false" flipV="false" rot="0">
              <a:off x="13701297" y="586008"/>
              <a:ext cx="2065109" cy="2581386"/>
            </a:xfrm>
            <a:custGeom>
              <a:avLst/>
              <a:gdLst/>
              <a:ahLst/>
              <a:cxnLst/>
              <a:rect r="r" b="b" t="t" l="l"/>
              <a:pathLst>
                <a:path h="2581386" w="2065109">
                  <a:moveTo>
                    <a:pt x="0" y="0"/>
                  </a:moveTo>
                  <a:lnTo>
                    <a:pt x="2065109" y="0"/>
                  </a:lnTo>
                  <a:lnTo>
                    <a:pt x="2065109" y="2581386"/>
                  </a:lnTo>
                  <a:lnTo>
                    <a:pt x="0" y="2581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0" y="0"/>
              <a:ext cx="20243141" cy="11776956"/>
              <a:chOff x="0" y="0"/>
              <a:chExt cx="3096768" cy="1801623"/>
            </a:xfrm>
          </p:grpSpPr>
          <p:sp>
            <p:nvSpPr>
              <p:cNvPr name="Freeform 5" id="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6" id="6"/>
            <p:cNvSpPr txBox="true"/>
            <p:nvPr/>
          </p:nvSpPr>
          <p:spPr>
            <a:xfrm rot="0">
              <a:off x="3086154" y="993573"/>
              <a:ext cx="11950488" cy="1739900"/>
            </a:xfrm>
            <a:prstGeom prst="rect">
              <a:avLst/>
            </a:prstGeom>
          </p:spPr>
          <p:txBody>
            <a:bodyPr anchor="t" rtlCol="false" tIns="0" lIns="0" bIns="0" rIns="0">
              <a:spAutoFit/>
            </a:bodyPr>
            <a:lstStyle/>
            <a:p>
              <a:pPr algn="ctr">
                <a:lnSpc>
                  <a:spcPts val="5039"/>
                </a:lnSpc>
              </a:pPr>
              <a:r>
                <a:rPr lang="en-US" sz="4199">
                  <a:solidFill>
                    <a:srgbClr val="FEFEFE"/>
                  </a:solidFill>
                  <a:latin typeface="Poppins Bold"/>
                </a:rPr>
                <a:t>Critères d’inclusion et d’exclusion</a:t>
              </a:r>
            </a:p>
          </p:txBody>
        </p:sp>
        <p:sp>
          <p:nvSpPr>
            <p:cNvPr name="TextBox 7" id="7"/>
            <p:cNvSpPr txBox="true"/>
            <p:nvPr/>
          </p:nvSpPr>
          <p:spPr>
            <a:xfrm rot="0">
              <a:off x="3587478" y="3667906"/>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Différence entre les sources à inclure et à exclure </a:t>
              </a:r>
            </a:p>
          </p:txBody>
        </p:sp>
        <p:sp>
          <p:nvSpPr>
            <p:cNvPr name="TextBox 8" id="8"/>
            <p:cNvSpPr txBox="true"/>
            <p:nvPr/>
          </p:nvSpPr>
          <p:spPr>
            <a:xfrm rot="0">
              <a:off x="3587478" y="5554272"/>
              <a:ext cx="15066436" cy="8255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Informent sur les thématiques abordées</a:t>
              </a:r>
            </a:p>
          </p:txBody>
        </p:sp>
        <p:sp>
          <p:nvSpPr>
            <p:cNvPr name="TextBox 9" id="9"/>
            <p:cNvSpPr txBox="true"/>
            <p:nvPr/>
          </p:nvSpPr>
          <p:spPr>
            <a:xfrm rot="0">
              <a:off x="3587478" y="6659172"/>
              <a:ext cx="15066436" cy="24003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IMPORTANT congruence des critères avec le titre, les objectifs et les questions de recherche</a:t>
              </a:r>
            </a:p>
          </p:txBody>
        </p:sp>
      </p:grpSp>
      <p:sp>
        <p:nvSpPr>
          <p:cNvPr name="Freeform 10" id="10"/>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20243141" cy="11776956"/>
          </a:xfrm>
        </p:grpSpPr>
        <p:sp>
          <p:nvSpPr>
            <p:cNvPr name="Freeform 3" id="3"/>
            <p:cNvSpPr/>
            <p:nvPr/>
          </p:nvSpPr>
          <p:spPr>
            <a:xfrm flipH="false" flipV="false" rot="0">
              <a:off x="13701297" y="586008"/>
              <a:ext cx="2065109" cy="2581386"/>
            </a:xfrm>
            <a:custGeom>
              <a:avLst/>
              <a:gdLst/>
              <a:ahLst/>
              <a:cxnLst/>
              <a:rect r="r" b="b" t="t" l="l"/>
              <a:pathLst>
                <a:path h="2581386" w="2065109">
                  <a:moveTo>
                    <a:pt x="0" y="0"/>
                  </a:moveTo>
                  <a:lnTo>
                    <a:pt x="2065109" y="0"/>
                  </a:lnTo>
                  <a:lnTo>
                    <a:pt x="2065109" y="2581386"/>
                  </a:lnTo>
                  <a:lnTo>
                    <a:pt x="0" y="2581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0" y="0"/>
              <a:ext cx="20243141" cy="11776956"/>
              <a:chOff x="0" y="0"/>
              <a:chExt cx="3096768" cy="1801623"/>
            </a:xfrm>
          </p:grpSpPr>
          <p:sp>
            <p:nvSpPr>
              <p:cNvPr name="Freeform 5" id="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6" id="6"/>
            <p:cNvSpPr txBox="true"/>
            <p:nvPr/>
          </p:nvSpPr>
          <p:spPr>
            <a:xfrm rot="0">
              <a:off x="3086154" y="993573"/>
              <a:ext cx="11950488" cy="1739900"/>
            </a:xfrm>
            <a:prstGeom prst="rect">
              <a:avLst/>
            </a:prstGeom>
          </p:spPr>
          <p:txBody>
            <a:bodyPr anchor="t" rtlCol="false" tIns="0" lIns="0" bIns="0" rIns="0">
              <a:spAutoFit/>
            </a:bodyPr>
            <a:lstStyle/>
            <a:p>
              <a:pPr algn="ctr">
                <a:lnSpc>
                  <a:spcPts val="5039"/>
                </a:lnSpc>
              </a:pPr>
              <a:r>
                <a:rPr lang="en-US" sz="4199">
                  <a:solidFill>
                    <a:srgbClr val="FEFEFE"/>
                  </a:solidFill>
                  <a:latin typeface="Poppins Bold"/>
                </a:rPr>
                <a:t>Critères d’inclusion et d’exclusion</a:t>
              </a:r>
            </a:p>
          </p:txBody>
        </p:sp>
        <p:sp>
          <p:nvSpPr>
            <p:cNvPr name="TextBox 7" id="7"/>
            <p:cNvSpPr txBox="true"/>
            <p:nvPr/>
          </p:nvSpPr>
          <p:spPr>
            <a:xfrm rot="0">
              <a:off x="3587478" y="3667906"/>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Différence entre les sources à inclure et à exclure </a:t>
              </a:r>
            </a:p>
          </p:txBody>
        </p:sp>
        <p:sp>
          <p:nvSpPr>
            <p:cNvPr name="TextBox 8" id="8"/>
            <p:cNvSpPr txBox="true"/>
            <p:nvPr/>
          </p:nvSpPr>
          <p:spPr>
            <a:xfrm rot="0">
              <a:off x="3587478" y="5554272"/>
              <a:ext cx="15066436" cy="8255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Informent sur les thématiques abordées</a:t>
              </a:r>
            </a:p>
          </p:txBody>
        </p:sp>
        <p:sp>
          <p:nvSpPr>
            <p:cNvPr name="TextBox 9" id="9"/>
            <p:cNvSpPr txBox="true"/>
            <p:nvPr/>
          </p:nvSpPr>
          <p:spPr>
            <a:xfrm rot="0">
              <a:off x="3587478" y="6659172"/>
              <a:ext cx="15066436" cy="24003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IMPORTANT congruence des critères avec le titre, les objectifs et les questions de recherche</a:t>
              </a:r>
            </a:p>
          </p:txBody>
        </p:sp>
        <p:sp>
          <p:nvSpPr>
            <p:cNvPr name="TextBox 10" id="10"/>
            <p:cNvSpPr txBox="true"/>
            <p:nvPr/>
          </p:nvSpPr>
          <p:spPr>
            <a:xfrm rot="0">
              <a:off x="3587478" y="9338872"/>
              <a:ext cx="15066436" cy="1612900"/>
            </a:xfrm>
            <a:prstGeom prst="rect">
              <a:avLst/>
            </a:prstGeom>
          </p:spPr>
          <p:txBody>
            <a:bodyPr anchor="t" rtlCol="false" tIns="0" lIns="0" bIns="0" rIns="0">
              <a:spAutoFit/>
            </a:bodyPr>
            <a:lstStyle/>
            <a:p>
              <a:pPr marL="842010" indent="-421005" lvl="1">
                <a:lnSpc>
                  <a:spcPts val="4680"/>
                </a:lnSpc>
                <a:buFont typeface="Arial"/>
                <a:buChar char="•"/>
              </a:pPr>
              <a:r>
                <a:rPr lang="en-US" sz="3900">
                  <a:solidFill>
                    <a:srgbClr val="FEFEFE"/>
                  </a:solidFill>
                  <a:latin typeface="Poppins"/>
                </a:rPr>
                <a:t>Possible de les baser sur les cadres</a:t>
              </a:r>
            </a:p>
            <a:p>
              <a:pPr>
                <a:lnSpc>
                  <a:spcPts val="4680"/>
                </a:lnSpc>
              </a:pPr>
              <a:r>
                <a:rPr lang="en-US" sz="3900">
                  <a:solidFill>
                    <a:srgbClr val="FEFEFE"/>
                  </a:solidFill>
                  <a:latin typeface="Poppins"/>
                </a:rPr>
                <a:t>      (p. ex., PCC)</a:t>
              </a:r>
            </a:p>
          </p:txBody>
        </p:sp>
      </p:grpSp>
      <p:sp>
        <p:nvSpPr>
          <p:cNvPr name="Freeform 11" id="11"/>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306272" y="3036631"/>
            <a:ext cx="10599514" cy="826956"/>
            <a:chOff x="0" y="0"/>
            <a:chExt cx="14132685" cy="1102608"/>
          </a:xfrm>
        </p:grpSpPr>
        <p:sp>
          <p:nvSpPr>
            <p:cNvPr name="Freeform 7" id="7"/>
            <p:cNvSpPr/>
            <p:nvPr/>
          </p:nvSpPr>
          <p:spPr>
            <a:xfrm flipH="false" flipV="false" rot="0">
              <a:off x="0" y="0"/>
              <a:ext cx="1287717" cy="1102608"/>
            </a:xfrm>
            <a:custGeom>
              <a:avLst/>
              <a:gdLst/>
              <a:ahLst/>
              <a:cxnLst/>
              <a:rect r="r" b="b" t="t" l="l"/>
              <a:pathLst>
                <a:path h="1102608" w="1287717">
                  <a:moveTo>
                    <a:pt x="0" y="0"/>
                  </a:moveTo>
                  <a:lnTo>
                    <a:pt x="1287717" y="0"/>
                  </a:lnTo>
                  <a:lnTo>
                    <a:pt x="1287717" y="1102608"/>
                  </a:lnTo>
                  <a:lnTo>
                    <a:pt x="0" y="11026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750557" y="71819"/>
              <a:ext cx="12382128" cy="688975"/>
            </a:xfrm>
            <a:prstGeom prst="rect">
              <a:avLst/>
            </a:prstGeom>
          </p:spPr>
          <p:txBody>
            <a:bodyPr anchor="t" rtlCol="false" tIns="0" lIns="0" bIns="0" rIns="0">
              <a:spAutoFit/>
            </a:bodyPr>
            <a:lstStyle/>
            <a:p>
              <a:pPr>
                <a:lnSpc>
                  <a:spcPts val="3960"/>
                </a:lnSpc>
              </a:pPr>
              <a:r>
                <a:rPr lang="en-US" sz="3300">
                  <a:solidFill>
                    <a:srgbClr val="FEFEFE"/>
                  </a:solidFill>
                  <a:latin typeface="Poppins"/>
                </a:rPr>
                <a:t>Caractéristiques des participants</a:t>
              </a:r>
            </a:p>
          </p:txBody>
        </p:sp>
      </p:gr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306272" y="3036631"/>
            <a:ext cx="965788" cy="826956"/>
          </a:xfrm>
          <a:custGeom>
            <a:avLst/>
            <a:gdLst/>
            <a:ahLst/>
            <a:cxnLst/>
            <a:rect r="r" b="b" t="t" l="l"/>
            <a:pathLst>
              <a:path h="826956" w="965788">
                <a:moveTo>
                  <a:pt x="0" y="0"/>
                </a:moveTo>
                <a:lnTo>
                  <a:pt x="965787" y="0"/>
                </a:lnTo>
                <a:lnTo>
                  <a:pt x="965787" y="826956"/>
                </a:lnTo>
                <a:lnTo>
                  <a:pt x="0" y="8269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619189" y="3083352"/>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Caractéristiques des participants</a:t>
            </a:r>
          </a:p>
        </p:txBody>
      </p:sp>
      <p:grpSp>
        <p:nvGrpSpPr>
          <p:cNvPr name="Group 8" id="8"/>
          <p:cNvGrpSpPr/>
          <p:nvPr/>
        </p:nvGrpSpPr>
        <p:grpSpPr>
          <a:xfrm rot="0">
            <a:off x="5272059" y="4119647"/>
            <a:ext cx="7472742" cy="1023853"/>
            <a:chOff x="0" y="0"/>
            <a:chExt cx="9963656" cy="1365137"/>
          </a:xfrm>
        </p:grpSpPr>
        <p:sp>
          <p:nvSpPr>
            <p:cNvPr name="Freeform 9" id="9"/>
            <p:cNvSpPr/>
            <p:nvPr/>
          </p:nvSpPr>
          <p:spPr>
            <a:xfrm flipH="false" flipV="false" rot="0">
              <a:off x="0" y="0"/>
              <a:ext cx="729602" cy="880003"/>
            </a:xfrm>
            <a:custGeom>
              <a:avLst/>
              <a:gdLst/>
              <a:ahLst/>
              <a:cxnLst/>
              <a:rect r="r" b="b" t="t" l="l"/>
              <a:pathLst>
                <a:path h="880003" w="729602">
                  <a:moveTo>
                    <a:pt x="0" y="0"/>
                  </a:moveTo>
                  <a:lnTo>
                    <a:pt x="729602" y="0"/>
                  </a:lnTo>
                  <a:lnTo>
                    <a:pt x="729602" y="880003"/>
                  </a:lnTo>
                  <a:lnTo>
                    <a:pt x="0" y="8800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073456" y="15762"/>
              <a:ext cx="8890199" cy="13493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Concept ou sujet de recherche (p. ex., type d’intervention)</a:t>
              </a:r>
            </a:p>
          </p:txBody>
        </p:sp>
      </p:gr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306272" y="3036631"/>
            <a:ext cx="965788" cy="826956"/>
          </a:xfrm>
          <a:custGeom>
            <a:avLst/>
            <a:gdLst/>
            <a:ahLst/>
            <a:cxnLst/>
            <a:rect r="r" b="b" t="t" l="l"/>
            <a:pathLst>
              <a:path h="826956" w="965788">
                <a:moveTo>
                  <a:pt x="0" y="0"/>
                </a:moveTo>
                <a:lnTo>
                  <a:pt x="965787" y="0"/>
                </a:lnTo>
                <a:lnTo>
                  <a:pt x="965787" y="826956"/>
                </a:lnTo>
                <a:lnTo>
                  <a:pt x="0" y="8269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619189" y="3083352"/>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Caractéristiques des participants</a:t>
            </a:r>
          </a:p>
        </p:txBody>
      </p:sp>
      <p:sp>
        <p:nvSpPr>
          <p:cNvPr name="Freeform 8" id="8"/>
          <p:cNvSpPr/>
          <p:nvPr/>
        </p:nvSpPr>
        <p:spPr>
          <a:xfrm flipH="false" flipV="false" rot="0">
            <a:off x="5272059" y="4119647"/>
            <a:ext cx="547202" cy="660002"/>
          </a:xfrm>
          <a:custGeom>
            <a:avLst/>
            <a:gdLst/>
            <a:ahLst/>
            <a:cxnLst/>
            <a:rect r="r" b="b" t="t" l="l"/>
            <a:pathLst>
              <a:path h="660002" w="547202">
                <a:moveTo>
                  <a:pt x="0" y="0"/>
                </a:moveTo>
                <a:lnTo>
                  <a:pt x="547202" y="0"/>
                </a:lnTo>
                <a:lnTo>
                  <a:pt x="547202" y="660002"/>
                </a:lnTo>
                <a:lnTo>
                  <a:pt x="0" y="660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p:nvPr/>
        </p:nvGrpSpPr>
        <p:grpSpPr>
          <a:xfrm rot="0">
            <a:off x="4485199" y="5464748"/>
            <a:ext cx="9870274" cy="990600"/>
            <a:chOff x="0" y="0"/>
            <a:chExt cx="13160366" cy="1320800"/>
          </a:xfrm>
        </p:grpSpPr>
        <p:sp>
          <p:nvSpPr>
            <p:cNvPr name="Freeform 10" id="10"/>
            <p:cNvSpPr/>
            <p:nvPr/>
          </p:nvSpPr>
          <p:spPr>
            <a:xfrm flipH="false" flipV="false" rot="0">
              <a:off x="0" y="0"/>
              <a:ext cx="810576" cy="1079460"/>
            </a:xfrm>
            <a:custGeom>
              <a:avLst/>
              <a:gdLst/>
              <a:ahLst/>
              <a:cxnLst/>
              <a:rect r="r" b="b" t="t" l="l"/>
              <a:pathLst>
                <a:path h="1079460" w="810576">
                  <a:moveTo>
                    <a:pt x="0" y="0"/>
                  </a:moveTo>
                  <a:lnTo>
                    <a:pt x="810576" y="0"/>
                  </a:lnTo>
                  <a:lnTo>
                    <a:pt x="810576" y="1079460"/>
                  </a:lnTo>
                  <a:lnTo>
                    <a:pt x="0" y="1079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1413948" y="-28575"/>
              <a:ext cx="11746418" cy="13493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Contexte  (p. ex., milieu culturel, condition économique, type d’habitation, etc.)</a:t>
              </a:r>
            </a:p>
          </p:txBody>
        </p:sp>
      </p:grpSp>
      <p:sp>
        <p:nvSpPr>
          <p:cNvPr name="TextBox 12" id="12"/>
          <p:cNvSpPr txBox="true"/>
          <p:nvPr/>
        </p:nvSpPr>
        <p:spPr>
          <a:xfrm rot="0">
            <a:off x="6077151" y="4124325"/>
            <a:ext cx="6667649"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Concept ou sujet de recherche (p. ex., type d’intervention)</a:t>
            </a:r>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306272" y="3036631"/>
            <a:ext cx="965788" cy="826956"/>
          </a:xfrm>
          <a:custGeom>
            <a:avLst/>
            <a:gdLst/>
            <a:ahLst/>
            <a:cxnLst/>
            <a:rect r="r" b="b" t="t" l="l"/>
            <a:pathLst>
              <a:path h="826956" w="965788">
                <a:moveTo>
                  <a:pt x="0" y="0"/>
                </a:moveTo>
                <a:lnTo>
                  <a:pt x="965787" y="0"/>
                </a:lnTo>
                <a:lnTo>
                  <a:pt x="965787" y="826956"/>
                </a:lnTo>
                <a:lnTo>
                  <a:pt x="0" y="8269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619189" y="3083352"/>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Caractéristiques des participants</a:t>
            </a:r>
          </a:p>
        </p:txBody>
      </p:sp>
      <p:grpSp>
        <p:nvGrpSpPr>
          <p:cNvPr name="Group 8" id="8"/>
          <p:cNvGrpSpPr/>
          <p:nvPr/>
        </p:nvGrpSpPr>
        <p:grpSpPr>
          <a:xfrm rot="0">
            <a:off x="5272059" y="6951790"/>
            <a:ext cx="9682003" cy="990600"/>
            <a:chOff x="0" y="0"/>
            <a:chExt cx="12909337" cy="1320800"/>
          </a:xfrm>
        </p:grpSpPr>
        <p:sp>
          <p:nvSpPr>
            <p:cNvPr name="Freeform 9" id="9"/>
            <p:cNvSpPr/>
            <p:nvPr/>
          </p:nvSpPr>
          <p:spPr>
            <a:xfrm flipH="false" flipV="false" rot="0">
              <a:off x="0" y="138529"/>
              <a:ext cx="1043742" cy="1043742"/>
            </a:xfrm>
            <a:custGeom>
              <a:avLst/>
              <a:gdLst/>
              <a:ahLst/>
              <a:cxnLst/>
              <a:rect r="r" b="b" t="t" l="l"/>
              <a:pathLst>
                <a:path h="1043742" w="1043742">
                  <a:moveTo>
                    <a:pt x="0" y="0"/>
                  </a:moveTo>
                  <a:lnTo>
                    <a:pt x="1043742" y="0"/>
                  </a:lnTo>
                  <a:lnTo>
                    <a:pt x="1043742" y="1043742"/>
                  </a:lnTo>
                  <a:lnTo>
                    <a:pt x="0" y="104374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387596" y="-28575"/>
              <a:ext cx="11521741" cy="1349375"/>
            </a:xfrm>
            <a:prstGeom prst="rect">
              <a:avLst/>
            </a:prstGeom>
          </p:spPr>
          <p:txBody>
            <a:bodyPr anchor="t" rtlCol="false" tIns="0" lIns="0" bIns="0" rIns="0">
              <a:spAutoFit/>
            </a:bodyPr>
            <a:lstStyle/>
            <a:p>
              <a:pPr>
                <a:lnSpc>
                  <a:spcPts val="3960"/>
                </a:lnSpc>
              </a:pPr>
              <a:r>
                <a:rPr lang="en-US" sz="3300">
                  <a:solidFill>
                    <a:srgbClr val="FEFEFE"/>
                  </a:solidFill>
                  <a:latin typeface="Poppins"/>
                </a:rPr>
                <a:t>Types de sources (p. ex., articles scientifiques, rapports, etc.)</a:t>
              </a:r>
            </a:p>
          </p:txBody>
        </p:sp>
      </p:grpSp>
      <p:sp>
        <p:nvSpPr>
          <p:cNvPr name="Freeform 11" id="11"/>
          <p:cNvSpPr/>
          <p:nvPr/>
        </p:nvSpPr>
        <p:spPr>
          <a:xfrm flipH="false" flipV="false" rot="0">
            <a:off x="5272059" y="4119647"/>
            <a:ext cx="547202" cy="660002"/>
          </a:xfrm>
          <a:custGeom>
            <a:avLst/>
            <a:gdLst/>
            <a:ahLst/>
            <a:cxnLst/>
            <a:rect r="r" b="b" t="t" l="l"/>
            <a:pathLst>
              <a:path h="660002" w="547202">
                <a:moveTo>
                  <a:pt x="0" y="0"/>
                </a:moveTo>
                <a:lnTo>
                  <a:pt x="547202" y="0"/>
                </a:lnTo>
                <a:lnTo>
                  <a:pt x="547202" y="660002"/>
                </a:lnTo>
                <a:lnTo>
                  <a:pt x="0" y="66000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4485199" y="5464748"/>
            <a:ext cx="607932" cy="809595"/>
          </a:xfrm>
          <a:custGeom>
            <a:avLst/>
            <a:gdLst/>
            <a:ahLst/>
            <a:cxnLst/>
            <a:rect r="r" b="b" t="t" l="l"/>
            <a:pathLst>
              <a:path h="809595" w="607932">
                <a:moveTo>
                  <a:pt x="0" y="0"/>
                </a:moveTo>
                <a:lnTo>
                  <a:pt x="607932" y="0"/>
                </a:lnTo>
                <a:lnTo>
                  <a:pt x="607932" y="809595"/>
                </a:lnTo>
                <a:lnTo>
                  <a:pt x="0" y="8095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5545660" y="5436173"/>
            <a:ext cx="8809814"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Contexte  (p. ex., milieu culturel, condition économique, type d’habitation, etc.)</a:t>
            </a:r>
          </a:p>
        </p:txBody>
      </p:sp>
      <p:sp>
        <p:nvSpPr>
          <p:cNvPr name="TextBox 14" id="14"/>
          <p:cNvSpPr txBox="true"/>
          <p:nvPr/>
        </p:nvSpPr>
        <p:spPr>
          <a:xfrm rot="0">
            <a:off x="6077151" y="4124325"/>
            <a:ext cx="6667649"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Concept ou sujet de recherche (p. ex., type d’intervention)</a:t>
            </a:r>
          </a:p>
        </p:txBody>
      </p:sp>
    </p:spTree>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Freeform 2" id="2"/>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552822" y="727141"/>
            <a:ext cx="15182356" cy="8832717"/>
            <a:chOff x="0" y="0"/>
            <a:chExt cx="3096768" cy="1801623"/>
          </a:xfrm>
        </p:grpSpPr>
        <p:sp>
          <p:nvSpPr>
            <p:cNvPr name="Freeform 4" id="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5" id="5"/>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Informations à inclure</a:t>
            </a:r>
          </a:p>
        </p:txBody>
      </p:sp>
      <p:sp>
        <p:nvSpPr>
          <p:cNvPr name="Freeform 6" id="6"/>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4306272" y="3036631"/>
            <a:ext cx="965788" cy="826956"/>
          </a:xfrm>
          <a:custGeom>
            <a:avLst/>
            <a:gdLst/>
            <a:ahLst/>
            <a:cxnLst/>
            <a:rect r="r" b="b" t="t" l="l"/>
            <a:pathLst>
              <a:path h="826956" w="965788">
                <a:moveTo>
                  <a:pt x="0" y="0"/>
                </a:moveTo>
                <a:lnTo>
                  <a:pt x="965787" y="0"/>
                </a:lnTo>
                <a:lnTo>
                  <a:pt x="965787" y="826956"/>
                </a:lnTo>
                <a:lnTo>
                  <a:pt x="0" y="8269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619189" y="3083352"/>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Caractéristiques des participants</a:t>
            </a:r>
          </a:p>
        </p:txBody>
      </p:sp>
      <p:sp>
        <p:nvSpPr>
          <p:cNvPr name="TextBox 9" id="9"/>
          <p:cNvSpPr txBox="true"/>
          <p:nvPr/>
        </p:nvSpPr>
        <p:spPr>
          <a:xfrm rot="0">
            <a:off x="6312756" y="6923215"/>
            <a:ext cx="8641306"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Types de sources (p. ex., articles scientifiques, rapports, etc.)</a:t>
            </a:r>
          </a:p>
        </p:txBody>
      </p:sp>
      <p:sp>
        <p:nvSpPr>
          <p:cNvPr name="Freeform 10" id="10"/>
          <p:cNvSpPr/>
          <p:nvPr/>
        </p:nvSpPr>
        <p:spPr>
          <a:xfrm flipH="false" flipV="false" rot="0">
            <a:off x="5272059" y="4119647"/>
            <a:ext cx="547202" cy="660002"/>
          </a:xfrm>
          <a:custGeom>
            <a:avLst/>
            <a:gdLst/>
            <a:ahLst/>
            <a:cxnLst/>
            <a:rect r="r" b="b" t="t" l="l"/>
            <a:pathLst>
              <a:path h="660002" w="547202">
                <a:moveTo>
                  <a:pt x="0" y="0"/>
                </a:moveTo>
                <a:lnTo>
                  <a:pt x="547202" y="0"/>
                </a:lnTo>
                <a:lnTo>
                  <a:pt x="547202" y="660002"/>
                </a:lnTo>
                <a:lnTo>
                  <a:pt x="0" y="660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85199" y="5464748"/>
            <a:ext cx="607932" cy="809595"/>
          </a:xfrm>
          <a:custGeom>
            <a:avLst/>
            <a:gdLst/>
            <a:ahLst/>
            <a:cxnLst/>
            <a:rect r="r" b="b" t="t" l="l"/>
            <a:pathLst>
              <a:path h="809595" w="607932">
                <a:moveTo>
                  <a:pt x="0" y="0"/>
                </a:moveTo>
                <a:lnTo>
                  <a:pt x="607932" y="0"/>
                </a:lnTo>
                <a:lnTo>
                  <a:pt x="607932" y="809595"/>
                </a:lnTo>
                <a:lnTo>
                  <a:pt x="0" y="80959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5545660" y="5436173"/>
            <a:ext cx="8809814"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Contexte  (p. ex., milieu culturel, condition économique, type d’habitation, etc.)</a:t>
            </a:r>
          </a:p>
        </p:txBody>
      </p:sp>
      <p:sp>
        <p:nvSpPr>
          <p:cNvPr name="TextBox 13" id="13"/>
          <p:cNvSpPr txBox="true"/>
          <p:nvPr/>
        </p:nvSpPr>
        <p:spPr>
          <a:xfrm rot="0">
            <a:off x="6077151" y="4124325"/>
            <a:ext cx="6667649"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Concept ou sujet de recherche (p. ex., type d’intervention)</a:t>
            </a:r>
          </a:p>
        </p:txBody>
      </p:sp>
      <p:grpSp>
        <p:nvGrpSpPr>
          <p:cNvPr name="Group 14" id="14"/>
          <p:cNvGrpSpPr/>
          <p:nvPr/>
        </p:nvGrpSpPr>
        <p:grpSpPr>
          <a:xfrm rot="0">
            <a:off x="4485199" y="8199565"/>
            <a:ext cx="10135552" cy="726675"/>
            <a:chOff x="0" y="0"/>
            <a:chExt cx="13514069" cy="968900"/>
          </a:xfrm>
        </p:grpSpPr>
        <p:sp>
          <p:nvSpPr>
            <p:cNvPr name="Freeform 15" id="15"/>
            <p:cNvSpPr/>
            <p:nvPr/>
          </p:nvSpPr>
          <p:spPr>
            <a:xfrm flipH="false" flipV="false" rot="0">
              <a:off x="0" y="0"/>
              <a:ext cx="1009271" cy="968900"/>
            </a:xfrm>
            <a:custGeom>
              <a:avLst/>
              <a:gdLst/>
              <a:ahLst/>
              <a:cxnLst/>
              <a:rect r="r" b="b" t="t" l="l"/>
              <a:pathLst>
                <a:path h="968900" w="1009271">
                  <a:moveTo>
                    <a:pt x="0" y="0"/>
                  </a:moveTo>
                  <a:lnTo>
                    <a:pt x="1009271" y="0"/>
                  </a:lnTo>
                  <a:lnTo>
                    <a:pt x="1009271" y="968900"/>
                  </a:lnTo>
                  <a:lnTo>
                    <a:pt x="0" y="9689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1335141" y="125675"/>
              <a:ext cx="12178928" cy="688975"/>
            </a:xfrm>
            <a:prstGeom prst="rect">
              <a:avLst/>
            </a:prstGeom>
          </p:spPr>
          <p:txBody>
            <a:bodyPr anchor="t" rtlCol="false" tIns="0" lIns="0" bIns="0" rIns="0">
              <a:spAutoFit/>
            </a:bodyPr>
            <a:lstStyle/>
            <a:p>
              <a:pPr>
                <a:lnSpc>
                  <a:spcPts val="3960"/>
                </a:lnSpc>
              </a:pPr>
              <a:r>
                <a:rPr lang="en-US" sz="3300">
                  <a:solidFill>
                    <a:srgbClr val="FEFEFE"/>
                  </a:solidFill>
                  <a:latin typeface="Poppins"/>
                </a:rPr>
                <a:t>Langue et période de publication</a:t>
              </a:r>
            </a:p>
          </p:txBody>
        </p:sp>
      </p:grpSp>
      <p:sp>
        <p:nvSpPr>
          <p:cNvPr name="Freeform 17" id="17"/>
          <p:cNvSpPr/>
          <p:nvPr/>
        </p:nvSpPr>
        <p:spPr>
          <a:xfrm flipH="false" flipV="false" rot="0">
            <a:off x="5272059" y="7055687"/>
            <a:ext cx="782807" cy="782807"/>
          </a:xfrm>
          <a:custGeom>
            <a:avLst/>
            <a:gdLst/>
            <a:ahLst/>
            <a:cxnLst/>
            <a:rect r="r" b="b" t="t" l="l"/>
            <a:pathLst>
              <a:path h="782807" w="782807">
                <a:moveTo>
                  <a:pt x="0" y="0"/>
                </a:moveTo>
                <a:lnTo>
                  <a:pt x="782807" y="0"/>
                </a:lnTo>
                <a:lnTo>
                  <a:pt x="782807" y="782807"/>
                </a:lnTo>
                <a:lnTo>
                  <a:pt x="0" y="78280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Freeform 4" id="4"/>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2380510" y="7942390"/>
            <a:ext cx="5645865" cy="2411010"/>
            <a:chOff x="0" y="0"/>
            <a:chExt cx="7527820" cy="3214679"/>
          </a:xfrm>
        </p:grpSpPr>
        <p:sp>
          <p:nvSpPr>
            <p:cNvPr name="Freeform 6" id="6"/>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rPr>
                <a:t>Consultez la section</a:t>
              </a:r>
            </a:p>
            <a:p>
              <a:pPr algn="ctr">
                <a:lnSpc>
                  <a:spcPts val="3360"/>
                </a:lnSpc>
              </a:pPr>
              <a:r>
                <a:rPr lang="en-US" sz="2800">
                  <a:solidFill>
                    <a:srgbClr val="000000"/>
                  </a:solidFill>
                  <a:latin typeface="Arial Bold"/>
                </a:rPr>
                <a:t>« Ressources »</a:t>
              </a:r>
            </a:p>
          </p:txBody>
        </p:sp>
        <p:sp>
          <p:nvSpPr>
            <p:cNvPr name="Freeform 9" id="9"/>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7"/>
              <a:stretch>
                <a:fillRect l="0" t="0" r="0" b="0"/>
              </a:stretch>
            </a:blipFill>
          </p:spPr>
        </p:sp>
      </p:grpSp>
      <p:sp>
        <p:nvSpPr>
          <p:cNvPr name="TextBox 10" id="10"/>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Informations à inclure</a:t>
            </a:r>
          </a:p>
        </p:txBody>
      </p:sp>
      <p:sp>
        <p:nvSpPr>
          <p:cNvPr name="Freeform 11" id="11"/>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4306272" y="3036631"/>
            <a:ext cx="10599514" cy="826956"/>
            <a:chOff x="0" y="0"/>
            <a:chExt cx="14132685" cy="1102608"/>
          </a:xfrm>
        </p:grpSpPr>
        <p:sp>
          <p:nvSpPr>
            <p:cNvPr name="Freeform 13" id="13"/>
            <p:cNvSpPr/>
            <p:nvPr/>
          </p:nvSpPr>
          <p:spPr>
            <a:xfrm flipH="false" flipV="false" rot="0">
              <a:off x="0" y="0"/>
              <a:ext cx="1287717" cy="1102608"/>
            </a:xfrm>
            <a:custGeom>
              <a:avLst/>
              <a:gdLst/>
              <a:ahLst/>
              <a:cxnLst/>
              <a:rect r="r" b="b" t="t" l="l"/>
              <a:pathLst>
                <a:path h="1102608" w="1287717">
                  <a:moveTo>
                    <a:pt x="0" y="0"/>
                  </a:moveTo>
                  <a:lnTo>
                    <a:pt x="1287717" y="0"/>
                  </a:lnTo>
                  <a:lnTo>
                    <a:pt x="1287717" y="1102608"/>
                  </a:lnTo>
                  <a:lnTo>
                    <a:pt x="0" y="11026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1750557" y="71819"/>
              <a:ext cx="12382128" cy="688975"/>
            </a:xfrm>
            <a:prstGeom prst="rect">
              <a:avLst/>
            </a:prstGeom>
          </p:spPr>
          <p:txBody>
            <a:bodyPr anchor="t" rtlCol="false" tIns="0" lIns="0" bIns="0" rIns="0">
              <a:spAutoFit/>
            </a:bodyPr>
            <a:lstStyle/>
            <a:p>
              <a:pPr>
                <a:lnSpc>
                  <a:spcPts val="3960"/>
                </a:lnSpc>
              </a:pPr>
              <a:r>
                <a:rPr lang="en-US" sz="3300">
                  <a:solidFill>
                    <a:srgbClr val="FEFEFE"/>
                  </a:solidFill>
                  <a:latin typeface="Poppins"/>
                </a:rPr>
                <a:t>Caractéristiques des participants</a:t>
              </a:r>
            </a:p>
          </p:txBody>
        </p:sp>
      </p:grpSp>
      <p:sp>
        <p:nvSpPr>
          <p:cNvPr name="TextBox 15" id="15"/>
          <p:cNvSpPr txBox="true"/>
          <p:nvPr/>
        </p:nvSpPr>
        <p:spPr>
          <a:xfrm rot="0">
            <a:off x="6312756" y="6923215"/>
            <a:ext cx="8641306"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Types de sources (p. ex., articles scientifiques, rapports, etc.)</a:t>
            </a:r>
          </a:p>
        </p:txBody>
      </p:sp>
      <p:sp>
        <p:nvSpPr>
          <p:cNvPr name="Freeform 16" id="16"/>
          <p:cNvSpPr/>
          <p:nvPr/>
        </p:nvSpPr>
        <p:spPr>
          <a:xfrm flipH="false" flipV="false" rot="0">
            <a:off x="5272059" y="4119647"/>
            <a:ext cx="547202" cy="660002"/>
          </a:xfrm>
          <a:custGeom>
            <a:avLst/>
            <a:gdLst/>
            <a:ahLst/>
            <a:cxnLst/>
            <a:rect r="r" b="b" t="t" l="l"/>
            <a:pathLst>
              <a:path h="660002" w="547202">
                <a:moveTo>
                  <a:pt x="0" y="0"/>
                </a:moveTo>
                <a:lnTo>
                  <a:pt x="547202" y="0"/>
                </a:lnTo>
                <a:lnTo>
                  <a:pt x="547202" y="660002"/>
                </a:lnTo>
                <a:lnTo>
                  <a:pt x="0" y="66000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4485199" y="5464748"/>
            <a:ext cx="607932" cy="809595"/>
          </a:xfrm>
          <a:custGeom>
            <a:avLst/>
            <a:gdLst/>
            <a:ahLst/>
            <a:cxnLst/>
            <a:rect r="r" b="b" t="t" l="l"/>
            <a:pathLst>
              <a:path h="809595" w="607932">
                <a:moveTo>
                  <a:pt x="0" y="0"/>
                </a:moveTo>
                <a:lnTo>
                  <a:pt x="607932" y="0"/>
                </a:lnTo>
                <a:lnTo>
                  <a:pt x="607932" y="809595"/>
                </a:lnTo>
                <a:lnTo>
                  <a:pt x="0" y="8095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8" id="18"/>
          <p:cNvSpPr txBox="true"/>
          <p:nvPr/>
        </p:nvSpPr>
        <p:spPr>
          <a:xfrm rot="0">
            <a:off x="5545660" y="5436173"/>
            <a:ext cx="8809814"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Contexte  (p. ex., milieu culturel, condition économique, type d’habitation, etc.)</a:t>
            </a:r>
          </a:p>
        </p:txBody>
      </p:sp>
      <p:sp>
        <p:nvSpPr>
          <p:cNvPr name="TextBox 19" id="19"/>
          <p:cNvSpPr txBox="true"/>
          <p:nvPr/>
        </p:nvSpPr>
        <p:spPr>
          <a:xfrm rot="0">
            <a:off x="6077151" y="4124325"/>
            <a:ext cx="6667649" cy="10191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Concept ou sujet de recherche (p. ex., type d’intervention)</a:t>
            </a:r>
          </a:p>
        </p:txBody>
      </p:sp>
      <p:sp>
        <p:nvSpPr>
          <p:cNvPr name="Freeform 20" id="20"/>
          <p:cNvSpPr/>
          <p:nvPr/>
        </p:nvSpPr>
        <p:spPr>
          <a:xfrm flipH="false" flipV="false" rot="0">
            <a:off x="4485199" y="8199565"/>
            <a:ext cx="756953" cy="726675"/>
          </a:xfrm>
          <a:custGeom>
            <a:avLst/>
            <a:gdLst/>
            <a:ahLst/>
            <a:cxnLst/>
            <a:rect r="r" b="b" t="t" l="l"/>
            <a:pathLst>
              <a:path h="726675" w="756953">
                <a:moveTo>
                  <a:pt x="0" y="0"/>
                </a:moveTo>
                <a:lnTo>
                  <a:pt x="756954" y="0"/>
                </a:lnTo>
                <a:lnTo>
                  <a:pt x="756954" y="726676"/>
                </a:lnTo>
                <a:lnTo>
                  <a:pt x="0" y="72667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5486555" y="8286678"/>
            <a:ext cx="91341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Langue et période de publication</a:t>
            </a:r>
          </a:p>
        </p:txBody>
      </p:sp>
      <p:sp>
        <p:nvSpPr>
          <p:cNvPr name="Freeform 22" id="22"/>
          <p:cNvSpPr/>
          <p:nvPr/>
        </p:nvSpPr>
        <p:spPr>
          <a:xfrm flipH="false" flipV="false" rot="0">
            <a:off x="5272059" y="7055687"/>
            <a:ext cx="782807" cy="782807"/>
          </a:xfrm>
          <a:custGeom>
            <a:avLst/>
            <a:gdLst/>
            <a:ahLst/>
            <a:cxnLst/>
            <a:rect r="r" b="b" t="t" l="l"/>
            <a:pathLst>
              <a:path h="782807" w="782807">
                <a:moveTo>
                  <a:pt x="0" y="0"/>
                </a:moveTo>
                <a:lnTo>
                  <a:pt x="782807" y="0"/>
                </a:lnTo>
                <a:lnTo>
                  <a:pt x="782807" y="782807"/>
                </a:lnTo>
                <a:lnTo>
                  <a:pt x="0" y="78280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62347"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600911" y="2386800"/>
            <a:ext cx="5985924"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 Grande liste de mots-clés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grpSp>
        <p:nvGrpSpPr>
          <p:cNvPr name="Group 5" id="5"/>
          <p:cNvGrpSpPr/>
          <p:nvPr/>
        </p:nvGrpSpPr>
        <p:grpSpPr>
          <a:xfrm rot="0">
            <a:off x="4134988" y="2883194"/>
            <a:ext cx="10018023" cy="6375106"/>
            <a:chOff x="0" y="0"/>
            <a:chExt cx="13357364" cy="8500141"/>
          </a:xfrm>
        </p:grpSpPr>
        <p:sp>
          <p:nvSpPr>
            <p:cNvPr name="Freeform 6" id="6"/>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rPr>
                <a:t>Recette</a:t>
              </a:r>
            </a:p>
          </p:txBody>
        </p:sp>
      </p:grpSp>
      <p:sp>
        <p:nvSpPr>
          <p:cNvPr name="Freeform 8" id="8"/>
          <p:cNvSpPr/>
          <p:nvPr/>
        </p:nvSpPr>
        <p:spPr>
          <a:xfrm flipH="false" flipV="false" rot="0">
            <a:off x="14895962" y="3310878"/>
            <a:ext cx="2363338" cy="1796137"/>
          </a:xfrm>
          <a:custGeom>
            <a:avLst/>
            <a:gdLst/>
            <a:ahLst/>
            <a:cxnLst/>
            <a:rect r="r" b="b" t="t" l="l"/>
            <a:pathLst>
              <a:path h="1796137" w="2363338">
                <a:moveTo>
                  <a:pt x="0" y="0"/>
                </a:moveTo>
                <a:lnTo>
                  <a:pt x="2363338" y="0"/>
                </a:lnTo>
                <a:lnTo>
                  <a:pt x="2363338" y="1796137"/>
                </a:lnTo>
                <a:lnTo>
                  <a:pt x="0" y="17961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5845582" y="5143500"/>
            <a:ext cx="2315420" cy="1864966"/>
          </a:xfrm>
          <a:custGeom>
            <a:avLst/>
            <a:gdLst/>
            <a:ahLst/>
            <a:cxnLst/>
            <a:rect r="r" b="b" t="t" l="l"/>
            <a:pathLst>
              <a:path h="1864966" w="2315420">
                <a:moveTo>
                  <a:pt x="0" y="0"/>
                </a:moveTo>
                <a:lnTo>
                  <a:pt x="2315420" y="0"/>
                </a:lnTo>
                <a:lnTo>
                  <a:pt x="2315420" y="1864966"/>
                </a:lnTo>
                <a:lnTo>
                  <a:pt x="0" y="18649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148759" y="3091650"/>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Elle inclut : </a:t>
            </a:r>
          </a:p>
        </p:txBody>
      </p:sp>
      <p:grpSp>
        <p:nvGrpSpPr>
          <p:cNvPr name="Group 7" id="7"/>
          <p:cNvGrpSpPr/>
          <p:nvPr/>
        </p:nvGrpSpPr>
        <p:grpSpPr>
          <a:xfrm rot="0">
            <a:off x="4600911" y="3822870"/>
            <a:ext cx="10391251" cy="745552"/>
            <a:chOff x="0" y="0"/>
            <a:chExt cx="13855002" cy="994069"/>
          </a:xfrm>
        </p:grpSpPr>
        <p:sp>
          <p:nvSpPr>
            <p:cNvPr name="TextBox 8" id="8"/>
            <p:cNvSpPr txBox="true"/>
            <p:nvPr/>
          </p:nvSpPr>
          <p:spPr>
            <a:xfrm rot="0">
              <a:off x="1472874" y="138259"/>
              <a:ext cx="12382128" cy="6889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Concepts principaux et mots-clés</a:t>
              </a:r>
            </a:p>
          </p:txBody>
        </p:sp>
        <p:sp>
          <p:nvSpPr>
            <p:cNvPr name="Freeform 9" id="9"/>
            <p:cNvSpPr/>
            <p:nvPr/>
          </p:nvSpPr>
          <p:spPr>
            <a:xfrm flipH="false" flipV="false" rot="0">
              <a:off x="0" y="0"/>
              <a:ext cx="1180859" cy="994069"/>
            </a:xfrm>
            <a:custGeom>
              <a:avLst/>
              <a:gdLst/>
              <a:ahLst/>
              <a:cxnLst/>
              <a:rect r="r" b="b" t="t" l="l"/>
              <a:pathLst>
                <a:path h="994069" w="1180859">
                  <a:moveTo>
                    <a:pt x="0" y="0"/>
                  </a:moveTo>
                  <a:lnTo>
                    <a:pt x="1180859" y="0"/>
                  </a:lnTo>
                  <a:lnTo>
                    <a:pt x="1180859" y="994069"/>
                  </a:lnTo>
                  <a:lnTo>
                    <a:pt x="0" y="9940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0" id="10"/>
          <p:cNvSpPr txBox="true"/>
          <p:nvPr/>
        </p:nvSpPr>
        <p:spPr>
          <a:xfrm rot="0">
            <a:off x="4600911" y="2386800"/>
            <a:ext cx="5985924"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 Grande liste de mots-clés</a:t>
            </a:r>
          </a:p>
        </p:txBody>
      </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705566" y="3919420"/>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Concepts principaux et mots-clés</a:t>
            </a:r>
          </a:p>
        </p:txBody>
      </p:sp>
      <p:sp>
        <p:nvSpPr>
          <p:cNvPr name="TextBox 7" id="7"/>
          <p:cNvSpPr txBox="true"/>
          <p:nvPr/>
        </p:nvSpPr>
        <p:spPr>
          <a:xfrm rot="0">
            <a:off x="4148759" y="3091650"/>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Elle inclut : </a:t>
            </a:r>
          </a:p>
        </p:txBody>
      </p:sp>
      <p:grpSp>
        <p:nvGrpSpPr>
          <p:cNvPr name="Group 8" id="8"/>
          <p:cNvGrpSpPr/>
          <p:nvPr/>
        </p:nvGrpSpPr>
        <p:grpSpPr>
          <a:xfrm rot="0">
            <a:off x="4729601" y="4881870"/>
            <a:ext cx="10407286" cy="1485900"/>
            <a:chOff x="0" y="0"/>
            <a:chExt cx="13876382" cy="1981200"/>
          </a:xfrm>
        </p:grpSpPr>
        <p:sp>
          <p:nvSpPr>
            <p:cNvPr name="Freeform 9" id="9"/>
            <p:cNvSpPr/>
            <p:nvPr/>
          </p:nvSpPr>
          <p:spPr>
            <a:xfrm flipH="false" flipV="false" rot="0">
              <a:off x="0" y="197845"/>
              <a:ext cx="931032" cy="1122955"/>
            </a:xfrm>
            <a:custGeom>
              <a:avLst/>
              <a:gdLst/>
              <a:ahLst/>
              <a:cxnLst/>
              <a:rect r="r" b="b" t="t" l="l"/>
              <a:pathLst>
                <a:path h="1122955" w="931032">
                  <a:moveTo>
                    <a:pt x="0" y="0"/>
                  </a:moveTo>
                  <a:lnTo>
                    <a:pt x="931032" y="0"/>
                  </a:lnTo>
                  <a:lnTo>
                    <a:pt x="931032" y="1122955"/>
                  </a:lnTo>
                  <a:lnTo>
                    <a:pt x="0" y="1122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282095" y="-28575"/>
              <a:ext cx="12594287" cy="2009775"/>
            </a:xfrm>
            <a:prstGeom prst="rect">
              <a:avLst/>
            </a:prstGeom>
          </p:spPr>
          <p:txBody>
            <a:bodyPr anchor="t" rtlCol="false" tIns="0" lIns="0" bIns="0" rIns="0">
              <a:spAutoFit/>
            </a:bodyPr>
            <a:lstStyle/>
            <a:p>
              <a:pPr>
                <a:lnSpc>
                  <a:spcPts val="3960"/>
                </a:lnSpc>
              </a:pPr>
              <a:r>
                <a:rPr lang="en-US" sz="3300">
                  <a:solidFill>
                    <a:srgbClr val="FEFEFE"/>
                  </a:solidFill>
                  <a:latin typeface="Poppins"/>
                </a:rPr>
                <a:t>Sources documentaires (p. ex., bases de données, moteurs de recherche, sites web, etc.)</a:t>
              </a:r>
            </a:p>
          </p:txBody>
        </p:sp>
      </p:grpSp>
      <p:sp>
        <p:nvSpPr>
          <p:cNvPr name="Freeform 11" id="11"/>
          <p:cNvSpPr/>
          <p:nvPr/>
        </p:nvSpPr>
        <p:spPr>
          <a:xfrm flipH="false" flipV="false" rot="0">
            <a:off x="4600911" y="3822870"/>
            <a:ext cx="885644" cy="745552"/>
          </a:xfrm>
          <a:custGeom>
            <a:avLst/>
            <a:gdLst/>
            <a:ahLst/>
            <a:cxnLst/>
            <a:rect r="r" b="b" t="t" l="l"/>
            <a:pathLst>
              <a:path h="745552" w="885644">
                <a:moveTo>
                  <a:pt x="0" y="0"/>
                </a:moveTo>
                <a:lnTo>
                  <a:pt x="885644" y="0"/>
                </a:lnTo>
                <a:lnTo>
                  <a:pt x="885644" y="745551"/>
                </a:lnTo>
                <a:lnTo>
                  <a:pt x="0" y="7455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4600911" y="2386800"/>
            <a:ext cx="5985924"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 Grande liste de mots-clés</a:t>
            </a: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705566" y="3919420"/>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Concepts principaux et mots-clés</a:t>
            </a:r>
          </a:p>
        </p:txBody>
      </p:sp>
      <p:sp>
        <p:nvSpPr>
          <p:cNvPr name="TextBox 7" id="7"/>
          <p:cNvSpPr txBox="true"/>
          <p:nvPr/>
        </p:nvSpPr>
        <p:spPr>
          <a:xfrm rot="0">
            <a:off x="5691847" y="6783240"/>
            <a:ext cx="8809814"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Langue et période de publication</a:t>
            </a:r>
          </a:p>
        </p:txBody>
      </p:sp>
      <p:sp>
        <p:nvSpPr>
          <p:cNvPr name="TextBox 8" id="8"/>
          <p:cNvSpPr txBox="true"/>
          <p:nvPr/>
        </p:nvSpPr>
        <p:spPr>
          <a:xfrm rot="0">
            <a:off x="4148759" y="3091650"/>
            <a:ext cx="9286596"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Elle inclut : </a:t>
            </a:r>
          </a:p>
        </p:txBody>
      </p:sp>
      <p:sp>
        <p:nvSpPr>
          <p:cNvPr name="Freeform 9" id="9"/>
          <p:cNvSpPr/>
          <p:nvPr/>
        </p:nvSpPr>
        <p:spPr>
          <a:xfrm flipH="false" flipV="false" rot="0">
            <a:off x="4729601" y="5030254"/>
            <a:ext cx="698274" cy="842216"/>
          </a:xfrm>
          <a:custGeom>
            <a:avLst/>
            <a:gdLst/>
            <a:ahLst/>
            <a:cxnLst/>
            <a:rect r="r" b="b" t="t" l="l"/>
            <a:pathLst>
              <a:path h="842216" w="698274">
                <a:moveTo>
                  <a:pt x="0" y="0"/>
                </a:moveTo>
                <a:lnTo>
                  <a:pt x="698274" y="0"/>
                </a:lnTo>
                <a:lnTo>
                  <a:pt x="698274" y="842216"/>
                </a:lnTo>
                <a:lnTo>
                  <a:pt x="0" y="842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5691173" y="4853295"/>
            <a:ext cx="9445715" cy="1514475"/>
          </a:xfrm>
          <a:prstGeom prst="rect">
            <a:avLst/>
          </a:prstGeom>
        </p:spPr>
        <p:txBody>
          <a:bodyPr anchor="t" rtlCol="false" tIns="0" lIns="0" bIns="0" rIns="0">
            <a:spAutoFit/>
          </a:bodyPr>
          <a:lstStyle/>
          <a:p>
            <a:pPr>
              <a:lnSpc>
                <a:spcPts val="3960"/>
              </a:lnSpc>
            </a:pPr>
            <a:r>
              <a:rPr lang="en-US" sz="3300">
                <a:solidFill>
                  <a:srgbClr val="FEFEFE"/>
                </a:solidFill>
                <a:latin typeface="Poppins"/>
              </a:rPr>
              <a:t>Sources documentaires (p. ex., bases de données, moteurs de recherche, sites web, etc.)</a:t>
            </a:r>
          </a:p>
        </p:txBody>
      </p:sp>
      <p:sp>
        <p:nvSpPr>
          <p:cNvPr name="Freeform 11" id="11"/>
          <p:cNvSpPr/>
          <p:nvPr/>
        </p:nvSpPr>
        <p:spPr>
          <a:xfrm flipH="false" flipV="false" rot="0">
            <a:off x="4600911" y="3822870"/>
            <a:ext cx="885644" cy="745552"/>
          </a:xfrm>
          <a:custGeom>
            <a:avLst/>
            <a:gdLst/>
            <a:ahLst/>
            <a:cxnLst/>
            <a:rect r="r" b="b" t="t" l="l"/>
            <a:pathLst>
              <a:path h="745552" w="885644">
                <a:moveTo>
                  <a:pt x="0" y="0"/>
                </a:moveTo>
                <a:lnTo>
                  <a:pt x="885644" y="0"/>
                </a:lnTo>
                <a:lnTo>
                  <a:pt x="885644" y="745551"/>
                </a:lnTo>
                <a:lnTo>
                  <a:pt x="0" y="7455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4578422" y="6682095"/>
            <a:ext cx="894414" cy="858638"/>
          </a:xfrm>
          <a:custGeom>
            <a:avLst/>
            <a:gdLst/>
            <a:ahLst/>
            <a:cxnLst/>
            <a:rect r="r" b="b" t="t" l="l"/>
            <a:pathLst>
              <a:path h="858638" w="894414">
                <a:moveTo>
                  <a:pt x="0" y="0"/>
                </a:moveTo>
                <a:lnTo>
                  <a:pt x="894415" y="0"/>
                </a:lnTo>
                <a:lnTo>
                  <a:pt x="894415" y="858637"/>
                </a:lnTo>
                <a:lnTo>
                  <a:pt x="0" y="858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4600911" y="2386800"/>
            <a:ext cx="5985924" cy="523875"/>
          </a:xfrm>
          <a:prstGeom prst="rect">
            <a:avLst/>
          </a:prstGeom>
        </p:spPr>
        <p:txBody>
          <a:bodyPr anchor="t" rtlCol="false" tIns="0" lIns="0" bIns="0" rIns="0">
            <a:spAutoFit/>
          </a:bodyPr>
          <a:lstStyle/>
          <a:p>
            <a:pPr>
              <a:lnSpc>
                <a:spcPts val="3960"/>
              </a:lnSpc>
            </a:pPr>
            <a:r>
              <a:rPr lang="en-US" sz="3300">
                <a:solidFill>
                  <a:srgbClr val="FEFEFE"/>
                </a:solidFill>
                <a:latin typeface="Poppins"/>
              </a:rPr>
              <a:t>= Grande liste de mots-clés</a:t>
            </a:r>
          </a:p>
        </p:txBody>
      </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368804" y="3118826"/>
            <a:ext cx="10132858" cy="10191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Inclure en annexe au moins une stratégie de recherche complète</a:t>
            </a:r>
          </a:p>
        </p:txBody>
      </p:sp>
      <p:sp>
        <p:nvSpPr>
          <p:cNvPr name="Freeform 7" id="7"/>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368804" y="3147401"/>
            <a:ext cx="10132858" cy="2141360"/>
            <a:chOff x="0" y="0"/>
            <a:chExt cx="13510477" cy="2855146"/>
          </a:xfrm>
        </p:grpSpPr>
        <p:sp>
          <p:nvSpPr>
            <p:cNvPr name="TextBox 7" id="7"/>
            <p:cNvSpPr txBox="true"/>
            <p:nvPr/>
          </p:nvSpPr>
          <p:spPr>
            <a:xfrm rot="0">
              <a:off x="0" y="-28575"/>
              <a:ext cx="13510477" cy="13493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Inclure en annexe au moins une stratégie de recherche complète</a:t>
              </a:r>
            </a:p>
          </p:txBody>
        </p:sp>
        <p:sp>
          <p:nvSpPr>
            <p:cNvPr name="TextBox 8" id="8"/>
            <p:cNvSpPr txBox="true"/>
            <p:nvPr/>
          </p:nvSpPr>
          <p:spPr>
            <a:xfrm rot="0">
              <a:off x="0" y="1505771"/>
              <a:ext cx="13510477" cy="13493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Valider l’exactitude et l'exhaustivité de la stratégie de recherche </a:t>
              </a:r>
            </a:p>
          </p:txBody>
        </p:sp>
      </p:grpSp>
      <p:sp>
        <p:nvSpPr>
          <p:cNvPr name="Freeform 9" id="9"/>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368804" y="3147401"/>
            <a:ext cx="10132858" cy="2141360"/>
            <a:chOff x="0" y="0"/>
            <a:chExt cx="13510477" cy="2855146"/>
          </a:xfrm>
        </p:grpSpPr>
        <p:sp>
          <p:nvSpPr>
            <p:cNvPr name="TextBox 7" id="7"/>
            <p:cNvSpPr txBox="true"/>
            <p:nvPr/>
          </p:nvSpPr>
          <p:spPr>
            <a:xfrm rot="0">
              <a:off x="0" y="-28575"/>
              <a:ext cx="13510477" cy="13493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Inclure en annexe au moins une stratégie de recherche complète</a:t>
              </a:r>
            </a:p>
          </p:txBody>
        </p:sp>
        <p:sp>
          <p:nvSpPr>
            <p:cNvPr name="TextBox 8" id="8"/>
            <p:cNvSpPr txBox="true"/>
            <p:nvPr/>
          </p:nvSpPr>
          <p:spPr>
            <a:xfrm rot="0">
              <a:off x="0" y="1505771"/>
              <a:ext cx="13510477" cy="13493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Valider l’exactitude et l'exhaustivité de la stratégie de recherche </a:t>
              </a:r>
            </a:p>
          </p:txBody>
        </p:sp>
      </p:grpSp>
      <p:sp>
        <p:nvSpPr>
          <p:cNvPr name="Freeform 9" id="9"/>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5862669" y="5526885"/>
            <a:ext cx="8058279" cy="1019175"/>
          </a:xfrm>
          <a:prstGeom prst="rect">
            <a:avLst/>
          </a:prstGeom>
        </p:spPr>
        <p:txBody>
          <a:bodyPr anchor="t" rtlCol="false" tIns="0" lIns="0" bIns="0" rIns="0">
            <a:spAutoFit/>
          </a:bodyPr>
          <a:lstStyle/>
          <a:p>
            <a:pPr>
              <a:lnSpc>
                <a:spcPts val="3960"/>
              </a:lnSpc>
              <a:spcBef>
                <a:spcPct val="0"/>
              </a:spcBef>
            </a:pPr>
            <a:r>
              <a:rPr lang="en-US" sz="3300">
                <a:solidFill>
                  <a:srgbClr val="FEFEFE"/>
                </a:solidFill>
                <a:latin typeface="Poppins"/>
              </a:rPr>
              <a:t>Évaluer la stratégie de recherche par les pairs (p. ex., PRESS checklist)</a:t>
            </a:r>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368804" y="3147401"/>
            <a:ext cx="10132858" cy="2903360"/>
            <a:chOff x="0" y="0"/>
            <a:chExt cx="13510477" cy="3871146"/>
          </a:xfrm>
        </p:grpSpPr>
        <p:sp>
          <p:nvSpPr>
            <p:cNvPr name="TextBox 7" id="7"/>
            <p:cNvSpPr txBox="true"/>
            <p:nvPr/>
          </p:nvSpPr>
          <p:spPr>
            <a:xfrm rot="0">
              <a:off x="0" y="-28575"/>
              <a:ext cx="13510477" cy="13493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Inclure en annexe au moins une stratégie de recherche complète</a:t>
              </a:r>
            </a:p>
          </p:txBody>
        </p:sp>
        <p:sp>
          <p:nvSpPr>
            <p:cNvPr name="TextBox 8" id="8"/>
            <p:cNvSpPr txBox="true"/>
            <p:nvPr/>
          </p:nvSpPr>
          <p:spPr>
            <a:xfrm rot="0">
              <a:off x="0" y="1505771"/>
              <a:ext cx="13510477" cy="13493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Valider l’exactitude et l'exhaustivité de la stratégie de recherche </a:t>
              </a:r>
            </a:p>
          </p:txBody>
        </p:sp>
        <p:sp>
          <p:nvSpPr>
            <p:cNvPr name="TextBox 9" id="9"/>
            <p:cNvSpPr txBox="true"/>
            <p:nvPr/>
          </p:nvSpPr>
          <p:spPr>
            <a:xfrm rot="0">
              <a:off x="1991820" y="3182171"/>
              <a:ext cx="9864193" cy="688975"/>
            </a:xfrm>
            <a:prstGeom prst="rect">
              <a:avLst/>
            </a:prstGeom>
          </p:spPr>
          <p:txBody>
            <a:bodyPr anchor="t" rtlCol="false" tIns="0" lIns="0" bIns="0" rIns="0">
              <a:spAutoFit/>
            </a:bodyPr>
            <a:lstStyle/>
            <a:p>
              <a:pPr>
                <a:lnSpc>
                  <a:spcPts val="3960"/>
                </a:lnSpc>
                <a:spcBef>
                  <a:spcPct val="0"/>
                </a:spcBef>
              </a:pPr>
            </a:p>
          </p:txBody>
        </p:sp>
      </p:grpSp>
      <p:sp>
        <p:nvSpPr>
          <p:cNvPr name="Freeform 10" id="10"/>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862669" y="5526885"/>
            <a:ext cx="8058279" cy="1019175"/>
          </a:xfrm>
          <a:prstGeom prst="rect">
            <a:avLst/>
          </a:prstGeom>
        </p:spPr>
        <p:txBody>
          <a:bodyPr anchor="t" rtlCol="false" tIns="0" lIns="0" bIns="0" rIns="0">
            <a:spAutoFit/>
          </a:bodyPr>
          <a:lstStyle/>
          <a:p>
            <a:pPr>
              <a:lnSpc>
                <a:spcPts val="3960"/>
              </a:lnSpc>
              <a:spcBef>
                <a:spcPct val="0"/>
              </a:spcBef>
            </a:pPr>
            <a:r>
              <a:rPr lang="en-US" sz="3300">
                <a:solidFill>
                  <a:srgbClr val="FEFEFE"/>
                </a:solidFill>
                <a:latin typeface="Poppins"/>
              </a:rPr>
              <a:t>Évaluer la stratégie de recherche par les pairs (p. ex., PRESS checklist)</a:t>
            </a:r>
          </a:p>
        </p:txBody>
      </p:sp>
      <p:sp>
        <p:nvSpPr>
          <p:cNvPr name="TextBox 13" id="13"/>
          <p:cNvSpPr txBox="true"/>
          <p:nvPr/>
        </p:nvSpPr>
        <p:spPr>
          <a:xfrm rot="0">
            <a:off x="5862669" y="6679410"/>
            <a:ext cx="7882410" cy="523875"/>
          </a:xfrm>
          <a:prstGeom prst="rect">
            <a:avLst/>
          </a:prstGeom>
        </p:spPr>
        <p:txBody>
          <a:bodyPr anchor="t" rtlCol="false" tIns="0" lIns="0" bIns="0" rIns="0">
            <a:spAutoFit/>
          </a:bodyPr>
          <a:lstStyle/>
          <a:p>
            <a:pPr>
              <a:lnSpc>
                <a:spcPts val="3960"/>
              </a:lnSpc>
              <a:spcBef>
                <a:spcPct val="0"/>
              </a:spcBef>
            </a:pPr>
            <a:r>
              <a:rPr lang="en-US" sz="3300">
                <a:solidFill>
                  <a:srgbClr val="FFFFFF"/>
                </a:solidFill>
                <a:latin typeface="Poppins"/>
              </a:rPr>
              <a:t>Rencontrer un ou une bibliothécaire</a:t>
            </a:r>
          </a:p>
        </p:txBody>
      </p:sp>
      <p:sp>
        <p:nvSpPr>
          <p:cNvPr name="Freeform 14" id="14"/>
          <p:cNvSpPr/>
          <p:nvPr/>
        </p:nvSpPr>
        <p:spPr>
          <a:xfrm flipH="false" flipV="false" rot="0">
            <a:off x="5125386" y="6828217"/>
            <a:ext cx="558546" cy="254837"/>
          </a:xfrm>
          <a:custGeom>
            <a:avLst/>
            <a:gdLst/>
            <a:ahLst/>
            <a:cxnLst/>
            <a:rect r="r" b="b" t="t" l="l"/>
            <a:pathLst>
              <a:path h="254837" w="558546">
                <a:moveTo>
                  <a:pt x="0" y="0"/>
                </a:moveTo>
                <a:lnTo>
                  <a:pt x="558546" y="0"/>
                </a:lnTo>
                <a:lnTo>
                  <a:pt x="558546" y="254837"/>
                </a:lnTo>
                <a:lnTo>
                  <a:pt x="0" y="2548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4368804" y="3147401"/>
            <a:ext cx="10132858" cy="2141360"/>
            <a:chOff x="0" y="0"/>
            <a:chExt cx="13510477" cy="2855146"/>
          </a:xfrm>
        </p:grpSpPr>
        <p:sp>
          <p:nvSpPr>
            <p:cNvPr name="TextBox 8" id="8"/>
            <p:cNvSpPr txBox="true"/>
            <p:nvPr/>
          </p:nvSpPr>
          <p:spPr>
            <a:xfrm rot="0">
              <a:off x="0" y="-28575"/>
              <a:ext cx="13510477" cy="13493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Inclure en annexe au moins une stratégie de recherche complète</a:t>
              </a:r>
            </a:p>
          </p:txBody>
        </p:sp>
        <p:sp>
          <p:nvSpPr>
            <p:cNvPr name="TextBox 9" id="9"/>
            <p:cNvSpPr txBox="true"/>
            <p:nvPr/>
          </p:nvSpPr>
          <p:spPr>
            <a:xfrm rot="0">
              <a:off x="0" y="1505771"/>
              <a:ext cx="13510477" cy="13493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Valider l’exactitude et l'exhaustivité de la stratégie de recherche </a:t>
              </a:r>
            </a:p>
          </p:txBody>
        </p:sp>
      </p:grpSp>
      <p:sp>
        <p:nvSpPr>
          <p:cNvPr name="Freeform 10" id="10"/>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5862669" y="5526885"/>
            <a:ext cx="8058279" cy="1019175"/>
          </a:xfrm>
          <a:prstGeom prst="rect">
            <a:avLst/>
          </a:prstGeom>
        </p:spPr>
        <p:txBody>
          <a:bodyPr anchor="t" rtlCol="false" tIns="0" lIns="0" bIns="0" rIns="0">
            <a:spAutoFit/>
          </a:bodyPr>
          <a:lstStyle/>
          <a:p>
            <a:pPr>
              <a:lnSpc>
                <a:spcPts val="3960"/>
              </a:lnSpc>
              <a:spcBef>
                <a:spcPct val="0"/>
              </a:spcBef>
            </a:pPr>
            <a:r>
              <a:rPr lang="en-US" sz="3300">
                <a:solidFill>
                  <a:srgbClr val="FEFEFE"/>
                </a:solidFill>
                <a:latin typeface="Poppins"/>
              </a:rPr>
              <a:t>Évaluer la stratégie de recherche par les pairs (p. ex., PRESS checklist)</a:t>
            </a:r>
          </a:p>
        </p:txBody>
      </p:sp>
      <p:sp>
        <p:nvSpPr>
          <p:cNvPr name="TextBox 12" id="12"/>
          <p:cNvSpPr txBox="true"/>
          <p:nvPr/>
        </p:nvSpPr>
        <p:spPr>
          <a:xfrm rot="0">
            <a:off x="5862669" y="6679410"/>
            <a:ext cx="7882410" cy="523875"/>
          </a:xfrm>
          <a:prstGeom prst="rect">
            <a:avLst/>
          </a:prstGeom>
        </p:spPr>
        <p:txBody>
          <a:bodyPr anchor="t" rtlCol="false" tIns="0" lIns="0" bIns="0" rIns="0">
            <a:spAutoFit/>
          </a:bodyPr>
          <a:lstStyle/>
          <a:p>
            <a:pPr>
              <a:lnSpc>
                <a:spcPts val="3960"/>
              </a:lnSpc>
              <a:spcBef>
                <a:spcPct val="0"/>
              </a:spcBef>
            </a:pPr>
            <a:r>
              <a:rPr lang="en-US" sz="3300">
                <a:solidFill>
                  <a:srgbClr val="FFFFFF"/>
                </a:solidFill>
                <a:latin typeface="Poppins"/>
              </a:rPr>
              <a:t>Rencontrer un ou une bibliothécaire</a:t>
            </a:r>
          </a:p>
        </p:txBody>
      </p:sp>
      <p:sp>
        <p:nvSpPr>
          <p:cNvPr name="Freeform 13" id="13"/>
          <p:cNvSpPr/>
          <p:nvPr/>
        </p:nvSpPr>
        <p:spPr>
          <a:xfrm flipH="false" flipV="false" rot="0">
            <a:off x="5125386" y="6828217"/>
            <a:ext cx="558546" cy="254837"/>
          </a:xfrm>
          <a:custGeom>
            <a:avLst/>
            <a:gdLst/>
            <a:ahLst/>
            <a:cxnLst/>
            <a:rect r="r" b="b" t="t" l="l"/>
            <a:pathLst>
              <a:path h="254837" w="558546">
                <a:moveTo>
                  <a:pt x="0" y="0"/>
                </a:moveTo>
                <a:lnTo>
                  <a:pt x="558546" y="0"/>
                </a:lnTo>
                <a:lnTo>
                  <a:pt x="558546" y="254837"/>
                </a:lnTo>
                <a:lnTo>
                  <a:pt x="0" y="2548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4368804" y="7334870"/>
            <a:ext cx="10132858" cy="10191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Trouver l’équilibre entre l’étendue et la spécificité de la recherche</a:t>
            </a: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13180411" y="8354045"/>
            <a:ext cx="4679242" cy="1998223"/>
            <a:chOff x="0" y="0"/>
            <a:chExt cx="6238989" cy="2664297"/>
          </a:xfrm>
        </p:grpSpPr>
        <p:sp>
          <p:nvSpPr>
            <p:cNvPr name="Freeform 8" id="8"/>
            <p:cNvSpPr/>
            <p:nvPr/>
          </p:nvSpPr>
          <p:spPr>
            <a:xfrm flipH="false" flipV="false" rot="0">
              <a:off x="752014"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2277793"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312612" y="821395"/>
              <a:ext cx="4623762" cy="973882"/>
            </a:xfrm>
            <a:prstGeom prst="rect">
              <a:avLst/>
            </a:prstGeom>
          </p:spPr>
          <p:txBody>
            <a:bodyPr anchor="t" rtlCol="false" tIns="0" lIns="0" bIns="0" rIns="0">
              <a:spAutoFit/>
            </a:bodyPr>
            <a:lstStyle/>
            <a:p>
              <a:pPr algn="ctr">
                <a:lnSpc>
                  <a:spcPts val="2784"/>
                </a:lnSpc>
              </a:pPr>
              <a:r>
                <a:rPr lang="en-US" sz="2320">
                  <a:solidFill>
                    <a:srgbClr val="000000"/>
                  </a:solidFill>
                  <a:latin typeface="Arial Bold"/>
                </a:rPr>
                <a:t>Consultez la section</a:t>
              </a:r>
            </a:p>
            <a:p>
              <a:pPr algn="ctr">
                <a:lnSpc>
                  <a:spcPts val="2784"/>
                </a:lnSpc>
              </a:pPr>
              <a:r>
                <a:rPr lang="en-US" sz="2320">
                  <a:solidFill>
                    <a:srgbClr val="000000"/>
                  </a:solidFill>
                  <a:latin typeface="Arial Bold"/>
                </a:rPr>
                <a:t>« Ressources »</a:t>
              </a:r>
            </a:p>
          </p:txBody>
        </p:sp>
        <p:sp>
          <p:nvSpPr>
            <p:cNvPr name="Freeform 11" id="11"/>
            <p:cNvSpPr/>
            <p:nvPr/>
          </p:nvSpPr>
          <p:spPr>
            <a:xfrm flipH="false" flipV="false" rot="0">
              <a:off x="0" y="0"/>
              <a:ext cx="1278863" cy="2664297"/>
            </a:xfrm>
            <a:custGeom>
              <a:avLst/>
              <a:gdLst/>
              <a:ahLst/>
              <a:cxnLst/>
              <a:rect r="r" b="b" t="t" l="l"/>
              <a:pathLst>
                <a:path h="2664297" w="1278863">
                  <a:moveTo>
                    <a:pt x="0" y="0"/>
                  </a:moveTo>
                  <a:lnTo>
                    <a:pt x="1278863" y="0"/>
                  </a:lnTo>
                  <a:lnTo>
                    <a:pt x="1278863" y="2664297"/>
                  </a:lnTo>
                  <a:lnTo>
                    <a:pt x="0" y="2664297"/>
                  </a:lnTo>
                  <a:lnTo>
                    <a:pt x="0" y="0"/>
                  </a:lnTo>
                  <a:close/>
                </a:path>
              </a:pathLst>
            </a:custGeom>
            <a:blipFill>
              <a:blip r:embed="rId9"/>
              <a:stretch>
                <a:fillRect l="0" t="0" r="0" b="0"/>
              </a:stretch>
            </a:blipFill>
          </p:spPr>
        </p:sp>
      </p:grpSp>
      <p:sp>
        <p:nvSpPr>
          <p:cNvPr name="TextBox 12" id="12"/>
          <p:cNvSpPr txBox="true"/>
          <p:nvPr/>
        </p:nvSpPr>
        <p:spPr>
          <a:xfrm rot="0">
            <a:off x="4368804" y="3118826"/>
            <a:ext cx="10132858" cy="10191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Inclure en annexe au moins une stratégie de recherche complète</a:t>
            </a:r>
          </a:p>
        </p:txBody>
      </p:sp>
      <p:sp>
        <p:nvSpPr>
          <p:cNvPr name="TextBox 13" id="13"/>
          <p:cNvSpPr txBox="true"/>
          <p:nvPr/>
        </p:nvSpPr>
        <p:spPr>
          <a:xfrm rot="0">
            <a:off x="4368804" y="4269585"/>
            <a:ext cx="10132858" cy="10191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Valider l’exactitude et l'exhaustivité de la stratégie de recherche </a:t>
            </a:r>
          </a:p>
        </p:txBody>
      </p:sp>
      <p:sp>
        <p:nvSpPr>
          <p:cNvPr name="Freeform 14" id="14"/>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5862669" y="5526885"/>
            <a:ext cx="8058279" cy="1019175"/>
          </a:xfrm>
          <a:prstGeom prst="rect">
            <a:avLst/>
          </a:prstGeom>
        </p:spPr>
        <p:txBody>
          <a:bodyPr anchor="t" rtlCol="false" tIns="0" lIns="0" bIns="0" rIns="0">
            <a:spAutoFit/>
          </a:bodyPr>
          <a:lstStyle/>
          <a:p>
            <a:pPr>
              <a:lnSpc>
                <a:spcPts val="3960"/>
              </a:lnSpc>
              <a:spcBef>
                <a:spcPct val="0"/>
              </a:spcBef>
            </a:pPr>
            <a:r>
              <a:rPr lang="en-US" sz="3300">
                <a:solidFill>
                  <a:srgbClr val="FEFEFE"/>
                </a:solidFill>
                <a:latin typeface="Poppins"/>
              </a:rPr>
              <a:t>Évaluer la stratégie de recherche par les pairs (p. ex., PRESS checklist)</a:t>
            </a:r>
          </a:p>
        </p:txBody>
      </p:sp>
      <p:sp>
        <p:nvSpPr>
          <p:cNvPr name="TextBox 16" id="16"/>
          <p:cNvSpPr txBox="true"/>
          <p:nvPr/>
        </p:nvSpPr>
        <p:spPr>
          <a:xfrm rot="0">
            <a:off x="5862669" y="6679410"/>
            <a:ext cx="7882410" cy="523875"/>
          </a:xfrm>
          <a:prstGeom prst="rect">
            <a:avLst/>
          </a:prstGeom>
        </p:spPr>
        <p:txBody>
          <a:bodyPr anchor="t" rtlCol="false" tIns="0" lIns="0" bIns="0" rIns="0">
            <a:spAutoFit/>
          </a:bodyPr>
          <a:lstStyle/>
          <a:p>
            <a:pPr>
              <a:lnSpc>
                <a:spcPts val="3960"/>
              </a:lnSpc>
              <a:spcBef>
                <a:spcPct val="0"/>
              </a:spcBef>
            </a:pPr>
            <a:r>
              <a:rPr lang="en-US" sz="3300">
                <a:solidFill>
                  <a:srgbClr val="FFFFFF"/>
                </a:solidFill>
                <a:latin typeface="Poppins"/>
              </a:rPr>
              <a:t>Rencontrer un ou une bibliothécaire</a:t>
            </a:r>
          </a:p>
        </p:txBody>
      </p:sp>
      <p:sp>
        <p:nvSpPr>
          <p:cNvPr name="Freeform 17" id="17"/>
          <p:cNvSpPr/>
          <p:nvPr/>
        </p:nvSpPr>
        <p:spPr>
          <a:xfrm flipH="false" flipV="false" rot="0">
            <a:off x="5125386" y="6828217"/>
            <a:ext cx="558546" cy="254837"/>
          </a:xfrm>
          <a:custGeom>
            <a:avLst/>
            <a:gdLst/>
            <a:ahLst/>
            <a:cxnLst/>
            <a:rect r="r" b="b" t="t" l="l"/>
            <a:pathLst>
              <a:path h="254837" w="558546">
                <a:moveTo>
                  <a:pt x="0" y="0"/>
                </a:moveTo>
                <a:lnTo>
                  <a:pt x="558546" y="0"/>
                </a:lnTo>
                <a:lnTo>
                  <a:pt x="558546" y="254837"/>
                </a:lnTo>
                <a:lnTo>
                  <a:pt x="0" y="2548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368804" y="7334870"/>
            <a:ext cx="10132858" cy="10191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Trouver l’équilibre entre l’étendue et la spécificité de la recherche</a:t>
            </a: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347930" y="8465582"/>
            <a:ext cx="6164691" cy="1998223"/>
            <a:chOff x="0" y="0"/>
            <a:chExt cx="8219588" cy="2664297"/>
          </a:xfrm>
        </p:grpSpPr>
        <p:sp>
          <p:nvSpPr>
            <p:cNvPr name="Freeform 7" id="7"/>
            <p:cNvSpPr/>
            <p:nvPr/>
          </p:nvSpPr>
          <p:spPr>
            <a:xfrm flipH="false" flipV="false" rot="0">
              <a:off x="752014"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8391" y="157123"/>
              <a:ext cx="3961196" cy="2052620"/>
            </a:xfrm>
            <a:custGeom>
              <a:avLst/>
              <a:gdLst/>
              <a:ahLst/>
              <a:cxnLst/>
              <a:rect r="r" b="b" t="t" l="l"/>
              <a:pathLst>
                <a:path h="2052620" w="3961196">
                  <a:moveTo>
                    <a:pt x="0" y="0"/>
                  </a:moveTo>
                  <a:lnTo>
                    <a:pt x="3961197" y="0"/>
                  </a:lnTo>
                  <a:lnTo>
                    <a:pt x="3961197"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2277793"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312612" y="821395"/>
              <a:ext cx="6164076" cy="973882"/>
            </a:xfrm>
            <a:prstGeom prst="rect">
              <a:avLst/>
            </a:prstGeom>
          </p:spPr>
          <p:txBody>
            <a:bodyPr anchor="t" rtlCol="false" tIns="0" lIns="0" bIns="0" rIns="0">
              <a:spAutoFit/>
            </a:bodyPr>
            <a:lstStyle/>
            <a:p>
              <a:pPr algn="ctr">
                <a:lnSpc>
                  <a:spcPts val="2784"/>
                </a:lnSpc>
              </a:pPr>
              <a:r>
                <a:rPr lang="en-US" sz="2320">
                  <a:solidFill>
                    <a:srgbClr val="000000"/>
                  </a:solidFill>
                  <a:latin typeface="Arial Bold"/>
                </a:rPr>
                <a:t>Consultez la vidéo expérientielle sur le service des bibliothéques</a:t>
              </a:r>
            </a:p>
          </p:txBody>
        </p:sp>
        <p:sp>
          <p:nvSpPr>
            <p:cNvPr name="Freeform 11" id="11"/>
            <p:cNvSpPr/>
            <p:nvPr/>
          </p:nvSpPr>
          <p:spPr>
            <a:xfrm flipH="false" flipV="false" rot="0">
              <a:off x="0" y="0"/>
              <a:ext cx="1278863" cy="2664297"/>
            </a:xfrm>
            <a:custGeom>
              <a:avLst/>
              <a:gdLst/>
              <a:ahLst/>
              <a:cxnLst/>
              <a:rect r="r" b="b" t="t" l="l"/>
              <a:pathLst>
                <a:path h="2664297" w="1278863">
                  <a:moveTo>
                    <a:pt x="0" y="0"/>
                  </a:moveTo>
                  <a:lnTo>
                    <a:pt x="1278863" y="0"/>
                  </a:lnTo>
                  <a:lnTo>
                    <a:pt x="1278863" y="2664297"/>
                  </a:lnTo>
                  <a:lnTo>
                    <a:pt x="0" y="2664297"/>
                  </a:lnTo>
                  <a:lnTo>
                    <a:pt x="0" y="0"/>
                  </a:lnTo>
                  <a:close/>
                </a:path>
              </a:pathLst>
            </a:custGeom>
            <a:blipFill>
              <a:blip r:embed="rId7"/>
              <a:stretch>
                <a:fillRect l="0" t="0" r="0" b="0"/>
              </a:stretch>
            </a:blipFill>
          </p:spPr>
        </p:sp>
      </p:grpSp>
      <p:sp>
        <p:nvSpPr>
          <p:cNvPr name="Freeform 12" id="12"/>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3" id="13"/>
          <p:cNvGrpSpPr/>
          <p:nvPr/>
        </p:nvGrpSpPr>
        <p:grpSpPr>
          <a:xfrm rot="0">
            <a:off x="13180411" y="8354045"/>
            <a:ext cx="4679242" cy="1998223"/>
            <a:chOff x="0" y="0"/>
            <a:chExt cx="6238989" cy="2664297"/>
          </a:xfrm>
        </p:grpSpPr>
        <p:sp>
          <p:nvSpPr>
            <p:cNvPr name="Freeform 14" id="14"/>
            <p:cNvSpPr/>
            <p:nvPr/>
          </p:nvSpPr>
          <p:spPr>
            <a:xfrm flipH="false" flipV="false" rot="0">
              <a:off x="752014"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2277793"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1312612" y="821395"/>
              <a:ext cx="4623762" cy="973882"/>
            </a:xfrm>
            <a:prstGeom prst="rect">
              <a:avLst/>
            </a:prstGeom>
          </p:spPr>
          <p:txBody>
            <a:bodyPr anchor="t" rtlCol="false" tIns="0" lIns="0" bIns="0" rIns="0">
              <a:spAutoFit/>
            </a:bodyPr>
            <a:lstStyle/>
            <a:p>
              <a:pPr algn="ctr">
                <a:lnSpc>
                  <a:spcPts val="2784"/>
                </a:lnSpc>
              </a:pPr>
              <a:r>
                <a:rPr lang="en-US" sz="2320">
                  <a:solidFill>
                    <a:srgbClr val="000000"/>
                  </a:solidFill>
                  <a:latin typeface="Arial Bold"/>
                </a:rPr>
                <a:t>Consultez la section</a:t>
              </a:r>
            </a:p>
            <a:p>
              <a:pPr algn="ctr">
                <a:lnSpc>
                  <a:spcPts val="2784"/>
                </a:lnSpc>
              </a:pPr>
              <a:r>
                <a:rPr lang="en-US" sz="2320">
                  <a:solidFill>
                    <a:srgbClr val="000000"/>
                  </a:solidFill>
                  <a:latin typeface="Arial Bold"/>
                </a:rPr>
                <a:t>« Ressources »</a:t>
              </a:r>
            </a:p>
          </p:txBody>
        </p:sp>
        <p:sp>
          <p:nvSpPr>
            <p:cNvPr name="Freeform 17" id="17"/>
            <p:cNvSpPr/>
            <p:nvPr/>
          </p:nvSpPr>
          <p:spPr>
            <a:xfrm flipH="false" flipV="false" rot="0">
              <a:off x="0" y="0"/>
              <a:ext cx="1278863" cy="2664297"/>
            </a:xfrm>
            <a:custGeom>
              <a:avLst/>
              <a:gdLst/>
              <a:ahLst/>
              <a:cxnLst/>
              <a:rect r="r" b="b" t="t" l="l"/>
              <a:pathLst>
                <a:path h="2664297" w="1278863">
                  <a:moveTo>
                    <a:pt x="0" y="0"/>
                  </a:moveTo>
                  <a:lnTo>
                    <a:pt x="1278863" y="0"/>
                  </a:lnTo>
                  <a:lnTo>
                    <a:pt x="1278863" y="2664297"/>
                  </a:lnTo>
                  <a:lnTo>
                    <a:pt x="0" y="2664297"/>
                  </a:lnTo>
                  <a:lnTo>
                    <a:pt x="0" y="0"/>
                  </a:lnTo>
                  <a:close/>
                </a:path>
              </a:pathLst>
            </a:custGeom>
            <a:blipFill>
              <a:blip r:embed="rId7"/>
              <a:stretch>
                <a:fillRect l="0" t="0" r="0" b="0"/>
              </a:stretch>
            </a:blipFill>
          </p:spPr>
        </p:sp>
      </p:grpSp>
      <p:sp>
        <p:nvSpPr>
          <p:cNvPr name="TextBox 18" id="18"/>
          <p:cNvSpPr txBox="true"/>
          <p:nvPr/>
        </p:nvSpPr>
        <p:spPr>
          <a:xfrm rot="0">
            <a:off x="4368804" y="3118826"/>
            <a:ext cx="10132858" cy="10191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Inclure en annexe au moins une stratégie de recherche complète</a:t>
            </a:r>
          </a:p>
        </p:txBody>
      </p:sp>
      <p:sp>
        <p:nvSpPr>
          <p:cNvPr name="Freeform 19" id="19"/>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0" id="20"/>
          <p:cNvSpPr txBox="true"/>
          <p:nvPr/>
        </p:nvSpPr>
        <p:spPr>
          <a:xfrm rot="0">
            <a:off x="4368804" y="4269585"/>
            <a:ext cx="10132858" cy="10191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Valider l’exactitude et l'exhaustivité de la stratégie de recherche </a:t>
            </a:r>
          </a:p>
        </p:txBody>
      </p:sp>
      <p:sp>
        <p:nvSpPr>
          <p:cNvPr name="TextBox 21" id="21"/>
          <p:cNvSpPr txBox="true"/>
          <p:nvPr/>
        </p:nvSpPr>
        <p:spPr>
          <a:xfrm rot="0">
            <a:off x="5862669" y="5526885"/>
            <a:ext cx="8058279" cy="1019175"/>
          </a:xfrm>
          <a:prstGeom prst="rect">
            <a:avLst/>
          </a:prstGeom>
        </p:spPr>
        <p:txBody>
          <a:bodyPr anchor="t" rtlCol="false" tIns="0" lIns="0" bIns="0" rIns="0">
            <a:spAutoFit/>
          </a:bodyPr>
          <a:lstStyle/>
          <a:p>
            <a:pPr>
              <a:lnSpc>
                <a:spcPts val="3960"/>
              </a:lnSpc>
              <a:spcBef>
                <a:spcPct val="0"/>
              </a:spcBef>
            </a:pPr>
            <a:r>
              <a:rPr lang="en-US" sz="3300">
                <a:solidFill>
                  <a:srgbClr val="FEFEFE"/>
                </a:solidFill>
                <a:latin typeface="Poppins"/>
              </a:rPr>
              <a:t>Évaluer la stratégie de recherche par les pairs (p. ex., PRESS checklist)</a:t>
            </a:r>
          </a:p>
        </p:txBody>
      </p:sp>
      <p:sp>
        <p:nvSpPr>
          <p:cNvPr name="TextBox 22" id="22"/>
          <p:cNvSpPr txBox="true"/>
          <p:nvPr/>
        </p:nvSpPr>
        <p:spPr>
          <a:xfrm rot="0">
            <a:off x="5862669" y="6679410"/>
            <a:ext cx="7882410" cy="523875"/>
          </a:xfrm>
          <a:prstGeom prst="rect">
            <a:avLst/>
          </a:prstGeom>
        </p:spPr>
        <p:txBody>
          <a:bodyPr anchor="t" rtlCol="false" tIns="0" lIns="0" bIns="0" rIns="0">
            <a:spAutoFit/>
          </a:bodyPr>
          <a:lstStyle/>
          <a:p>
            <a:pPr>
              <a:lnSpc>
                <a:spcPts val="3960"/>
              </a:lnSpc>
              <a:spcBef>
                <a:spcPct val="0"/>
              </a:spcBef>
            </a:pPr>
            <a:r>
              <a:rPr lang="en-US" sz="3300">
                <a:solidFill>
                  <a:srgbClr val="FFFFFF"/>
                </a:solidFill>
                <a:latin typeface="Poppins"/>
              </a:rPr>
              <a:t>Rencontrer un ou une bibliothécaire</a:t>
            </a:r>
          </a:p>
        </p:txBody>
      </p:sp>
      <p:sp>
        <p:nvSpPr>
          <p:cNvPr name="Freeform 23" id="23"/>
          <p:cNvSpPr/>
          <p:nvPr/>
        </p:nvSpPr>
        <p:spPr>
          <a:xfrm flipH="false" flipV="false" rot="0">
            <a:off x="5125386" y="6828217"/>
            <a:ext cx="558546" cy="254837"/>
          </a:xfrm>
          <a:custGeom>
            <a:avLst/>
            <a:gdLst/>
            <a:ahLst/>
            <a:cxnLst/>
            <a:rect r="r" b="b" t="t" l="l"/>
            <a:pathLst>
              <a:path h="254837" w="558546">
                <a:moveTo>
                  <a:pt x="0" y="0"/>
                </a:moveTo>
                <a:lnTo>
                  <a:pt x="558546" y="0"/>
                </a:lnTo>
                <a:lnTo>
                  <a:pt x="558546" y="254837"/>
                </a:lnTo>
                <a:lnTo>
                  <a:pt x="0" y="2548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4" id="24"/>
          <p:cNvSpPr txBox="true"/>
          <p:nvPr/>
        </p:nvSpPr>
        <p:spPr>
          <a:xfrm rot="0">
            <a:off x="4368804" y="7334870"/>
            <a:ext cx="10132858" cy="1019175"/>
          </a:xfrm>
          <a:prstGeom prst="rect">
            <a:avLst/>
          </a:prstGeom>
        </p:spPr>
        <p:txBody>
          <a:bodyPr anchor="t" rtlCol="false" tIns="0" lIns="0" bIns="0" rIns="0">
            <a:spAutoFit/>
          </a:bodyPr>
          <a:lstStyle/>
          <a:p>
            <a:pPr marL="712470" indent="-356235" lvl="1">
              <a:lnSpc>
                <a:spcPts val="3960"/>
              </a:lnSpc>
              <a:buFont typeface="Arial"/>
              <a:buChar char="•"/>
            </a:pPr>
            <a:r>
              <a:rPr lang="en-US" sz="3300">
                <a:solidFill>
                  <a:srgbClr val="FEFEFE"/>
                </a:solidFill>
                <a:latin typeface="Poppins"/>
              </a:rPr>
              <a:t>Trouver l’équilibre entre l’étendue et la spécificité de la recherche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rPr>
              <a:t>Qu'est-ce que le protocole d'un examen de la portée ?</a:t>
            </a:r>
          </a:p>
        </p:txBody>
      </p:sp>
      <p:grpSp>
        <p:nvGrpSpPr>
          <p:cNvPr name="Group 5" id="5"/>
          <p:cNvGrpSpPr/>
          <p:nvPr/>
        </p:nvGrpSpPr>
        <p:grpSpPr>
          <a:xfrm rot="0">
            <a:off x="4134988" y="2883194"/>
            <a:ext cx="10018023" cy="6375106"/>
            <a:chOff x="0" y="0"/>
            <a:chExt cx="13357364" cy="8500141"/>
          </a:xfrm>
        </p:grpSpPr>
        <p:sp>
          <p:nvSpPr>
            <p:cNvPr name="Freeform 6" id="6"/>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rPr>
                <a:t>Recette</a:t>
              </a:r>
            </a:p>
          </p:txBody>
        </p:sp>
      </p:grpSp>
      <p:sp>
        <p:nvSpPr>
          <p:cNvPr name="Freeform 8" id="8"/>
          <p:cNvSpPr/>
          <p:nvPr/>
        </p:nvSpPr>
        <p:spPr>
          <a:xfrm flipH="false" flipV="false" rot="0">
            <a:off x="14891149" y="6450040"/>
            <a:ext cx="1942431" cy="1908439"/>
          </a:xfrm>
          <a:custGeom>
            <a:avLst/>
            <a:gdLst/>
            <a:ahLst/>
            <a:cxnLst/>
            <a:rect r="r" b="b" t="t" l="l"/>
            <a:pathLst>
              <a:path h="1908439" w="1942431">
                <a:moveTo>
                  <a:pt x="0" y="0"/>
                </a:moveTo>
                <a:lnTo>
                  <a:pt x="1942432" y="0"/>
                </a:lnTo>
                <a:lnTo>
                  <a:pt x="1942432" y="1908439"/>
                </a:lnTo>
                <a:lnTo>
                  <a:pt x="0" y="19084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9879611" y="3538918"/>
            <a:ext cx="2363338" cy="1796137"/>
          </a:xfrm>
          <a:custGeom>
            <a:avLst/>
            <a:gdLst/>
            <a:ahLst/>
            <a:cxnLst/>
            <a:rect r="r" b="b" t="t" l="l"/>
            <a:pathLst>
              <a:path h="1796137" w="2363338">
                <a:moveTo>
                  <a:pt x="0" y="0"/>
                </a:moveTo>
                <a:lnTo>
                  <a:pt x="2363339" y="0"/>
                </a:lnTo>
                <a:lnTo>
                  <a:pt x="2363339" y="1796137"/>
                </a:lnTo>
                <a:lnTo>
                  <a:pt x="0" y="17961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5845582" y="5143500"/>
            <a:ext cx="2315420" cy="1864966"/>
          </a:xfrm>
          <a:custGeom>
            <a:avLst/>
            <a:gdLst/>
            <a:ahLst/>
            <a:cxnLst/>
            <a:rect r="r" b="b" t="t" l="l"/>
            <a:pathLst>
              <a:path h="1864966" w="2315420">
                <a:moveTo>
                  <a:pt x="0" y="0"/>
                </a:moveTo>
                <a:lnTo>
                  <a:pt x="2315420" y="0"/>
                </a:lnTo>
                <a:lnTo>
                  <a:pt x="2315420" y="1864966"/>
                </a:lnTo>
                <a:lnTo>
                  <a:pt x="0" y="18649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9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Processus de sélection</a:t>
            </a:r>
          </a:p>
        </p:txBody>
      </p:sp>
      <p:sp>
        <p:nvSpPr>
          <p:cNvPr name="Freeform 5" id="5"/>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Processus de sélection</a:t>
            </a:r>
          </a:p>
        </p:txBody>
      </p:sp>
      <p:sp>
        <p:nvSpPr>
          <p:cNvPr name="Freeform 5" id="5"/>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463640" y="2883929"/>
            <a:ext cx="7924816" cy="1106798"/>
            <a:chOff x="0" y="0"/>
            <a:chExt cx="10566422" cy="1475731"/>
          </a:xfrm>
        </p:grpSpPr>
        <p:sp>
          <p:nvSpPr>
            <p:cNvPr name="Freeform 7" id="7"/>
            <p:cNvSpPr/>
            <p:nvPr/>
          </p:nvSpPr>
          <p:spPr>
            <a:xfrm flipH="false" flipV="false" rot="0">
              <a:off x="0" y="0"/>
              <a:ext cx="1223515" cy="1475731"/>
            </a:xfrm>
            <a:custGeom>
              <a:avLst/>
              <a:gdLst/>
              <a:ahLst/>
              <a:cxnLst/>
              <a:rect r="r" b="b" t="t" l="l"/>
              <a:pathLst>
                <a:path h="1475731" w="1223515">
                  <a:moveTo>
                    <a:pt x="0" y="0"/>
                  </a:moveTo>
                  <a:lnTo>
                    <a:pt x="1223515" y="0"/>
                  </a:lnTo>
                  <a:lnTo>
                    <a:pt x="1223515" y="1475731"/>
                  </a:lnTo>
                  <a:lnTo>
                    <a:pt x="0" y="14757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676222" y="480691"/>
              <a:ext cx="8890199" cy="688975"/>
            </a:xfrm>
            <a:prstGeom prst="rect">
              <a:avLst/>
            </a:prstGeom>
          </p:spPr>
          <p:txBody>
            <a:bodyPr anchor="t" rtlCol="false" tIns="0" lIns="0" bIns="0" rIns="0">
              <a:spAutoFit/>
            </a:bodyPr>
            <a:lstStyle/>
            <a:p>
              <a:pPr marL="712470" indent="-356235" lvl="1">
                <a:lnSpc>
                  <a:spcPts val="3960"/>
                </a:lnSpc>
                <a:buAutoNum type="arabicPeriod" startAt="1"/>
              </a:pPr>
              <a:r>
                <a:rPr lang="en-US" sz="3300">
                  <a:solidFill>
                    <a:srgbClr val="FEFEFE"/>
                  </a:solidFill>
                  <a:latin typeface="Poppins"/>
                </a:rPr>
                <a:t> Élimination des doublons</a:t>
              </a:r>
            </a:p>
          </p:txBody>
        </p:sp>
      </p:gr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Processus de sélection</a:t>
            </a:r>
          </a:p>
        </p:txBody>
      </p:sp>
      <p:sp>
        <p:nvSpPr>
          <p:cNvPr name="Freeform 5" id="5"/>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463640" y="2883929"/>
            <a:ext cx="7924816" cy="1106798"/>
            <a:chOff x="0" y="0"/>
            <a:chExt cx="10566422" cy="1475731"/>
          </a:xfrm>
        </p:grpSpPr>
        <p:sp>
          <p:nvSpPr>
            <p:cNvPr name="Freeform 7" id="7"/>
            <p:cNvSpPr/>
            <p:nvPr/>
          </p:nvSpPr>
          <p:spPr>
            <a:xfrm flipH="false" flipV="false" rot="0">
              <a:off x="0" y="0"/>
              <a:ext cx="1223515" cy="1475731"/>
            </a:xfrm>
            <a:custGeom>
              <a:avLst/>
              <a:gdLst/>
              <a:ahLst/>
              <a:cxnLst/>
              <a:rect r="r" b="b" t="t" l="l"/>
              <a:pathLst>
                <a:path h="1475731" w="1223515">
                  <a:moveTo>
                    <a:pt x="0" y="0"/>
                  </a:moveTo>
                  <a:lnTo>
                    <a:pt x="1223515" y="0"/>
                  </a:lnTo>
                  <a:lnTo>
                    <a:pt x="1223515" y="1475731"/>
                  </a:lnTo>
                  <a:lnTo>
                    <a:pt x="0" y="14757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676222" y="480691"/>
              <a:ext cx="8890199" cy="688975"/>
            </a:xfrm>
            <a:prstGeom prst="rect">
              <a:avLst/>
            </a:prstGeom>
          </p:spPr>
          <p:txBody>
            <a:bodyPr anchor="t" rtlCol="false" tIns="0" lIns="0" bIns="0" rIns="0">
              <a:spAutoFit/>
            </a:bodyPr>
            <a:lstStyle/>
            <a:p>
              <a:pPr marL="712470" indent="-356235" lvl="1">
                <a:lnSpc>
                  <a:spcPts val="3960"/>
                </a:lnSpc>
                <a:buAutoNum type="arabicPeriod" startAt="1"/>
              </a:pPr>
              <a:r>
                <a:rPr lang="en-US" sz="3300">
                  <a:solidFill>
                    <a:srgbClr val="FEFEFE"/>
                  </a:solidFill>
                  <a:latin typeface="Poppins"/>
                </a:rPr>
                <a:t> Élimination des doublons</a:t>
              </a:r>
            </a:p>
          </p:txBody>
        </p:sp>
      </p:grpSp>
      <p:grpSp>
        <p:nvGrpSpPr>
          <p:cNvPr name="Group 9" id="9"/>
          <p:cNvGrpSpPr/>
          <p:nvPr/>
        </p:nvGrpSpPr>
        <p:grpSpPr>
          <a:xfrm rot="0">
            <a:off x="5713773" y="4612315"/>
            <a:ext cx="7937634" cy="1305641"/>
            <a:chOff x="0" y="0"/>
            <a:chExt cx="10583512" cy="1740855"/>
          </a:xfrm>
        </p:grpSpPr>
        <p:sp>
          <p:nvSpPr>
            <p:cNvPr name="Freeform 10" id="10"/>
            <p:cNvSpPr/>
            <p:nvPr/>
          </p:nvSpPr>
          <p:spPr>
            <a:xfrm flipH="false" flipV="false" rot="0">
              <a:off x="0" y="0"/>
              <a:ext cx="1841289" cy="1740855"/>
            </a:xfrm>
            <a:custGeom>
              <a:avLst/>
              <a:gdLst/>
              <a:ahLst/>
              <a:cxnLst/>
              <a:rect r="r" b="b" t="t" l="l"/>
              <a:pathLst>
                <a:path h="1740855" w="1841289">
                  <a:moveTo>
                    <a:pt x="0" y="0"/>
                  </a:moveTo>
                  <a:lnTo>
                    <a:pt x="1841289" y="0"/>
                  </a:lnTo>
                  <a:lnTo>
                    <a:pt x="1841289" y="1740855"/>
                  </a:lnTo>
                  <a:lnTo>
                    <a:pt x="0" y="17408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2224183" y="181452"/>
              <a:ext cx="8359329" cy="1349375"/>
            </a:xfrm>
            <a:prstGeom prst="rect">
              <a:avLst/>
            </a:prstGeom>
          </p:spPr>
          <p:txBody>
            <a:bodyPr anchor="t" rtlCol="false" tIns="0" lIns="0" bIns="0" rIns="0">
              <a:spAutoFit/>
            </a:bodyPr>
            <a:lstStyle/>
            <a:p>
              <a:pPr>
                <a:lnSpc>
                  <a:spcPts val="3960"/>
                </a:lnSpc>
              </a:pPr>
              <a:r>
                <a:rPr lang="en-US" sz="3300">
                  <a:solidFill>
                    <a:srgbClr val="FEFEFE"/>
                  </a:solidFill>
                  <a:latin typeface="Poppins"/>
                </a:rPr>
                <a:t>2. Sélection sur la base du </a:t>
              </a:r>
            </a:p>
            <a:p>
              <a:pPr>
                <a:lnSpc>
                  <a:spcPts val="3960"/>
                </a:lnSpc>
              </a:pPr>
              <a:r>
                <a:rPr lang="en-US" sz="3300">
                  <a:solidFill>
                    <a:srgbClr val="FEFEFE"/>
                  </a:solidFill>
                  <a:latin typeface="Poppins"/>
                </a:rPr>
                <a:t>    </a:t>
              </a:r>
              <a:r>
                <a:rPr lang="en-US" sz="3300">
                  <a:solidFill>
                    <a:srgbClr val="FEFEFE"/>
                  </a:solidFill>
                  <a:latin typeface="Poppins"/>
                </a:rPr>
                <a:t>titre et de l’abrégé</a:t>
              </a:r>
            </a:p>
          </p:txBody>
        </p:sp>
      </p:grpSp>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Processus de sélection</a:t>
            </a:r>
          </a:p>
        </p:txBody>
      </p:sp>
      <p:sp>
        <p:nvSpPr>
          <p:cNvPr name="Freeform 5" id="5"/>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167248" y="6851406"/>
            <a:ext cx="9480515" cy="1210385"/>
            <a:chOff x="0" y="0"/>
            <a:chExt cx="12640686" cy="1613846"/>
          </a:xfrm>
        </p:grpSpPr>
        <p:sp>
          <p:nvSpPr>
            <p:cNvPr name="Freeform 7" id="7"/>
            <p:cNvSpPr/>
            <p:nvPr/>
          </p:nvSpPr>
          <p:spPr>
            <a:xfrm flipH="false" flipV="false" rot="0">
              <a:off x="0" y="0"/>
              <a:ext cx="1613846" cy="1613846"/>
            </a:xfrm>
            <a:custGeom>
              <a:avLst/>
              <a:gdLst/>
              <a:ahLst/>
              <a:cxnLst/>
              <a:rect r="r" b="b" t="t" l="l"/>
              <a:pathLst>
                <a:path h="1613846" w="1613846">
                  <a:moveTo>
                    <a:pt x="0" y="0"/>
                  </a:moveTo>
                  <a:lnTo>
                    <a:pt x="1613846" y="0"/>
                  </a:lnTo>
                  <a:lnTo>
                    <a:pt x="1613846" y="1613846"/>
                  </a:lnTo>
                  <a:lnTo>
                    <a:pt x="0" y="16138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066553" y="29048"/>
              <a:ext cx="10574133" cy="1349375"/>
            </a:xfrm>
            <a:prstGeom prst="rect">
              <a:avLst/>
            </a:prstGeom>
          </p:spPr>
          <p:txBody>
            <a:bodyPr anchor="t" rtlCol="false" tIns="0" lIns="0" bIns="0" rIns="0">
              <a:spAutoFit/>
            </a:bodyPr>
            <a:lstStyle/>
            <a:p>
              <a:pPr>
                <a:lnSpc>
                  <a:spcPts val="3960"/>
                </a:lnSpc>
              </a:pPr>
              <a:r>
                <a:rPr lang="en-US" sz="3300">
                  <a:solidFill>
                    <a:srgbClr val="FEFEFE"/>
                  </a:solidFill>
                  <a:latin typeface="Poppins"/>
                </a:rPr>
                <a:t>3. Sélection sur la base du texte  </a:t>
              </a:r>
            </a:p>
            <a:p>
              <a:pPr>
                <a:lnSpc>
                  <a:spcPts val="3960"/>
                </a:lnSpc>
              </a:pPr>
              <a:r>
                <a:rPr lang="en-US" sz="3300">
                  <a:solidFill>
                    <a:srgbClr val="FEFEFE"/>
                  </a:solidFill>
                  <a:latin typeface="Poppins"/>
                </a:rPr>
                <a:t>    </a:t>
              </a:r>
              <a:r>
                <a:rPr lang="en-US" sz="3300">
                  <a:solidFill>
                    <a:srgbClr val="FEFEFE"/>
                  </a:solidFill>
                  <a:latin typeface="Poppins"/>
                </a:rPr>
                <a:t>intégral</a:t>
              </a:r>
            </a:p>
          </p:txBody>
        </p:sp>
      </p:grpSp>
      <p:grpSp>
        <p:nvGrpSpPr>
          <p:cNvPr name="Group 9" id="9"/>
          <p:cNvGrpSpPr/>
          <p:nvPr/>
        </p:nvGrpSpPr>
        <p:grpSpPr>
          <a:xfrm rot="0">
            <a:off x="4463640" y="2883929"/>
            <a:ext cx="7924816" cy="1106798"/>
            <a:chOff x="0" y="0"/>
            <a:chExt cx="10566422" cy="1475731"/>
          </a:xfrm>
        </p:grpSpPr>
        <p:sp>
          <p:nvSpPr>
            <p:cNvPr name="Freeform 10" id="10"/>
            <p:cNvSpPr/>
            <p:nvPr/>
          </p:nvSpPr>
          <p:spPr>
            <a:xfrm flipH="false" flipV="false" rot="0">
              <a:off x="0" y="0"/>
              <a:ext cx="1223515" cy="1475731"/>
            </a:xfrm>
            <a:custGeom>
              <a:avLst/>
              <a:gdLst/>
              <a:ahLst/>
              <a:cxnLst/>
              <a:rect r="r" b="b" t="t" l="l"/>
              <a:pathLst>
                <a:path h="1475731" w="1223515">
                  <a:moveTo>
                    <a:pt x="0" y="0"/>
                  </a:moveTo>
                  <a:lnTo>
                    <a:pt x="1223515" y="0"/>
                  </a:lnTo>
                  <a:lnTo>
                    <a:pt x="1223515" y="1475731"/>
                  </a:lnTo>
                  <a:lnTo>
                    <a:pt x="0" y="147573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1676222" y="480691"/>
              <a:ext cx="8890199" cy="688975"/>
            </a:xfrm>
            <a:prstGeom prst="rect">
              <a:avLst/>
            </a:prstGeom>
          </p:spPr>
          <p:txBody>
            <a:bodyPr anchor="t" rtlCol="false" tIns="0" lIns="0" bIns="0" rIns="0">
              <a:spAutoFit/>
            </a:bodyPr>
            <a:lstStyle/>
            <a:p>
              <a:pPr marL="712470" indent="-356235" lvl="1">
                <a:lnSpc>
                  <a:spcPts val="3960"/>
                </a:lnSpc>
                <a:buAutoNum type="arabicPeriod" startAt="1"/>
              </a:pPr>
              <a:r>
                <a:rPr lang="en-US" sz="3300">
                  <a:solidFill>
                    <a:srgbClr val="FEFEFE"/>
                  </a:solidFill>
                  <a:latin typeface="Poppins"/>
                </a:rPr>
                <a:t> Élimination des doublons</a:t>
              </a:r>
            </a:p>
          </p:txBody>
        </p:sp>
      </p:grpSp>
      <p:grpSp>
        <p:nvGrpSpPr>
          <p:cNvPr name="Group 12" id="12"/>
          <p:cNvGrpSpPr/>
          <p:nvPr/>
        </p:nvGrpSpPr>
        <p:grpSpPr>
          <a:xfrm rot="0">
            <a:off x="5713773" y="4612315"/>
            <a:ext cx="7937634" cy="1305641"/>
            <a:chOff x="0" y="0"/>
            <a:chExt cx="10583512" cy="1740855"/>
          </a:xfrm>
        </p:grpSpPr>
        <p:sp>
          <p:nvSpPr>
            <p:cNvPr name="Freeform 13" id="13"/>
            <p:cNvSpPr/>
            <p:nvPr/>
          </p:nvSpPr>
          <p:spPr>
            <a:xfrm flipH="false" flipV="false" rot="0">
              <a:off x="0" y="0"/>
              <a:ext cx="1841289" cy="1740855"/>
            </a:xfrm>
            <a:custGeom>
              <a:avLst/>
              <a:gdLst/>
              <a:ahLst/>
              <a:cxnLst/>
              <a:rect r="r" b="b" t="t" l="l"/>
              <a:pathLst>
                <a:path h="1740855" w="1841289">
                  <a:moveTo>
                    <a:pt x="0" y="0"/>
                  </a:moveTo>
                  <a:lnTo>
                    <a:pt x="1841289" y="0"/>
                  </a:lnTo>
                  <a:lnTo>
                    <a:pt x="1841289" y="1740855"/>
                  </a:lnTo>
                  <a:lnTo>
                    <a:pt x="0" y="17408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224183" y="181452"/>
              <a:ext cx="8359329" cy="1349375"/>
            </a:xfrm>
            <a:prstGeom prst="rect">
              <a:avLst/>
            </a:prstGeom>
          </p:spPr>
          <p:txBody>
            <a:bodyPr anchor="t" rtlCol="false" tIns="0" lIns="0" bIns="0" rIns="0">
              <a:spAutoFit/>
            </a:bodyPr>
            <a:lstStyle/>
            <a:p>
              <a:pPr>
                <a:lnSpc>
                  <a:spcPts val="3960"/>
                </a:lnSpc>
              </a:pPr>
              <a:r>
                <a:rPr lang="en-US" sz="3300">
                  <a:solidFill>
                    <a:srgbClr val="FEFEFE"/>
                  </a:solidFill>
                  <a:latin typeface="Poppins"/>
                </a:rPr>
                <a:t>2. Sélection sur la base du </a:t>
              </a:r>
            </a:p>
            <a:p>
              <a:pPr>
                <a:lnSpc>
                  <a:spcPts val="3960"/>
                </a:lnSpc>
              </a:pPr>
              <a:r>
                <a:rPr lang="en-US" sz="3300">
                  <a:solidFill>
                    <a:srgbClr val="FEFEFE"/>
                  </a:solidFill>
                  <a:latin typeface="Poppins"/>
                </a:rPr>
                <a:t>    </a:t>
              </a:r>
              <a:r>
                <a:rPr lang="en-US" sz="3300">
                  <a:solidFill>
                    <a:srgbClr val="FEFEFE"/>
                  </a:solidFill>
                  <a:latin typeface="Poppins"/>
                </a:rPr>
                <a:t>titre et de l’abrégé</a:t>
              </a:r>
            </a:p>
          </p:txBody>
        </p:sp>
      </p:grpSp>
    </p:spTree>
  </p:cSld>
  <p:clrMapOvr>
    <a:masterClrMapping/>
  </p:clrMapOvr>
</p:sld>
</file>

<file path=ppt/slides/slide9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Informations importantes</a:t>
            </a:r>
          </a:p>
          <a:p>
            <a:pPr algn="ctr">
              <a:lnSpc>
                <a:spcPts val="5999"/>
              </a:lnSpc>
            </a:pPr>
            <a:r>
              <a:rPr lang="en-US" sz="4999">
                <a:solidFill>
                  <a:srgbClr val="FFFFFF"/>
                </a:solidFill>
                <a:latin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rPr>
              <a:t>Processus de sélection</a:t>
            </a:r>
          </a:p>
        </p:txBody>
      </p:sp>
    </p:spTree>
  </p:cSld>
  <p:clrMapOvr>
    <a:masterClrMapping/>
  </p:clrMapOvr>
</p:sld>
</file>

<file path=ppt/slides/slide9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Informations importantes</a:t>
            </a:r>
          </a:p>
          <a:p>
            <a:pPr algn="ctr">
              <a:lnSpc>
                <a:spcPts val="5999"/>
              </a:lnSpc>
            </a:pPr>
            <a:r>
              <a:rPr lang="en-US" sz="4999">
                <a:solidFill>
                  <a:srgbClr val="FFFFFF"/>
                </a:solidFill>
                <a:latin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513745" y="4064648"/>
            <a:ext cx="945496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Outils de gestion des références utilisés (p. ex. EndNote, Covidence, JBI SUMARI) </a:t>
            </a:r>
          </a:p>
        </p:txBody>
      </p:sp>
      <p:sp>
        <p:nvSpPr>
          <p:cNvPr name="TextBox 8" id="8"/>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rPr>
              <a:t>Processus de sélection</a:t>
            </a:r>
          </a:p>
        </p:txBody>
      </p:sp>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Informations importantes</a:t>
            </a:r>
          </a:p>
          <a:p>
            <a:pPr algn="ctr">
              <a:lnSpc>
                <a:spcPts val="5999"/>
              </a:lnSpc>
            </a:pPr>
            <a:r>
              <a:rPr lang="en-US" sz="4999">
                <a:solidFill>
                  <a:srgbClr val="FFFFFF"/>
                </a:solidFill>
                <a:latin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rPr>
              <a:t>Processus de sélection</a:t>
            </a:r>
          </a:p>
        </p:txBody>
      </p:sp>
      <p:sp>
        <p:nvSpPr>
          <p:cNvPr name="TextBox 8" id="8"/>
          <p:cNvSpPr txBox="true"/>
          <p:nvPr/>
        </p:nvSpPr>
        <p:spPr>
          <a:xfrm rot="0">
            <a:off x="4513745" y="5283848"/>
            <a:ext cx="10872901"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Plan pour un test pilote (p. ex., sources de données, % accord, révision de critères)</a:t>
            </a:r>
          </a:p>
        </p:txBody>
      </p:sp>
      <p:sp>
        <p:nvSpPr>
          <p:cNvPr name="TextBox 9" id="9"/>
          <p:cNvSpPr txBox="true"/>
          <p:nvPr/>
        </p:nvSpPr>
        <p:spPr>
          <a:xfrm rot="0">
            <a:off x="4513745" y="4064648"/>
            <a:ext cx="945496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Outils de gestion des références utilisés (p. ex. EndNote, Covidence, JBI SUMARI) </a:t>
            </a:r>
          </a:p>
        </p:txBody>
      </p:sp>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Informations importantes</a:t>
            </a:r>
          </a:p>
          <a:p>
            <a:pPr algn="ctr">
              <a:lnSpc>
                <a:spcPts val="5999"/>
              </a:lnSpc>
            </a:pPr>
            <a:r>
              <a:rPr lang="en-US" sz="4999">
                <a:solidFill>
                  <a:srgbClr val="FFFFFF"/>
                </a:solidFill>
                <a:latin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rPr>
              <a:t>Processus de sélection</a:t>
            </a:r>
          </a:p>
        </p:txBody>
      </p:sp>
      <p:sp>
        <p:nvSpPr>
          <p:cNvPr name="TextBox 8" id="8"/>
          <p:cNvSpPr txBox="true"/>
          <p:nvPr/>
        </p:nvSpPr>
        <p:spPr>
          <a:xfrm rot="0">
            <a:off x="4513745" y="6503048"/>
            <a:ext cx="11149569" cy="5238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Nombre de réviseur·e·s (au moins 2 réviseur·e)</a:t>
            </a:r>
          </a:p>
        </p:txBody>
      </p:sp>
      <p:sp>
        <p:nvSpPr>
          <p:cNvPr name="TextBox 9" id="9"/>
          <p:cNvSpPr txBox="true"/>
          <p:nvPr/>
        </p:nvSpPr>
        <p:spPr>
          <a:xfrm rot="0">
            <a:off x="4513745" y="5283848"/>
            <a:ext cx="10872901"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Plan pour un test pilote (p. ex., sources de données, % accord, révision de critères)</a:t>
            </a:r>
          </a:p>
        </p:txBody>
      </p:sp>
      <p:sp>
        <p:nvSpPr>
          <p:cNvPr name="TextBox 10" id="10"/>
          <p:cNvSpPr txBox="true"/>
          <p:nvPr/>
        </p:nvSpPr>
        <p:spPr>
          <a:xfrm rot="0">
            <a:off x="4513745" y="4064648"/>
            <a:ext cx="945496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Outils de gestion des références utilisés (p. ex. EndNote, Covidence, JBI SUMARI) </a:t>
            </a:r>
          </a:p>
        </p:txBody>
      </p:sp>
    </p:spTree>
  </p:cSld>
  <p:clrMapOvr>
    <a:masterClrMapping/>
  </p:clrMapOvr>
</p:sld>
</file>

<file path=ppt/slides/slide9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Informations importantes</a:t>
            </a:r>
          </a:p>
          <a:p>
            <a:pPr algn="ctr">
              <a:lnSpc>
                <a:spcPts val="5999"/>
              </a:lnSpc>
            </a:pPr>
            <a:r>
              <a:rPr lang="en-US" sz="4999">
                <a:solidFill>
                  <a:srgbClr val="FFFFFF"/>
                </a:solidFill>
                <a:latin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rPr>
              <a:t>Processus de sélection</a:t>
            </a:r>
          </a:p>
        </p:txBody>
      </p:sp>
      <p:sp>
        <p:nvSpPr>
          <p:cNvPr name="TextBox 8" id="8"/>
          <p:cNvSpPr txBox="true"/>
          <p:nvPr/>
        </p:nvSpPr>
        <p:spPr>
          <a:xfrm rot="0">
            <a:off x="4513745" y="6503048"/>
            <a:ext cx="10872901" cy="1695450"/>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Nombre de réviseur·e·s (au moins 2 réviseur·e)</a:t>
            </a:r>
          </a:p>
          <a:p>
            <a:pPr>
              <a:lnSpc>
                <a:spcPts val="1440"/>
              </a:lnSpc>
            </a:pPr>
          </a:p>
          <a:p>
            <a:pPr marL="1424946" indent="-474982" lvl="2">
              <a:lnSpc>
                <a:spcPts val="3960"/>
              </a:lnSpc>
              <a:buFont typeface="Arial"/>
              <a:buChar char="⚬"/>
            </a:pPr>
            <a:r>
              <a:rPr lang="en-US" sz="3300">
                <a:solidFill>
                  <a:srgbClr val="FEFEFE"/>
                </a:solidFill>
                <a:latin typeface="Poppins"/>
              </a:rPr>
              <a:t>Stratégie prévue pour la résolution de conflits et pourcentage d’accord</a:t>
            </a:r>
          </a:p>
        </p:txBody>
      </p:sp>
      <p:sp>
        <p:nvSpPr>
          <p:cNvPr name="TextBox 9" id="9"/>
          <p:cNvSpPr txBox="true"/>
          <p:nvPr/>
        </p:nvSpPr>
        <p:spPr>
          <a:xfrm rot="0">
            <a:off x="4513745" y="5283848"/>
            <a:ext cx="10872901"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Plan pour un test pilote (p. ex., sources de données, % accord, révision de critères)</a:t>
            </a:r>
          </a:p>
        </p:txBody>
      </p:sp>
      <p:sp>
        <p:nvSpPr>
          <p:cNvPr name="TextBox 10" id="10"/>
          <p:cNvSpPr txBox="true"/>
          <p:nvPr/>
        </p:nvSpPr>
        <p:spPr>
          <a:xfrm rot="0">
            <a:off x="4513745" y="4064648"/>
            <a:ext cx="945496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Outils de gestion des références utilisés (p. ex. EndNote, Covidence, JBI SUMARI) </a:t>
            </a:r>
          </a:p>
        </p:txBody>
      </p:sp>
    </p:spTree>
  </p:cSld>
  <p:clrMapOvr>
    <a:masterClrMapping/>
  </p:clrMapOvr>
</p:sld>
</file>

<file path=ppt/slides/slide9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rPr>
              <a:t>Informations importantes</a:t>
            </a:r>
          </a:p>
          <a:p>
            <a:pPr algn="ctr">
              <a:lnSpc>
                <a:spcPts val="5999"/>
              </a:lnSpc>
            </a:pPr>
            <a:r>
              <a:rPr lang="en-US" sz="4999">
                <a:solidFill>
                  <a:srgbClr val="FFFFFF"/>
                </a:solidFill>
                <a:latin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rPr>
              <a:t>Processus de sélection</a:t>
            </a:r>
          </a:p>
        </p:txBody>
      </p:sp>
      <p:sp>
        <p:nvSpPr>
          <p:cNvPr name="TextBox 8" id="8"/>
          <p:cNvSpPr txBox="true"/>
          <p:nvPr/>
        </p:nvSpPr>
        <p:spPr>
          <a:xfrm rot="0">
            <a:off x="4513745" y="8446148"/>
            <a:ext cx="8810466" cy="5238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Durée du processus de sélection</a:t>
            </a:r>
          </a:p>
        </p:txBody>
      </p:sp>
      <p:sp>
        <p:nvSpPr>
          <p:cNvPr name="TextBox 9" id="9"/>
          <p:cNvSpPr txBox="true"/>
          <p:nvPr/>
        </p:nvSpPr>
        <p:spPr>
          <a:xfrm rot="0">
            <a:off x="4513745" y="5283848"/>
            <a:ext cx="10872901"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Plan pour un test pilote (p. ex., sources de données, % accord, révision de critères)</a:t>
            </a:r>
          </a:p>
        </p:txBody>
      </p:sp>
      <p:sp>
        <p:nvSpPr>
          <p:cNvPr name="TextBox 10" id="10"/>
          <p:cNvSpPr txBox="true"/>
          <p:nvPr/>
        </p:nvSpPr>
        <p:spPr>
          <a:xfrm rot="0">
            <a:off x="4513745" y="4064648"/>
            <a:ext cx="9454969" cy="1019175"/>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Outils de gestion des références utilisés (p. ex. EndNote, Covidence, JBI SUMARI) </a:t>
            </a:r>
          </a:p>
        </p:txBody>
      </p:sp>
      <p:sp>
        <p:nvSpPr>
          <p:cNvPr name="TextBox 11" id="11"/>
          <p:cNvSpPr txBox="true"/>
          <p:nvPr/>
        </p:nvSpPr>
        <p:spPr>
          <a:xfrm rot="0">
            <a:off x="4513745" y="6503048"/>
            <a:ext cx="10872901" cy="1695450"/>
          </a:xfrm>
          <a:prstGeom prst="rect">
            <a:avLst/>
          </a:prstGeom>
        </p:spPr>
        <p:txBody>
          <a:bodyPr anchor="t" rtlCol="false" tIns="0" lIns="0" bIns="0" rIns="0">
            <a:spAutoFit/>
          </a:bodyPr>
          <a:lstStyle/>
          <a:p>
            <a:pPr marL="712473" indent="-356237" lvl="1">
              <a:lnSpc>
                <a:spcPts val="3960"/>
              </a:lnSpc>
              <a:buFont typeface="Arial"/>
              <a:buChar char="•"/>
            </a:pPr>
            <a:r>
              <a:rPr lang="en-US" sz="3300">
                <a:solidFill>
                  <a:srgbClr val="FEFEFE"/>
                </a:solidFill>
                <a:latin typeface="Poppins"/>
              </a:rPr>
              <a:t>Nombre de réviseur·e·s (au moins 2 réviseur·e)</a:t>
            </a:r>
          </a:p>
          <a:p>
            <a:pPr>
              <a:lnSpc>
                <a:spcPts val="1440"/>
              </a:lnSpc>
            </a:pPr>
          </a:p>
          <a:p>
            <a:pPr marL="1424946" indent="-474982" lvl="2">
              <a:lnSpc>
                <a:spcPts val="3960"/>
              </a:lnSpc>
              <a:buFont typeface="Arial"/>
              <a:buChar char="⚬"/>
            </a:pPr>
            <a:r>
              <a:rPr lang="en-US" sz="3300">
                <a:solidFill>
                  <a:srgbClr val="FEFEFE"/>
                </a:solidFill>
                <a:latin typeface="Poppins"/>
              </a:rPr>
              <a:t>Stratégie prévue pour la résolution de conflits et pourcentage d’accord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DAF-xjThO4U</dc:identifier>
  <dcterms:modified xsi:type="dcterms:W3CDTF">2011-08-01T06:04:30Z</dcterms:modified>
  <cp:revision>1</cp:revision>
  <dc:title>Capsule 2_Protocole de l'examen de la portée_REL</dc:title>
</cp:coreProperties>
</file>