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anva Sans" charset="1" panose="020B0503030501040103"/>
      <p:regular r:id="rId10"/>
    </p:embeddedFont>
    <p:embeddedFont>
      <p:font typeface="Canva Sans Bold" charset="1" panose="020B0803030501040103"/>
      <p:regular r:id="rId11"/>
    </p:embeddedFont>
    <p:embeddedFont>
      <p:font typeface="Canva Sans Italics" charset="1" panose="020B0503030501040103"/>
      <p:regular r:id="rId12"/>
    </p:embeddedFont>
    <p:embeddedFont>
      <p:font typeface="Canva Sans Bold Italics" charset="1" panose="020B0803030501040103"/>
      <p:regular r:id="rId13"/>
    </p:embeddedFont>
    <p:embeddedFont>
      <p:font typeface="Canva Sans Medium" charset="1" panose="020B0603030501040103"/>
      <p:regular r:id="rId14"/>
    </p:embeddedFont>
    <p:embeddedFont>
      <p:font typeface="Canva Sans Medium Italics" charset="1" panose="020B0603030501040103"/>
      <p:regular r:id="rId15"/>
    </p:embeddedFont>
    <p:embeddedFont>
      <p:font typeface="Open Sans" charset="1" panose="020B0606030504020204"/>
      <p:regular r:id="rId16"/>
    </p:embeddedFont>
    <p:embeddedFont>
      <p:font typeface="Open Sans Bold" charset="1" panose="020B0806030504020204"/>
      <p:regular r:id="rId17"/>
    </p:embeddedFont>
    <p:embeddedFont>
      <p:font typeface="Open Sans Italics" charset="1" panose="020B0606030504020204"/>
      <p:regular r:id="rId18"/>
    </p:embeddedFont>
    <p:embeddedFont>
      <p:font typeface="Open Sans Bold Italics" charset="1" panose="020B0806030504020204"/>
      <p:regular r:id="rId19"/>
    </p:embeddedFont>
    <p:embeddedFont>
      <p:font typeface="Open Sans Light" charset="1" panose="020B0306030504020204"/>
      <p:regular r:id="rId20"/>
    </p:embeddedFont>
    <p:embeddedFont>
      <p:font typeface="Open Sans Light Italics" charset="1" panose="020B0306030504020204"/>
      <p:regular r:id="rId21"/>
    </p:embeddedFont>
    <p:embeddedFont>
      <p:font typeface="Open Sans Ultra-Bold" charset="1" panose="00000000000000000000"/>
      <p:regular r:id="rId22"/>
    </p:embeddedFont>
    <p:embeddedFont>
      <p:font typeface="Open Sans Ultra-Bold Italics" charset="1" panose="000000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18" Type="http://schemas.openxmlformats.org/officeDocument/2006/relationships/font" Target="fonts/font18.fntdata"/><Relationship Id="rId26" Type="http://schemas.openxmlformats.org/officeDocument/2006/relationships/slide" Target="slides/slide3.xml"/><Relationship Id="rId21" Type="http://schemas.openxmlformats.org/officeDocument/2006/relationships/font" Target="fonts/font21.fntdata"/><Relationship Id="rId3" Type="http://schemas.openxmlformats.org/officeDocument/2006/relationships/viewProps" Target="viewProps.xml"/><Relationship Id="rId34" Type="http://schemas.openxmlformats.org/officeDocument/2006/relationships/customXml" Target="../customXml/item2.xml"/><Relationship Id="rId12" Type="http://schemas.openxmlformats.org/officeDocument/2006/relationships/font" Target="fonts/font12.fntdata"/><Relationship Id="rId17" Type="http://schemas.openxmlformats.org/officeDocument/2006/relationships/font" Target="fonts/font17.fntdata"/><Relationship Id="rId25" Type="http://schemas.openxmlformats.org/officeDocument/2006/relationships/slide" Target="slides/slide2.xml"/><Relationship Id="rId7" Type="http://schemas.openxmlformats.org/officeDocument/2006/relationships/font" Target="fonts/font7.fntdata"/><Relationship Id="rId33" Type="http://schemas.openxmlformats.org/officeDocument/2006/relationships/customXml" Target="../customXml/item1.xml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29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11" Type="http://schemas.openxmlformats.org/officeDocument/2006/relationships/font" Target="fonts/font11.fntdata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6" Type="http://schemas.openxmlformats.org/officeDocument/2006/relationships/font" Target="fonts/font6.fntdata"/><Relationship Id="rId15" Type="http://schemas.openxmlformats.org/officeDocument/2006/relationships/font" Target="fonts/font15.fntdata"/><Relationship Id="rId23" Type="http://schemas.openxmlformats.org/officeDocument/2006/relationships/font" Target="fonts/font23.fntdata"/><Relationship Id="rId28" Type="http://schemas.openxmlformats.org/officeDocument/2006/relationships/slide" Target="slides/slide5.xml"/><Relationship Id="rId5" Type="http://schemas.openxmlformats.org/officeDocument/2006/relationships/tableStyles" Target="tableStyles.xml"/><Relationship Id="rId10" Type="http://schemas.openxmlformats.org/officeDocument/2006/relationships/font" Target="fonts/font10.fntdata"/><Relationship Id="rId19" Type="http://schemas.openxmlformats.org/officeDocument/2006/relationships/font" Target="fonts/font19.fntdata"/><Relationship Id="rId31" Type="http://schemas.openxmlformats.org/officeDocument/2006/relationships/slide" Target="slides/slide8.xml"/><Relationship Id="rId14" Type="http://schemas.openxmlformats.org/officeDocument/2006/relationships/font" Target="fonts/font14.fntdata"/><Relationship Id="rId22" Type="http://schemas.openxmlformats.org/officeDocument/2006/relationships/font" Target="fonts/font22.fntdata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4" Type="http://schemas.openxmlformats.org/officeDocument/2006/relationships/theme" Target="theme/theme1.xml"/><Relationship Id="rId9" Type="http://schemas.openxmlformats.org/officeDocument/2006/relationships/font" Target="fonts/font9.fntdata"/><Relationship Id="rId35" Type="http://schemas.openxmlformats.org/officeDocument/2006/relationships/customXml" Target="../customXml/item3.xml"/><Relationship Id="rId8" Type="http://schemas.openxmlformats.org/officeDocument/2006/relationships/font" Target="fonts/font8.fntdata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pressbooks.etsmtl.ca/reussirexamensciencessante/back-matter/annexe/" TargetMode="External" Type="http://schemas.openxmlformats.org/officeDocument/2006/relationships/hyperlink"/><Relationship Id="rId3" Target="../media/image2.png" Type="http://schemas.openxmlformats.org/officeDocument/2006/relationships/image"/><Relationship Id="rId4" Target="../media/image1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pressbooks.etsmtl.ca/reussirexamensciencessante/" TargetMode="External" Type="http://schemas.openxmlformats.org/officeDocument/2006/relationships/hyperlink"/><Relationship Id="rId3" Target="../media/image2.png" Type="http://schemas.openxmlformats.org/officeDocument/2006/relationships/image"/><Relationship Id="rId4" Target="../media/image1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454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3660776"/>
            <a:chOff x="0" y="0"/>
            <a:chExt cx="21640800" cy="4881035"/>
          </a:xfrm>
        </p:grpSpPr>
        <p:sp>
          <p:nvSpPr>
            <p:cNvPr name="AutoShape 3" id="3"/>
            <p:cNvSpPr/>
            <p:nvPr/>
          </p:nvSpPr>
          <p:spPr>
            <a:xfrm>
              <a:off x="6492240" y="2856655"/>
              <a:ext cx="8656320" cy="0"/>
            </a:xfrm>
            <a:prstGeom prst="line">
              <a:avLst/>
            </a:prstGeom>
            <a:ln cap="flat" w="508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4" id="4"/>
            <p:cNvSpPr txBox="true"/>
            <p:nvPr/>
          </p:nvSpPr>
          <p:spPr>
            <a:xfrm rot="0">
              <a:off x="0" y="3234480"/>
              <a:ext cx="21640800" cy="16465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FFFFFF"/>
                  </a:solidFill>
                  <a:latin typeface="Open Sans"/>
                </a:rPr>
                <a:t>Entrevue avec Monique Clar, </a:t>
              </a:r>
            </a:p>
            <a:p>
              <a:pPr algn="ctr">
                <a:lnSpc>
                  <a:spcPts val="5039"/>
                </a:lnSpc>
                <a:spcBef>
                  <a:spcPct val="0"/>
                </a:spcBef>
              </a:pPr>
              <a:r>
                <a:rPr lang="en-US" sz="3599">
                  <a:solidFill>
                    <a:srgbClr val="FFFFFF"/>
                  </a:solidFill>
                  <a:latin typeface="Open Sans"/>
                </a:rPr>
                <a:t>bibliothécaire à l’Université de Montréal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694107" y="-85725"/>
              <a:ext cx="20665881" cy="22311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59"/>
                </a:lnSpc>
                <a:spcBef>
                  <a:spcPct val="0"/>
                </a:spcBef>
              </a:pPr>
              <a:r>
                <a:rPr lang="en-US" sz="4899">
                  <a:solidFill>
                    <a:srgbClr val="FFFFFF"/>
                  </a:solidFill>
                  <a:latin typeface="Open Sans Bold"/>
                </a:rPr>
                <a:t>Le service des bibliothèques, un allié essentiel pour un examen de la portée de qualité !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214892" y="6778836"/>
            <a:ext cx="13858216" cy="729541"/>
            <a:chOff x="0" y="0"/>
            <a:chExt cx="18477621" cy="97272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19572"/>
              <a:ext cx="2724249" cy="953149"/>
            </a:xfrm>
            <a:custGeom>
              <a:avLst/>
              <a:gdLst/>
              <a:ahLst/>
              <a:cxnLst/>
              <a:rect r="r" b="b" t="t" l="l"/>
              <a:pathLst>
                <a:path h="953149" w="2724249">
                  <a:moveTo>
                    <a:pt x="0" y="0"/>
                  </a:moveTo>
                  <a:lnTo>
                    <a:pt x="2724249" y="0"/>
                  </a:lnTo>
                  <a:lnTo>
                    <a:pt x="2724249" y="953149"/>
                  </a:lnTo>
                  <a:lnTo>
                    <a:pt x="0" y="953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3154080" y="-38100"/>
              <a:ext cx="15323541" cy="10049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Canva Sans"/>
                </a:rPr>
                <a:t>Cette œuvre est une ressource éducative libre diffusée sur licence CC BY-NC-SA 4.0 (Attribution-NonCommercial-ShareAlike 4.0 International).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78051" y="9110633"/>
            <a:ext cx="16522397" cy="600134"/>
            <a:chOff x="0" y="0"/>
            <a:chExt cx="22029863" cy="80017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507302" cy="800179"/>
            </a:xfrm>
            <a:custGeom>
              <a:avLst/>
              <a:gdLst/>
              <a:ahLst/>
              <a:cxnLst/>
              <a:rect r="r" b="b" t="t" l="l"/>
              <a:pathLst>
                <a:path h="800179" w="6507302">
                  <a:moveTo>
                    <a:pt x="0" y="0"/>
                  </a:moveTo>
                  <a:lnTo>
                    <a:pt x="6507302" y="0"/>
                  </a:lnTo>
                  <a:lnTo>
                    <a:pt x="6507302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156414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8409288" y="0"/>
              <a:ext cx="3620575" cy="800179"/>
            </a:xfrm>
            <a:custGeom>
              <a:avLst/>
              <a:gdLst/>
              <a:ahLst/>
              <a:cxnLst/>
              <a:rect r="r" b="b" t="t" l="l"/>
              <a:pathLst>
                <a:path h="800179" w="3620575">
                  <a:moveTo>
                    <a:pt x="0" y="0"/>
                  </a:moveTo>
                  <a:lnTo>
                    <a:pt x="3620575" y="0"/>
                  </a:lnTo>
                  <a:lnTo>
                    <a:pt x="3620575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60857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178543" y="4891716"/>
            <a:ext cx="15930914" cy="1744245"/>
            <a:chOff x="0" y="0"/>
            <a:chExt cx="21241219" cy="232566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4157623" y="0"/>
              <a:ext cx="4651321" cy="2325661"/>
            </a:xfrm>
            <a:custGeom>
              <a:avLst/>
              <a:gdLst/>
              <a:ahLst/>
              <a:cxnLst/>
              <a:rect r="r" b="b" t="t" l="l"/>
              <a:pathLst>
                <a:path h="2325661" w="4651321">
                  <a:moveTo>
                    <a:pt x="0" y="0"/>
                  </a:moveTo>
                  <a:lnTo>
                    <a:pt x="4651321" y="0"/>
                  </a:lnTo>
                  <a:lnTo>
                    <a:pt x="4651321" y="2325661"/>
                  </a:lnTo>
                  <a:lnTo>
                    <a:pt x="0" y="2325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3204561" y="620515"/>
              <a:ext cx="3681425" cy="1288833"/>
            </a:xfrm>
            <a:custGeom>
              <a:avLst/>
              <a:gdLst/>
              <a:ahLst/>
              <a:cxnLst/>
              <a:rect r="r" b="b" t="t" l="l"/>
              <a:pathLst>
                <a:path h="1288833" w="3681425">
                  <a:moveTo>
                    <a:pt x="0" y="0"/>
                  </a:moveTo>
                  <a:lnTo>
                    <a:pt x="3681425" y="0"/>
                  </a:lnTo>
                  <a:lnTo>
                    <a:pt x="3681425" y="1288833"/>
                  </a:lnTo>
                  <a:lnTo>
                    <a:pt x="0" y="12888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7647986" y="508080"/>
              <a:ext cx="1513705" cy="1513705"/>
            </a:xfrm>
            <a:custGeom>
              <a:avLst/>
              <a:gdLst/>
              <a:ahLst/>
              <a:cxnLst/>
              <a:rect r="r" b="b" t="t" l="l"/>
              <a:pathLst>
                <a:path h="1513705" w="1513705">
                  <a:moveTo>
                    <a:pt x="0" y="0"/>
                  </a:moveTo>
                  <a:lnTo>
                    <a:pt x="1513704" y="0"/>
                  </a:lnTo>
                  <a:lnTo>
                    <a:pt x="1513704" y="1513704"/>
                  </a:lnTo>
                  <a:lnTo>
                    <a:pt x="0" y="1513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39037" r="0" b="-39037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19012802" y="826813"/>
              <a:ext cx="2228417" cy="8095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75"/>
                </a:lnSpc>
              </a:pPr>
              <a:r>
                <a:rPr lang="en-US" sz="3697">
                  <a:solidFill>
                    <a:srgbClr val="EFAC42"/>
                  </a:solidFill>
                  <a:latin typeface="Canva Sans Bold"/>
                </a:rPr>
                <a:t>vis</a:t>
              </a:r>
              <a:r>
                <a:rPr lang="en-US" sz="3697">
                  <a:solidFill>
                    <a:srgbClr val="B73531"/>
                  </a:solidFill>
                  <a:latin typeface="Canva Sans Bold"/>
                </a:rPr>
                <a:t>er</a:t>
              </a:r>
              <a:r>
                <a:rPr lang="en-US" sz="3697">
                  <a:solidFill>
                    <a:srgbClr val="E85532"/>
                  </a:solidFill>
                  <a:latin typeface="Canva Sans Bold"/>
                </a:rPr>
                <a:t>go</a:t>
              </a:r>
            </a:p>
          </p:txBody>
        </p:sp>
        <p:sp>
          <p:nvSpPr>
            <p:cNvPr name="Freeform 17" id="17"/>
            <p:cNvSpPr/>
            <p:nvPr/>
          </p:nvSpPr>
          <p:spPr>
            <a:xfrm flipH="false" flipV="false" rot="0">
              <a:off x="9086647" y="351269"/>
              <a:ext cx="3355914" cy="1623122"/>
            </a:xfrm>
            <a:custGeom>
              <a:avLst/>
              <a:gdLst/>
              <a:ahLst/>
              <a:cxnLst/>
              <a:rect r="r" b="b" t="t" l="l"/>
              <a:pathLst>
                <a:path h="1623122" w="3355914">
                  <a:moveTo>
                    <a:pt x="0" y="0"/>
                  </a:moveTo>
                  <a:lnTo>
                    <a:pt x="3355914" y="0"/>
                  </a:lnTo>
                  <a:lnTo>
                    <a:pt x="3355914" y="1623122"/>
                  </a:lnTo>
                  <a:lnTo>
                    <a:pt x="0" y="162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351269"/>
              <a:ext cx="3389298" cy="1309501"/>
            </a:xfrm>
            <a:custGeom>
              <a:avLst/>
              <a:gdLst/>
              <a:ahLst/>
              <a:cxnLst/>
              <a:rect r="r" b="b" t="t" l="l"/>
              <a:pathLst>
                <a:path h="1309501" w="3389298">
                  <a:moveTo>
                    <a:pt x="0" y="0"/>
                  </a:moveTo>
                  <a:lnTo>
                    <a:pt x="3389298" y="0"/>
                  </a:lnTo>
                  <a:lnTo>
                    <a:pt x="3389298" y="1309502"/>
                  </a:lnTo>
                  <a:lnTo>
                    <a:pt x="0" y="1309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997090" y="7812830"/>
            <a:ext cx="16503358" cy="1153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Canva Sans Bold"/>
              </a:rPr>
              <a:t>Pour citer ce projet : </a:t>
            </a:r>
            <a:r>
              <a:rPr lang="en-US" sz="2199">
                <a:solidFill>
                  <a:srgbClr val="FFFFFF"/>
                </a:solidFill>
                <a:latin typeface="Canva Sans"/>
              </a:rPr>
              <a:t> 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Canva Sans"/>
              </a:rPr>
              <a:t>Lal, S., Sabatino, T. et Jazi, S. (2024). </a:t>
            </a:r>
            <a:r>
              <a:rPr lang="en-US" sz="2199">
                <a:solidFill>
                  <a:srgbClr val="FFFFFF"/>
                </a:solidFill>
                <a:latin typeface="Canva Sans Italics"/>
              </a:rPr>
              <a:t>Mieux réussir un examen de la portée en sciences de la santé : Une boîte à outils.</a:t>
            </a:r>
            <a:r>
              <a:rPr lang="en-US" sz="2199">
                <a:solidFill>
                  <a:srgbClr val="FFFFFF"/>
                </a:solidFill>
                <a:latin typeface="Canva Sans"/>
              </a:rPr>
              <a:t> Université de Montréal. Licence CC BY-NC-SA 4.0 International.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5454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5162550"/>
            <a:ext cx="1828800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flipV="true">
            <a:off x="9124950" y="-3829050"/>
            <a:ext cx="0" cy="1828800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-95398"/>
            <a:ext cx="9124950" cy="5257948"/>
            <a:chOff x="0" y="0"/>
            <a:chExt cx="2403279" cy="138480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03279" cy="1384809"/>
            </a:xfrm>
            <a:custGeom>
              <a:avLst/>
              <a:gdLst/>
              <a:ahLst/>
              <a:cxnLst/>
              <a:rect r="r" b="b" t="t" l="l"/>
              <a:pathLst>
                <a:path h="1384809" w="240327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54545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0" y="5162550"/>
            <a:ext cx="9124950" cy="5257948"/>
            <a:chOff x="0" y="0"/>
            <a:chExt cx="2403279" cy="138480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03279" cy="1384809"/>
            </a:xfrm>
            <a:custGeom>
              <a:avLst/>
              <a:gdLst/>
              <a:ahLst/>
              <a:cxnLst/>
              <a:rect r="r" b="b" t="t" l="l"/>
              <a:pathLst>
                <a:path h="1384809" w="240327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AAB1AB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124950" y="-95398"/>
            <a:ext cx="9124950" cy="5257948"/>
            <a:chOff x="0" y="0"/>
            <a:chExt cx="2403279" cy="138480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403279" cy="1384809"/>
            </a:xfrm>
            <a:custGeom>
              <a:avLst/>
              <a:gdLst/>
              <a:ahLst/>
              <a:cxnLst/>
              <a:rect r="r" b="b" t="t" l="l"/>
              <a:pathLst>
                <a:path h="1384809" w="240327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AAB1AB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124950" y="5162550"/>
            <a:ext cx="9124950" cy="5257948"/>
            <a:chOff x="0" y="0"/>
            <a:chExt cx="2403279" cy="138480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3279" cy="1384809"/>
            </a:xfrm>
            <a:custGeom>
              <a:avLst/>
              <a:gdLst/>
              <a:ahLst/>
              <a:cxnLst/>
              <a:rect r="r" b="b" t="t" l="l"/>
              <a:pathLst>
                <a:path h="1384809" w="240327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54545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882021" y="555232"/>
            <a:ext cx="7709529" cy="3782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Canva Sans Bold"/>
              </a:rPr>
              <a:t>Trois rôles principaux du ou de la bibliothécaire</a:t>
            </a:r>
          </a:p>
          <a:p>
            <a:pPr>
              <a:lnSpc>
                <a:spcPts val="1399"/>
              </a:lnSpc>
            </a:pPr>
          </a:p>
          <a:p>
            <a:pPr>
              <a:lnSpc>
                <a:spcPts val="5039"/>
              </a:lnSpc>
            </a:pPr>
            <a:r>
              <a:rPr lang="en-US" sz="2799">
                <a:solidFill>
                  <a:srgbClr val="FFFFFF"/>
                </a:solidFill>
                <a:latin typeface="Canva Sans"/>
              </a:rPr>
              <a:t>1.</a:t>
            </a:r>
            <a:r>
              <a:rPr lang="en-US" sz="2799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2799">
                <a:solidFill>
                  <a:srgbClr val="FFFFFF"/>
                </a:solidFill>
                <a:latin typeface="Canva Sans"/>
              </a:rPr>
              <a:t>Former aux bases de données</a:t>
            </a:r>
          </a:p>
          <a:p>
            <a:pPr>
              <a:lnSpc>
                <a:spcPts val="1799"/>
              </a:lnSpc>
            </a:pP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Canva Sans"/>
              </a:rPr>
              <a:t>2. </a:t>
            </a:r>
            <a:r>
              <a:rPr lang="en-US" sz="2799">
                <a:solidFill>
                  <a:srgbClr val="FFFFFF"/>
                </a:solidFill>
                <a:latin typeface="Canva Sans"/>
              </a:rPr>
              <a:t>Conseiller pour la stratégie de     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Canva Sans"/>
              </a:rPr>
              <a:t>     </a:t>
            </a:r>
            <a:r>
              <a:rPr lang="en-US" sz="2799">
                <a:solidFill>
                  <a:srgbClr val="FFFFFF"/>
                </a:solidFill>
                <a:latin typeface="Canva Sans"/>
              </a:rPr>
              <a:t>recherche</a:t>
            </a:r>
          </a:p>
          <a:p>
            <a:pPr>
              <a:lnSpc>
                <a:spcPts val="1799"/>
              </a:lnSpc>
            </a:pPr>
          </a:p>
          <a:p>
            <a:pPr>
              <a:lnSpc>
                <a:spcPts val="5039"/>
              </a:lnSpc>
            </a:pPr>
            <a:r>
              <a:rPr lang="en-US" sz="2799">
                <a:solidFill>
                  <a:srgbClr val="FFFFFF"/>
                </a:solidFill>
                <a:latin typeface="Canva Sans"/>
              </a:rPr>
              <a:t>3. </a:t>
            </a:r>
            <a:r>
              <a:rPr lang="en-US" sz="2799">
                <a:solidFill>
                  <a:srgbClr val="FFFFFF"/>
                </a:solidFill>
                <a:latin typeface="Canva Sans"/>
              </a:rPr>
              <a:t>Soutenir tout au long du projet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5454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5162550"/>
            <a:ext cx="1828800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flipV="true">
            <a:off x="9124950" y="-3829050"/>
            <a:ext cx="0" cy="1828800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-95398"/>
            <a:ext cx="9124950" cy="5257948"/>
            <a:chOff x="0" y="0"/>
            <a:chExt cx="2403279" cy="138480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03279" cy="1384809"/>
            </a:xfrm>
            <a:custGeom>
              <a:avLst/>
              <a:gdLst/>
              <a:ahLst/>
              <a:cxnLst/>
              <a:rect r="r" b="b" t="t" l="l"/>
              <a:pathLst>
                <a:path h="1384809" w="240327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54545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0" y="5162550"/>
            <a:ext cx="9124950" cy="5257948"/>
            <a:chOff x="0" y="0"/>
            <a:chExt cx="2403279" cy="138480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03279" cy="1384809"/>
            </a:xfrm>
            <a:custGeom>
              <a:avLst/>
              <a:gdLst/>
              <a:ahLst/>
              <a:cxnLst/>
              <a:rect r="r" b="b" t="t" l="l"/>
              <a:pathLst>
                <a:path h="1384809" w="240327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AAB1AB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124950" y="-95398"/>
            <a:ext cx="9124950" cy="5257948"/>
            <a:chOff x="0" y="0"/>
            <a:chExt cx="2403279" cy="138480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403279" cy="1384809"/>
            </a:xfrm>
            <a:custGeom>
              <a:avLst/>
              <a:gdLst/>
              <a:ahLst/>
              <a:cxnLst/>
              <a:rect r="r" b="b" t="t" l="l"/>
              <a:pathLst>
                <a:path h="1384809" w="240327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AAB1AB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124950" y="5162550"/>
            <a:ext cx="9124950" cy="5257948"/>
            <a:chOff x="0" y="0"/>
            <a:chExt cx="2403279" cy="138480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3279" cy="1384809"/>
            </a:xfrm>
            <a:custGeom>
              <a:avLst/>
              <a:gdLst/>
              <a:ahLst/>
              <a:cxnLst/>
              <a:rect r="r" b="b" t="t" l="l"/>
              <a:pathLst>
                <a:path h="1384809" w="240327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54545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9658350" y="555232"/>
            <a:ext cx="7601535" cy="3286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 Bold"/>
              </a:rPr>
              <a:t>Trois tâches avant de rencontrer un·e bibliothécaire</a:t>
            </a:r>
          </a:p>
          <a:p>
            <a:pPr>
              <a:lnSpc>
                <a:spcPts val="1399"/>
              </a:lnSpc>
            </a:pPr>
          </a:p>
          <a:p>
            <a:pPr>
              <a:lnSpc>
                <a:spcPts val="5039"/>
              </a:lnSpc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1.</a:t>
            </a:r>
            <a:r>
              <a:rPr lang="en-US" sz="2799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799">
                <a:solidFill>
                  <a:srgbClr val="000000"/>
                </a:solidFill>
                <a:latin typeface="Canva Sans"/>
              </a:rPr>
              <a:t>Fournir le protocole de recherche</a:t>
            </a:r>
          </a:p>
          <a:p>
            <a:pPr>
              <a:lnSpc>
                <a:spcPts val="1799"/>
              </a:lnSpc>
            </a:pP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2. </a:t>
            </a:r>
            <a:r>
              <a:rPr lang="en-US" sz="2799">
                <a:solidFill>
                  <a:srgbClr val="000000"/>
                </a:solidFill>
                <a:latin typeface="Canva Sans"/>
              </a:rPr>
              <a:t>Compléter un plan de concepts</a:t>
            </a:r>
          </a:p>
          <a:p>
            <a:pPr>
              <a:lnSpc>
                <a:spcPts val="1799"/>
              </a:lnSpc>
            </a:pPr>
          </a:p>
          <a:p>
            <a:pPr>
              <a:lnSpc>
                <a:spcPts val="5039"/>
              </a:lnSpc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3. </a:t>
            </a:r>
            <a:r>
              <a:rPr lang="en-US" sz="2799">
                <a:solidFill>
                  <a:srgbClr val="000000"/>
                </a:solidFill>
                <a:latin typeface="Canva Sans"/>
              </a:rPr>
              <a:t>Soumettre trois références clés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82021" y="555232"/>
            <a:ext cx="7709529" cy="3782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Canva Sans Bold"/>
              </a:rPr>
              <a:t>Trois rôles principaux du ou de la bibliothécaire</a:t>
            </a:r>
          </a:p>
          <a:p>
            <a:pPr>
              <a:lnSpc>
                <a:spcPts val="1399"/>
              </a:lnSpc>
            </a:pPr>
          </a:p>
          <a:p>
            <a:pPr>
              <a:lnSpc>
                <a:spcPts val="5039"/>
              </a:lnSpc>
            </a:pPr>
            <a:r>
              <a:rPr lang="en-US" sz="2799">
                <a:solidFill>
                  <a:srgbClr val="FFFFFF"/>
                </a:solidFill>
                <a:latin typeface="Canva Sans"/>
              </a:rPr>
              <a:t>1.</a:t>
            </a:r>
            <a:r>
              <a:rPr lang="en-US" sz="2799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2799">
                <a:solidFill>
                  <a:srgbClr val="FFFFFF"/>
                </a:solidFill>
                <a:latin typeface="Canva Sans"/>
              </a:rPr>
              <a:t>Former aux bases de données</a:t>
            </a:r>
          </a:p>
          <a:p>
            <a:pPr>
              <a:lnSpc>
                <a:spcPts val="1799"/>
              </a:lnSpc>
            </a:pP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Canva Sans"/>
              </a:rPr>
              <a:t>2. </a:t>
            </a:r>
            <a:r>
              <a:rPr lang="en-US" sz="2799">
                <a:solidFill>
                  <a:srgbClr val="FFFFFF"/>
                </a:solidFill>
                <a:latin typeface="Canva Sans"/>
              </a:rPr>
              <a:t>Conseiller pour la stratégie de     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Canva Sans"/>
              </a:rPr>
              <a:t>     </a:t>
            </a:r>
            <a:r>
              <a:rPr lang="en-US" sz="2799">
                <a:solidFill>
                  <a:srgbClr val="FFFFFF"/>
                </a:solidFill>
                <a:latin typeface="Canva Sans"/>
              </a:rPr>
              <a:t>recherche</a:t>
            </a:r>
          </a:p>
          <a:p>
            <a:pPr>
              <a:lnSpc>
                <a:spcPts val="1799"/>
              </a:lnSpc>
            </a:pPr>
          </a:p>
          <a:p>
            <a:pPr>
              <a:lnSpc>
                <a:spcPts val="5039"/>
              </a:lnSpc>
            </a:pPr>
            <a:r>
              <a:rPr lang="en-US" sz="2799">
                <a:solidFill>
                  <a:srgbClr val="FFFFFF"/>
                </a:solidFill>
                <a:latin typeface="Canva Sans"/>
              </a:rPr>
              <a:t>3. </a:t>
            </a:r>
            <a:r>
              <a:rPr lang="en-US" sz="2799">
                <a:solidFill>
                  <a:srgbClr val="FFFFFF"/>
                </a:solidFill>
                <a:latin typeface="Canva Sans"/>
              </a:rPr>
              <a:t>Soutenir tout au long du projet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5454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5162550"/>
            <a:ext cx="1828800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flipV="true">
            <a:off x="9124950" y="-3829050"/>
            <a:ext cx="0" cy="1828800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-95398"/>
            <a:ext cx="9124950" cy="5257948"/>
            <a:chOff x="0" y="0"/>
            <a:chExt cx="2403279" cy="138480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03279" cy="1384809"/>
            </a:xfrm>
            <a:custGeom>
              <a:avLst/>
              <a:gdLst/>
              <a:ahLst/>
              <a:cxnLst/>
              <a:rect r="r" b="b" t="t" l="l"/>
              <a:pathLst>
                <a:path h="1384809" w="240327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54545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0" y="5162550"/>
            <a:ext cx="9124950" cy="5257948"/>
            <a:chOff x="0" y="0"/>
            <a:chExt cx="2403279" cy="138480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03279" cy="1384809"/>
            </a:xfrm>
            <a:custGeom>
              <a:avLst/>
              <a:gdLst/>
              <a:ahLst/>
              <a:cxnLst/>
              <a:rect r="r" b="b" t="t" l="l"/>
              <a:pathLst>
                <a:path h="1384809" w="240327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AAB1AB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124950" y="-95398"/>
            <a:ext cx="9124950" cy="5257948"/>
            <a:chOff x="0" y="0"/>
            <a:chExt cx="2403279" cy="138480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403279" cy="1384809"/>
            </a:xfrm>
            <a:custGeom>
              <a:avLst/>
              <a:gdLst/>
              <a:ahLst/>
              <a:cxnLst/>
              <a:rect r="r" b="b" t="t" l="l"/>
              <a:pathLst>
                <a:path h="1384809" w="240327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AAB1AB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124950" y="5162550"/>
            <a:ext cx="9124950" cy="5257948"/>
            <a:chOff x="0" y="0"/>
            <a:chExt cx="2403279" cy="138480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3279" cy="1384809"/>
            </a:xfrm>
            <a:custGeom>
              <a:avLst/>
              <a:gdLst/>
              <a:ahLst/>
              <a:cxnLst/>
              <a:rect r="r" b="b" t="t" l="l"/>
              <a:pathLst>
                <a:path h="1384809" w="240327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54545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882021" y="5600774"/>
            <a:ext cx="4911202" cy="2791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 Bold"/>
              </a:rPr>
              <a:t>Trois enjeux principaux</a:t>
            </a:r>
          </a:p>
          <a:p>
            <a:pPr>
              <a:lnSpc>
                <a:spcPts val="1399"/>
              </a:lnSpc>
            </a:pPr>
          </a:p>
          <a:p>
            <a:pPr>
              <a:lnSpc>
                <a:spcPts val="5039"/>
              </a:lnSpc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1.</a:t>
            </a:r>
            <a:r>
              <a:rPr lang="en-US" sz="2799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799">
                <a:solidFill>
                  <a:srgbClr val="000000"/>
                </a:solidFill>
                <a:latin typeface="Canva Sans"/>
              </a:rPr>
              <a:t>Le temps</a:t>
            </a:r>
          </a:p>
          <a:p>
            <a:pPr>
              <a:lnSpc>
                <a:spcPts val="1799"/>
              </a:lnSpc>
            </a:pP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2. La quantité de références</a:t>
            </a:r>
          </a:p>
          <a:p>
            <a:pPr>
              <a:lnSpc>
                <a:spcPts val="1799"/>
              </a:lnSpc>
            </a:pPr>
          </a:p>
          <a:p>
            <a:pPr>
              <a:lnSpc>
                <a:spcPts val="5039"/>
              </a:lnSpc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3. Les risques de biais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82021" y="555232"/>
            <a:ext cx="7709529" cy="3782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Canva Sans Bold"/>
              </a:rPr>
              <a:t>Trois rôles principaux du ou de la bibliothécaire</a:t>
            </a:r>
          </a:p>
          <a:p>
            <a:pPr>
              <a:lnSpc>
                <a:spcPts val="1399"/>
              </a:lnSpc>
            </a:pPr>
          </a:p>
          <a:p>
            <a:pPr>
              <a:lnSpc>
                <a:spcPts val="5039"/>
              </a:lnSpc>
            </a:pPr>
            <a:r>
              <a:rPr lang="en-US" sz="2799">
                <a:solidFill>
                  <a:srgbClr val="FFFFFF"/>
                </a:solidFill>
                <a:latin typeface="Canva Sans"/>
              </a:rPr>
              <a:t>1.</a:t>
            </a:r>
            <a:r>
              <a:rPr lang="en-US" sz="2799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2799">
                <a:solidFill>
                  <a:srgbClr val="FFFFFF"/>
                </a:solidFill>
                <a:latin typeface="Canva Sans"/>
              </a:rPr>
              <a:t>Former aux bases de données</a:t>
            </a:r>
          </a:p>
          <a:p>
            <a:pPr>
              <a:lnSpc>
                <a:spcPts val="1799"/>
              </a:lnSpc>
            </a:pP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Canva Sans"/>
              </a:rPr>
              <a:t>2. </a:t>
            </a:r>
            <a:r>
              <a:rPr lang="en-US" sz="2799">
                <a:solidFill>
                  <a:srgbClr val="FFFFFF"/>
                </a:solidFill>
                <a:latin typeface="Canva Sans"/>
              </a:rPr>
              <a:t>Conseiller pour la stratégie de     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Canva Sans"/>
              </a:rPr>
              <a:t>     </a:t>
            </a:r>
            <a:r>
              <a:rPr lang="en-US" sz="2799">
                <a:solidFill>
                  <a:srgbClr val="FFFFFF"/>
                </a:solidFill>
                <a:latin typeface="Canva Sans"/>
              </a:rPr>
              <a:t>recherche</a:t>
            </a:r>
          </a:p>
          <a:p>
            <a:pPr>
              <a:lnSpc>
                <a:spcPts val="1799"/>
              </a:lnSpc>
            </a:pPr>
          </a:p>
          <a:p>
            <a:pPr>
              <a:lnSpc>
                <a:spcPts val="5039"/>
              </a:lnSpc>
            </a:pPr>
            <a:r>
              <a:rPr lang="en-US" sz="2799">
                <a:solidFill>
                  <a:srgbClr val="FFFFFF"/>
                </a:solidFill>
                <a:latin typeface="Canva Sans"/>
              </a:rPr>
              <a:t>3. </a:t>
            </a:r>
            <a:r>
              <a:rPr lang="en-US" sz="2799">
                <a:solidFill>
                  <a:srgbClr val="FFFFFF"/>
                </a:solidFill>
                <a:latin typeface="Canva Sans"/>
              </a:rPr>
              <a:t>Soutenir tout au long du projet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658350" y="555232"/>
            <a:ext cx="7601535" cy="3286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 Bold"/>
              </a:rPr>
              <a:t>Trois tâches avant de rencontrer un·e bibliothécaire</a:t>
            </a:r>
          </a:p>
          <a:p>
            <a:pPr>
              <a:lnSpc>
                <a:spcPts val="1399"/>
              </a:lnSpc>
            </a:pPr>
          </a:p>
          <a:p>
            <a:pPr>
              <a:lnSpc>
                <a:spcPts val="5039"/>
              </a:lnSpc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1.</a:t>
            </a:r>
            <a:r>
              <a:rPr lang="en-US" sz="2799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799">
                <a:solidFill>
                  <a:srgbClr val="000000"/>
                </a:solidFill>
                <a:latin typeface="Canva Sans"/>
              </a:rPr>
              <a:t>Fournir le protocole de recherche</a:t>
            </a:r>
          </a:p>
          <a:p>
            <a:pPr>
              <a:lnSpc>
                <a:spcPts val="1799"/>
              </a:lnSpc>
            </a:pP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2. </a:t>
            </a:r>
            <a:r>
              <a:rPr lang="en-US" sz="2799">
                <a:solidFill>
                  <a:srgbClr val="000000"/>
                </a:solidFill>
                <a:latin typeface="Canva Sans"/>
              </a:rPr>
              <a:t>Compléter un plan de concepts</a:t>
            </a:r>
          </a:p>
          <a:p>
            <a:pPr>
              <a:lnSpc>
                <a:spcPts val="1799"/>
              </a:lnSpc>
            </a:pPr>
          </a:p>
          <a:p>
            <a:pPr>
              <a:lnSpc>
                <a:spcPts val="5039"/>
              </a:lnSpc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3. </a:t>
            </a:r>
            <a:r>
              <a:rPr lang="en-US" sz="2799">
                <a:solidFill>
                  <a:srgbClr val="000000"/>
                </a:solidFill>
                <a:latin typeface="Canva Sans"/>
              </a:rPr>
              <a:t>Soumettre trois références clés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5454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5162550"/>
            <a:ext cx="1828800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flipV="true">
            <a:off x="9124950" y="-3829050"/>
            <a:ext cx="0" cy="1828800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-95398"/>
            <a:ext cx="9124950" cy="5257948"/>
            <a:chOff x="0" y="0"/>
            <a:chExt cx="2403279" cy="138480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03279" cy="1384809"/>
            </a:xfrm>
            <a:custGeom>
              <a:avLst/>
              <a:gdLst/>
              <a:ahLst/>
              <a:cxnLst/>
              <a:rect r="r" b="b" t="t" l="l"/>
              <a:pathLst>
                <a:path h="1384809" w="240327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54545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0" y="5162550"/>
            <a:ext cx="9124950" cy="5257948"/>
            <a:chOff x="0" y="0"/>
            <a:chExt cx="2403279" cy="138480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03279" cy="1384809"/>
            </a:xfrm>
            <a:custGeom>
              <a:avLst/>
              <a:gdLst/>
              <a:ahLst/>
              <a:cxnLst/>
              <a:rect r="r" b="b" t="t" l="l"/>
              <a:pathLst>
                <a:path h="1384809" w="240327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AAB1AB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124950" y="-95398"/>
            <a:ext cx="9124950" cy="5257948"/>
            <a:chOff x="0" y="0"/>
            <a:chExt cx="2403279" cy="138480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403279" cy="1384809"/>
            </a:xfrm>
            <a:custGeom>
              <a:avLst/>
              <a:gdLst/>
              <a:ahLst/>
              <a:cxnLst/>
              <a:rect r="r" b="b" t="t" l="l"/>
              <a:pathLst>
                <a:path h="1384809" w="240327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AAB1AB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124950" y="5162550"/>
            <a:ext cx="9124950" cy="5257948"/>
            <a:chOff x="0" y="0"/>
            <a:chExt cx="2403279" cy="138480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3279" cy="1384809"/>
            </a:xfrm>
            <a:custGeom>
              <a:avLst/>
              <a:gdLst/>
              <a:ahLst/>
              <a:cxnLst/>
              <a:rect r="r" b="b" t="t" l="l"/>
              <a:pathLst>
                <a:path h="1384809" w="2403279">
                  <a:moveTo>
                    <a:pt x="0" y="0"/>
                  </a:moveTo>
                  <a:lnTo>
                    <a:pt x="2403279" y="0"/>
                  </a:lnTo>
                  <a:lnTo>
                    <a:pt x="2403279" y="1384809"/>
                  </a:lnTo>
                  <a:lnTo>
                    <a:pt x="0" y="1384809"/>
                  </a:lnTo>
                  <a:close/>
                </a:path>
              </a:pathLst>
            </a:custGeom>
            <a:solidFill>
              <a:srgbClr val="54545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2403279" cy="14324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882021" y="5600774"/>
            <a:ext cx="4911202" cy="2791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 Bold"/>
              </a:rPr>
              <a:t>Trois enjeux principaux</a:t>
            </a:r>
          </a:p>
          <a:p>
            <a:pPr>
              <a:lnSpc>
                <a:spcPts val="1399"/>
              </a:lnSpc>
            </a:pPr>
          </a:p>
          <a:p>
            <a:pPr>
              <a:lnSpc>
                <a:spcPts val="5039"/>
              </a:lnSpc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1.</a:t>
            </a:r>
            <a:r>
              <a:rPr lang="en-US" sz="2799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799">
                <a:solidFill>
                  <a:srgbClr val="000000"/>
                </a:solidFill>
                <a:latin typeface="Canva Sans"/>
              </a:rPr>
              <a:t>Le temps</a:t>
            </a:r>
          </a:p>
          <a:p>
            <a:pPr>
              <a:lnSpc>
                <a:spcPts val="1799"/>
              </a:lnSpc>
            </a:pP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2. La quantité de références</a:t>
            </a:r>
          </a:p>
          <a:p>
            <a:pPr>
              <a:lnSpc>
                <a:spcPts val="1799"/>
              </a:lnSpc>
            </a:pPr>
          </a:p>
          <a:p>
            <a:pPr>
              <a:lnSpc>
                <a:spcPts val="5039"/>
              </a:lnSpc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3. Les risques de biais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658350" y="5600774"/>
            <a:ext cx="8170617" cy="40412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Canva Sans Bold"/>
              </a:rPr>
              <a:t>Quatre conseils à retenir</a:t>
            </a:r>
          </a:p>
          <a:p>
            <a:pPr>
              <a:lnSpc>
                <a:spcPts val="1399"/>
              </a:lnSpc>
            </a:pPr>
          </a:p>
          <a:p>
            <a:pPr>
              <a:lnSpc>
                <a:spcPts val="5039"/>
              </a:lnSpc>
            </a:pPr>
            <a:r>
              <a:rPr lang="en-US" sz="2799">
                <a:solidFill>
                  <a:srgbClr val="FFFFFF"/>
                </a:solidFill>
                <a:latin typeface="Canva Sans"/>
              </a:rPr>
              <a:t>1.</a:t>
            </a:r>
            <a:r>
              <a:rPr lang="en-US" sz="2799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2799">
                <a:solidFill>
                  <a:srgbClr val="FFFFFF"/>
                </a:solidFill>
                <a:latin typeface="Canva Sans"/>
              </a:rPr>
              <a:t>Contacter tôt votre bibliothécaire</a:t>
            </a:r>
          </a:p>
          <a:p>
            <a:pPr>
              <a:lnSpc>
                <a:spcPts val="1799"/>
              </a:lnSpc>
            </a:pP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Canva Sans"/>
              </a:rPr>
              <a:t>2. Docum</a:t>
            </a:r>
            <a:r>
              <a:rPr lang="en-US" sz="2799">
                <a:solidFill>
                  <a:srgbClr val="FFFFFF"/>
                </a:solidFill>
                <a:latin typeface="Canva Sans"/>
              </a:rPr>
              <a:t>enter le processus de recherche</a:t>
            </a:r>
          </a:p>
          <a:p>
            <a:pPr>
              <a:lnSpc>
                <a:spcPts val="1799"/>
              </a:lnSpc>
            </a:pPr>
          </a:p>
          <a:p>
            <a:pPr>
              <a:lnSpc>
                <a:spcPts val="5039"/>
              </a:lnSpc>
            </a:pPr>
            <a:r>
              <a:rPr lang="en-US" sz="2799">
                <a:solidFill>
                  <a:srgbClr val="FFFFFF"/>
                </a:solidFill>
                <a:latin typeface="Canva Sans"/>
              </a:rPr>
              <a:t>3. Garder des copies de sauvegarde</a:t>
            </a:r>
          </a:p>
          <a:p>
            <a:pPr>
              <a:lnSpc>
                <a:spcPts val="1799"/>
              </a:lnSpc>
            </a:pPr>
          </a:p>
          <a:p>
            <a:pPr>
              <a:lnSpc>
                <a:spcPts val="3807"/>
              </a:lnSpc>
            </a:pPr>
            <a:r>
              <a:rPr lang="en-US" sz="2799">
                <a:solidFill>
                  <a:srgbClr val="FFFFFF"/>
                </a:solidFill>
                <a:latin typeface="Canva Sans"/>
              </a:rPr>
              <a:t>4. Se concentrer sur la recherche documentaire, et non sur le projet lui-même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82021" y="555232"/>
            <a:ext cx="7709529" cy="3782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Canva Sans Bold"/>
              </a:rPr>
              <a:t>Trois rôles principaux du ou de la bibliothécaire</a:t>
            </a:r>
          </a:p>
          <a:p>
            <a:pPr>
              <a:lnSpc>
                <a:spcPts val="1399"/>
              </a:lnSpc>
            </a:pPr>
          </a:p>
          <a:p>
            <a:pPr>
              <a:lnSpc>
                <a:spcPts val="5039"/>
              </a:lnSpc>
            </a:pPr>
            <a:r>
              <a:rPr lang="en-US" sz="2799">
                <a:solidFill>
                  <a:srgbClr val="FFFFFF"/>
                </a:solidFill>
                <a:latin typeface="Canva Sans"/>
              </a:rPr>
              <a:t>1.</a:t>
            </a:r>
            <a:r>
              <a:rPr lang="en-US" sz="2799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2799">
                <a:solidFill>
                  <a:srgbClr val="FFFFFF"/>
                </a:solidFill>
                <a:latin typeface="Canva Sans"/>
              </a:rPr>
              <a:t>Former aux bases de données</a:t>
            </a:r>
          </a:p>
          <a:p>
            <a:pPr>
              <a:lnSpc>
                <a:spcPts val="1799"/>
              </a:lnSpc>
            </a:pP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Canva Sans"/>
              </a:rPr>
              <a:t>2. </a:t>
            </a:r>
            <a:r>
              <a:rPr lang="en-US" sz="2799">
                <a:solidFill>
                  <a:srgbClr val="FFFFFF"/>
                </a:solidFill>
                <a:latin typeface="Canva Sans"/>
              </a:rPr>
              <a:t>Conseiller pour la stratégie de     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Canva Sans"/>
              </a:rPr>
              <a:t>     </a:t>
            </a:r>
            <a:r>
              <a:rPr lang="en-US" sz="2799">
                <a:solidFill>
                  <a:srgbClr val="FFFFFF"/>
                </a:solidFill>
                <a:latin typeface="Canva Sans"/>
              </a:rPr>
              <a:t>recherche</a:t>
            </a:r>
          </a:p>
          <a:p>
            <a:pPr>
              <a:lnSpc>
                <a:spcPts val="1799"/>
              </a:lnSpc>
            </a:pPr>
          </a:p>
          <a:p>
            <a:pPr>
              <a:lnSpc>
                <a:spcPts val="5039"/>
              </a:lnSpc>
            </a:pPr>
            <a:r>
              <a:rPr lang="en-US" sz="2799">
                <a:solidFill>
                  <a:srgbClr val="FFFFFF"/>
                </a:solidFill>
                <a:latin typeface="Canva Sans"/>
              </a:rPr>
              <a:t>3. </a:t>
            </a:r>
            <a:r>
              <a:rPr lang="en-US" sz="2799">
                <a:solidFill>
                  <a:srgbClr val="FFFFFF"/>
                </a:solidFill>
                <a:latin typeface="Canva Sans"/>
              </a:rPr>
              <a:t>Soutenir tout au long du projet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658350" y="555232"/>
            <a:ext cx="7601535" cy="3286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 Bold"/>
              </a:rPr>
              <a:t>Trois tâches avant de rencontrer un·e bibliothécaire</a:t>
            </a:r>
          </a:p>
          <a:p>
            <a:pPr>
              <a:lnSpc>
                <a:spcPts val="1399"/>
              </a:lnSpc>
            </a:pPr>
          </a:p>
          <a:p>
            <a:pPr>
              <a:lnSpc>
                <a:spcPts val="5039"/>
              </a:lnSpc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1.</a:t>
            </a:r>
            <a:r>
              <a:rPr lang="en-US" sz="2799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799">
                <a:solidFill>
                  <a:srgbClr val="000000"/>
                </a:solidFill>
                <a:latin typeface="Canva Sans"/>
              </a:rPr>
              <a:t>Fournir le protocole de recherche</a:t>
            </a:r>
          </a:p>
          <a:p>
            <a:pPr>
              <a:lnSpc>
                <a:spcPts val="1799"/>
              </a:lnSpc>
            </a:pP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2. </a:t>
            </a:r>
            <a:r>
              <a:rPr lang="en-US" sz="2799">
                <a:solidFill>
                  <a:srgbClr val="000000"/>
                </a:solidFill>
                <a:latin typeface="Canva Sans"/>
              </a:rPr>
              <a:t>Compléter un plan de concepts</a:t>
            </a:r>
          </a:p>
          <a:p>
            <a:pPr>
              <a:lnSpc>
                <a:spcPts val="1799"/>
              </a:lnSpc>
            </a:pPr>
          </a:p>
          <a:p>
            <a:pPr>
              <a:lnSpc>
                <a:spcPts val="5039"/>
              </a:lnSpc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3. </a:t>
            </a:r>
            <a:r>
              <a:rPr lang="en-US" sz="2799">
                <a:solidFill>
                  <a:srgbClr val="000000"/>
                </a:solidFill>
                <a:latin typeface="Canva Sans"/>
              </a:rPr>
              <a:t>Soumettre trois références clés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454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81075"/>
            <a:ext cx="4747910" cy="1298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Canva Sans Bold"/>
              </a:rPr>
              <a:t>Responsables du contenu et de la conception de la vidéo expérientielle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179059" y="981075"/>
            <a:ext cx="11080241" cy="5222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Canva Sans Bold"/>
              </a:rPr>
              <a:t>Shalini Lal,</a:t>
            </a:r>
            <a:r>
              <a:rPr lang="en-US" sz="2499">
                <a:solidFill>
                  <a:srgbClr val="FFFFFF"/>
                </a:solidFill>
                <a:latin typeface="Canva Sans"/>
              </a:rPr>
              <a:t> professeure agrégée à l’École de réadaptation de l’Université de Montréal</a:t>
            </a:r>
          </a:p>
          <a:p>
            <a:pPr algn="just">
              <a:lnSpc>
                <a:spcPts val="1399"/>
              </a:lnSpc>
            </a:pP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Canva Sans Bold"/>
              </a:rPr>
              <a:t>Tania Sabatino</a:t>
            </a:r>
            <a:r>
              <a:rPr lang="en-US" sz="2499">
                <a:solidFill>
                  <a:srgbClr val="FFFFFF"/>
                </a:solidFill>
                <a:latin typeface="Canva Sans"/>
              </a:rPr>
              <a:t>, étudiante à la maîtrise en sciences de la réadaptation et auxiliaire de recherche, Université de Montréal</a:t>
            </a:r>
          </a:p>
          <a:p>
            <a:pPr>
              <a:lnSpc>
                <a:spcPts val="1399"/>
              </a:lnSpc>
            </a:pP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Canva Sans Bold"/>
              </a:rPr>
              <a:t>Myrian Grondin</a:t>
            </a:r>
            <a:r>
              <a:rPr lang="en-US" sz="2499">
                <a:solidFill>
                  <a:srgbClr val="FFFFFF"/>
                </a:solidFill>
                <a:latin typeface="Canva Sans"/>
              </a:rPr>
              <a:t>, bibliothécaire, Université de Montréal </a:t>
            </a:r>
          </a:p>
          <a:p>
            <a:pPr>
              <a:lnSpc>
                <a:spcPts val="1399"/>
              </a:lnSpc>
            </a:pP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Canva Sans Bold"/>
              </a:rPr>
              <a:t>Monique</a:t>
            </a:r>
            <a:r>
              <a:rPr lang="en-US" sz="2499">
                <a:solidFill>
                  <a:srgbClr val="FFFFFF"/>
                </a:solidFill>
                <a:latin typeface="Canva Sans"/>
              </a:rPr>
              <a:t> </a:t>
            </a:r>
            <a:r>
              <a:rPr lang="en-US" sz="2499">
                <a:solidFill>
                  <a:srgbClr val="FFFFFF"/>
                </a:solidFill>
                <a:latin typeface="Canva Sans Bold"/>
              </a:rPr>
              <a:t>Clar</a:t>
            </a:r>
            <a:r>
              <a:rPr lang="en-US" sz="2499">
                <a:solidFill>
                  <a:srgbClr val="FFFFFF"/>
                </a:solidFill>
                <a:latin typeface="Canva Sans"/>
              </a:rPr>
              <a:t>, B.Sc., M.L.I.S., bibliothécaire, Université de Montréal</a:t>
            </a:r>
          </a:p>
          <a:p>
            <a:pPr algn="just">
              <a:lnSpc>
                <a:spcPts val="1399"/>
              </a:lnSpc>
            </a:pP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Canva Sans Bold"/>
              </a:rPr>
              <a:t>Hajar Sedfi,</a:t>
            </a:r>
            <a:r>
              <a:rPr lang="en-US" sz="2499">
                <a:solidFill>
                  <a:srgbClr val="FFFFFF"/>
                </a:solidFill>
                <a:latin typeface="Canva Sans"/>
              </a:rPr>
              <a:t> étudiante en 3e année en ergothérapie et membre de Viser Ergo, Université de Montréal</a:t>
            </a:r>
          </a:p>
          <a:p>
            <a:pPr algn="just">
              <a:lnSpc>
                <a:spcPts val="1399"/>
              </a:lnSpc>
            </a:pP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Canva Sans Bold"/>
              </a:rPr>
              <a:t>Tamara Lefranc,</a:t>
            </a:r>
            <a:r>
              <a:rPr lang="en-US" sz="2499">
                <a:solidFill>
                  <a:srgbClr val="FFFFFF"/>
                </a:solidFill>
                <a:latin typeface="Canva Sans"/>
              </a:rPr>
              <a:t> étudiante en 3e année en ergothérapie et membre de Viser Ergo, Université de Montréal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978051" y="9110633"/>
            <a:ext cx="16522397" cy="600134"/>
            <a:chOff x="0" y="0"/>
            <a:chExt cx="22029863" cy="8001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507302" cy="800179"/>
            </a:xfrm>
            <a:custGeom>
              <a:avLst/>
              <a:gdLst/>
              <a:ahLst/>
              <a:cxnLst/>
              <a:rect r="r" b="b" t="t" l="l"/>
              <a:pathLst>
                <a:path h="800179" w="6507302">
                  <a:moveTo>
                    <a:pt x="0" y="0"/>
                  </a:moveTo>
                  <a:lnTo>
                    <a:pt x="6507302" y="0"/>
                  </a:lnTo>
                  <a:lnTo>
                    <a:pt x="6507302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156414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8409288" y="0"/>
              <a:ext cx="3620575" cy="800179"/>
            </a:xfrm>
            <a:custGeom>
              <a:avLst/>
              <a:gdLst/>
              <a:ahLst/>
              <a:cxnLst/>
              <a:rect r="r" b="b" t="t" l="l"/>
              <a:pathLst>
                <a:path h="800179" w="3620575">
                  <a:moveTo>
                    <a:pt x="0" y="0"/>
                  </a:moveTo>
                  <a:lnTo>
                    <a:pt x="3620575" y="0"/>
                  </a:lnTo>
                  <a:lnTo>
                    <a:pt x="3620575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0857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2214892" y="8177966"/>
            <a:ext cx="13858216" cy="729541"/>
            <a:chOff x="0" y="0"/>
            <a:chExt cx="18477621" cy="97272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19572"/>
              <a:ext cx="2724249" cy="953149"/>
            </a:xfrm>
            <a:custGeom>
              <a:avLst/>
              <a:gdLst/>
              <a:ahLst/>
              <a:cxnLst/>
              <a:rect r="r" b="b" t="t" l="l"/>
              <a:pathLst>
                <a:path h="953149" w="2724249">
                  <a:moveTo>
                    <a:pt x="0" y="0"/>
                  </a:moveTo>
                  <a:lnTo>
                    <a:pt x="2724249" y="0"/>
                  </a:lnTo>
                  <a:lnTo>
                    <a:pt x="2724249" y="953149"/>
                  </a:lnTo>
                  <a:lnTo>
                    <a:pt x="0" y="953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3154080" y="-38100"/>
              <a:ext cx="15323541" cy="10049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Canva Sans"/>
                </a:rPr>
                <a:t>Cette œuvre est une ressource éducative libre diffusée sur licence CC BY-NC-SA 4.0 (Attribution-NonCommercial-ShareAlike 4.0 International).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28700" y="6433721"/>
            <a:ext cx="15930914" cy="1744245"/>
            <a:chOff x="0" y="0"/>
            <a:chExt cx="21241219" cy="232566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4004887" y="0"/>
              <a:ext cx="4651321" cy="2325661"/>
            </a:xfrm>
            <a:custGeom>
              <a:avLst/>
              <a:gdLst/>
              <a:ahLst/>
              <a:cxnLst/>
              <a:rect r="r" b="b" t="t" l="l"/>
              <a:pathLst>
                <a:path h="2325661" w="4651321">
                  <a:moveTo>
                    <a:pt x="0" y="0"/>
                  </a:moveTo>
                  <a:lnTo>
                    <a:pt x="4651321" y="0"/>
                  </a:lnTo>
                  <a:lnTo>
                    <a:pt x="4651321" y="2325661"/>
                  </a:lnTo>
                  <a:lnTo>
                    <a:pt x="0" y="2325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3204561" y="573122"/>
              <a:ext cx="3681425" cy="1288833"/>
            </a:xfrm>
            <a:custGeom>
              <a:avLst/>
              <a:gdLst/>
              <a:ahLst/>
              <a:cxnLst/>
              <a:rect r="r" b="b" t="t" l="l"/>
              <a:pathLst>
                <a:path h="1288833" w="3681425">
                  <a:moveTo>
                    <a:pt x="0" y="0"/>
                  </a:moveTo>
                  <a:lnTo>
                    <a:pt x="3681425" y="0"/>
                  </a:lnTo>
                  <a:lnTo>
                    <a:pt x="3681425" y="1288834"/>
                  </a:lnTo>
                  <a:lnTo>
                    <a:pt x="0" y="12888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7647986" y="460687"/>
              <a:ext cx="1513705" cy="1513705"/>
            </a:xfrm>
            <a:custGeom>
              <a:avLst/>
              <a:gdLst/>
              <a:ahLst/>
              <a:cxnLst/>
              <a:rect r="r" b="b" t="t" l="l"/>
              <a:pathLst>
                <a:path h="1513705" w="1513705">
                  <a:moveTo>
                    <a:pt x="0" y="0"/>
                  </a:moveTo>
                  <a:lnTo>
                    <a:pt x="1513704" y="0"/>
                  </a:lnTo>
                  <a:lnTo>
                    <a:pt x="1513704" y="1513704"/>
                  </a:lnTo>
                  <a:lnTo>
                    <a:pt x="0" y="1513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39037" r="0" b="-39037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19012802" y="779420"/>
              <a:ext cx="2228417" cy="8095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75"/>
                </a:lnSpc>
              </a:pPr>
              <a:r>
                <a:rPr lang="en-US" sz="3697">
                  <a:solidFill>
                    <a:srgbClr val="EFAC42"/>
                  </a:solidFill>
                  <a:latin typeface="Canva Sans Bold"/>
                </a:rPr>
                <a:t>vis</a:t>
              </a:r>
              <a:r>
                <a:rPr lang="en-US" sz="3697">
                  <a:solidFill>
                    <a:srgbClr val="B73531"/>
                  </a:solidFill>
                  <a:latin typeface="Canva Sans Bold"/>
                </a:rPr>
                <a:t>er</a:t>
              </a:r>
              <a:r>
                <a:rPr lang="en-US" sz="3697">
                  <a:solidFill>
                    <a:srgbClr val="E85532"/>
                  </a:solidFill>
                  <a:latin typeface="Canva Sans Bold"/>
                </a:rPr>
                <a:t>go</a:t>
              </a:r>
            </a:p>
          </p:txBody>
        </p:sp>
        <p:sp>
          <p:nvSpPr>
            <p:cNvPr name="Freeform 15" id="15"/>
            <p:cNvSpPr/>
            <p:nvPr/>
          </p:nvSpPr>
          <p:spPr>
            <a:xfrm flipH="false" flipV="false" rot="0">
              <a:off x="9086647" y="351269"/>
              <a:ext cx="3355914" cy="1623122"/>
            </a:xfrm>
            <a:custGeom>
              <a:avLst/>
              <a:gdLst/>
              <a:ahLst/>
              <a:cxnLst/>
              <a:rect r="r" b="b" t="t" l="l"/>
              <a:pathLst>
                <a:path h="1623122" w="3355914">
                  <a:moveTo>
                    <a:pt x="0" y="0"/>
                  </a:moveTo>
                  <a:lnTo>
                    <a:pt x="3355914" y="0"/>
                  </a:lnTo>
                  <a:lnTo>
                    <a:pt x="3355914" y="1623122"/>
                  </a:lnTo>
                  <a:lnTo>
                    <a:pt x="0" y="162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303876"/>
              <a:ext cx="3389298" cy="1309501"/>
            </a:xfrm>
            <a:custGeom>
              <a:avLst/>
              <a:gdLst/>
              <a:ahLst/>
              <a:cxnLst/>
              <a:rect r="r" b="b" t="t" l="l"/>
              <a:pathLst>
                <a:path h="1309501" w="3389298">
                  <a:moveTo>
                    <a:pt x="0" y="0"/>
                  </a:moveTo>
                  <a:lnTo>
                    <a:pt x="3389298" y="0"/>
                  </a:lnTo>
                  <a:lnTo>
                    <a:pt x="3389298" y="1309502"/>
                  </a:lnTo>
                  <a:lnTo>
                    <a:pt x="0" y="1309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454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2031729"/>
            <a:chOff x="0" y="0"/>
            <a:chExt cx="21640800" cy="2708973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47625"/>
              <a:ext cx="6330547" cy="5471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Soutien pédagogique 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7061677" y="-47625"/>
              <a:ext cx="14579123" cy="27565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Pascal Martinolli,</a:t>
              </a:r>
              <a:r>
                <a:rPr lang="en-US" sz="2499">
                  <a:solidFill>
                    <a:srgbClr val="FFFFFF"/>
                  </a:solidFill>
                  <a:latin typeface="Canva Sans"/>
                </a:rPr>
                <a:t> bibliothécaire à l’Université de Montréal</a:t>
              </a:r>
            </a:p>
            <a:p>
              <a:pPr algn="just">
                <a:lnSpc>
                  <a:spcPts val="1399"/>
                </a:lnSpc>
              </a:pPr>
            </a:p>
            <a:p>
              <a:pPr algn="just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Mouna Moumene,</a:t>
              </a:r>
              <a:r>
                <a:rPr lang="en-US" sz="2499">
                  <a:solidFill>
                    <a:srgbClr val="FFFFFF"/>
                  </a:solidFill>
                  <a:latin typeface="Canva Sans"/>
                </a:rPr>
                <a:t> bibliothécaire à l’Université de Montréal</a:t>
              </a:r>
            </a:p>
            <a:p>
              <a:pPr algn="just">
                <a:lnSpc>
                  <a:spcPts val="1399"/>
                </a:lnSpc>
              </a:pPr>
            </a:p>
            <a:p>
              <a:pPr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Normand Roy,</a:t>
              </a:r>
              <a:r>
                <a:rPr lang="en-US" sz="2499">
                  <a:solidFill>
                    <a:srgbClr val="FFFFFF"/>
                  </a:solidFill>
                  <a:latin typeface="Canva Sans"/>
                </a:rPr>
                <a:t> professeur agrégé à la Faculté des sciences de l’éducation de l’Université de Montréal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3468479"/>
            <a:ext cx="16230600" cy="812800"/>
            <a:chOff x="0" y="0"/>
            <a:chExt cx="21640800" cy="1083733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47625"/>
              <a:ext cx="6330547" cy="11313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Conception graphique et animation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7061677" y="-47625"/>
              <a:ext cx="14579123" cy="5471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Federico Bellini, </a:t>
              </a:r>
              <a:r>
                <a:rPr lang="en-US" sz="2499">
                  <a:solidFill>
                    <a:srgbClr val="FFFFFF"/>
                  </a:solidFill>
                  <a:latin typeface="Canva Sans"/>
                </a:rPr>
                <a:t>technicien à la production en audiovisuel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78051" y="4690854"/>
            <a:ext cx="16230600" cy="1860550"/>
            <a:chOff x="0" y="0"/>
            <a:chExt cx="21640800" cy="2480733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47625"/>
              <a:ext cx="6330547" cy="5471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Participantes à la vidéo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7061677" y="-47625"/>
              <a:ext cx="14579123" cy="25283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Tamara Lefranc,</a:t>
              </a:r>
              <a:r>
                <a:rPr lang="en-US" sz="2499">
                  <a:solidFill>
                    <a:srgbClr val="FFFFFF"/>
                  </a:solidFill>
                  <a:latin typeface="Canva Sans"/>
                </a:rPr>
                <a:t> étudiante en 3e année en ergothérapie et membre de Viser Ergo, Université de Montréal</a:t>
              </a:r>
            </a:p>
            <a:p>
              <a:pPr algn="just">
                <a:lnSpc>
                  <a:spcPts val="1399"/>
                </a:lnSpc>
              </a:pPr>
            </a:p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Monique Clar</a:t>
              </a:r>
              <a:r>
                <a:rPr lang="en-US" sz="2499">
                  <a:solidFill>
                    <a:srgbClr val="FFFFFF"/>
                  </a:solidFill>
                  <a:latin typeface="Canva Sans"/>
                </a:rPr>
                <a:t>, B.Sc., M.L.I.S., bibliothécaire, bibliothèque de la santé, Université de Montréal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78051" y="9110633"/>
            <a:ext cx="16522397" cy="600134"/>
            <a:chOff x="0" y="0"/>
            <a:chExt cx="22029863" cy="80017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507302" cy="800179"/>
            </a:xfrm>
            <a:custGeom>
              <a:avLst/>
              <a:gdLst/>
              <a:ahLst/>
              <a:cxnLst/>
              <a:rect r="r" b="b" t="t" l="l"/>
              <a:pathLst>
                <a:path h="800179" w="6507302">
                  <a:moveTo>
                    <a:pt x="0" y="0"/>
                  </a:moveTo>
                  <a:lnTo>
                    <a:pt x="6507302" y="0"/>
                  </a:lnTo>
                  <a:lnTo>
                    <a:pt x="6507302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156414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8409288" y="0"/>
              <a:ext cx="3620575" cy="800179"/>
            </a:xfrm>
            <a:custGeom>
              <a:avLst/>
              <a:gdLst/>
              <a:ahLst/>
              <a:cxnLst/>
              <a:rect r="r" b="b" t="t" l="l"/>
              <a:pathLst>
                <a:path h="800179" w="3620575">
                  <a:moveTo>
                    <a:pt x="0" y="0"/>
                  </a:moveTo>
                  <a:lnTo>
                    <a:pt x="3620575" y="0"/>
                  </a:lnTo>
                  <a:lnTo>
                    <a:pt x="3620575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0857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2214892" y="8177966"/>
            <a:ext cx="13858216" cy="729541"/>
            <a:chOff x="0" y="0"/>
            <a:chExt cx="18477621" cy="97272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19572"/>
              <a:ext cx="2724249" cy="953149"/>
            </a:xfrm>
            <a:custGeom>
              <a:avLst/>
              <a:gdLst/>
              <a:ahLst/>
              <a:cxnLst/>
              <a:rect r="r" b="b" t="t" l="l"/>
              <a:pathLst>
                <a:path h="953149" w="2724249">
                  <a:moveTo>
                    <a:pt x="0" y="0"/>
                  </a:moveTo>
                  <a:lnTo>
                    <a:pt x="2724249" y="0"/>
                  </a:lnTo>
                  <a:lnTo>
                    <a:pt x="2724249" y="953149"/>
                  </a:lnTo>
                  <a:lnTo>
                    <a:pt x="0" y="953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3154080" y="-38100"/>
              <a:ext cx="15323541" cy="10049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Canva Sans"/>
                </a:rPr>
                <a:t>Cette œuvre est une ressource éducative libre diffusée sur licence CC BY-NC-SA 4.0 (Attribution-NonCommercial-ShareAlike 4.0 International).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028700" y="6433721"/>
            <a:ext cx="15930914" cy="1744245"/>
            <a:chOff x="0" y="0"/>
            <a:chExt cx="21241219" cy="232566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4004887" y="0"/>
              <a:ext cx="4651321" cy="2325661"/>
            </a:xfrm>
            <a:custGeom>
              <a:avLst/>
              <a:gdLst/>
              <a:ahLst/>
              <a:cxnLst/>
              <a:rect r="r" b="b" t="t" l="l"/>
              <a:pathLst>
                <a:path h="2325661" w="4651321">
                  <a:moveTo>
                    <a:pt x="0" y="0"/>
                  </a:moveTo>
                  <a:lnTo>
                    <a:pt x="4651321" y="0"/>
                  </a:lnTo>
                  <a:lnTo>
                    <a:pt x="4651321" y="2325661"/>
                  </a:lnTo>
                  <a:lnTo>
                    <a:pt x="0" y="2325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3204561" y="573122"/>
              <a:ext cx="3681425" cy="1288833"/>
            </a:xfrm>
            <a:custGeom>
              <a:avLst/>
              <a:gdLst/>
              <a:ahLst/>
              <a:cxnLst/>
              <a:rect r="r" b="b" t="t" l="l"/>
              <a:pathLst>
                <a:path h="1288833" w="3681425">
                  <a:moveTo>
                    <a:pt x="0" y="0"/>
                  </a:moveTo>
                  <a:lnTo>
                    <a:pt x="3681425" y="0"/>
                  </a:lnTo>
                  <a:lnTo>
                    <a:pt x="3681425" y="1288834"/>
                  </a:lnTo>
                  <a:lnTo>
                    <a:pt x="0" y="12888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7647986" y="460687"/>
              <a:ext cx="1513705" cy="1513705"/>
            </a:xfrm>
            <a:custGeom>
              <a:avLst/>
              <a:gdLst/>
              <a:ahLst/>
              <a:cxnLst/>
              <a:rect r="r" b="b" t="t" l="l"/>
              <a:pathLst>
                <a:path h="1513705" w="1513705">
                  <a:moveTo>
                    <a:pt x="0" y="0"/>
                  </a:moveTo>
                  <a:lnTo>
                    <a:pt x="1513704" y="0"/>
                  </a:lnTo>
                  <a:lnTo>
                    <a:pt x="1513704" y="1513704"/>
                  </a:lnTo>
                  <a:lnTo>
                    <a:pt x="0" y="1513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39037" r="0" b="-39037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19012802" y="779420"/>
              <a:ext cx="2228417" cy="8095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75"/>
                </a:lnSpc>
              </a:pPr>
              <a:r>
                <a:rPr lang="en-US" sz="3697">
                  <a:solidFill>
                    <a:srgbClr val="EFAC42"/>
                  </a:solidFill>
                  <a:latin typeface="Canva Sans Bold"/>
                </a:rPr>
                <a:t>vis</a:t>
              </a:r>
              <a:r>
                <a:rPr lang="en-US" sz="3697">
                  <a:solidFill>
                    <a:srgbClr val="B73531"/>
                  </a:solidFill>
                  <a:latin typeface="Canva Sans Bold"/>
                </a:rPr>
                <a:t>er</a:t>
              </a:r>
              <a:r>
                <a:rPr lang="en-US" sz="3697">
                  <a:solidFill>
                    <a:srgbClr val="E85532"/>
                  </a:solidFill>
                  <a:latin typeface="Canva Sans Bold"/>
                </a:rPr>
                <a:t>go</a:t>
              </a:r>
            </a:p>
          </p:txBody>
        </p:sp>
        <p:sp>
          <p:nvSpPr>
            <p:cNvPr name="Freeform 22" id="22"/>
            <p:cNvSpPr/>
            <p:nvPr/>
          </p:nvSpPr>
          <p:spPr>
            <a:xfrm flipH="false" flipV="false" rot="0">
              <a:off x="9086647" y="351269"/>
              <a:ext cx="3355914" cy="1623122"/>
            </a:xfrm>
            <a:custGeom>
              <a:avLst/>
              <a:gdLst/>
              <a:ahLst/>
              <a:cxnLst/>
              <a:rect r="r" b="b" t="t" l="l"/>
              <a:pathLst>
                <a:path h="1623122" w="3355914">
                  <a:moveTo>
                    <a:pt x="0" y="0"/>
                  </a:moveTo>
                  <a:lnTo>
                    <a:pt x="3355914" y="0"/>
                  </a:lnTo>
                  <a:lnTo>
                    <a:pt x="3355914" y="1623122"/>
                  </a:lnTo>
                  <a:lnTo>
                    <a:pt x="0" y="162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303876"/>
              <a:ext cx="3389298" cy="1309501"/>
            </a:xfrm>
            <a:custGeom>
              <a:avLst/>
              <a:gdLst/>
              <a:ahLst/>
              <a:cxnLst/>
              <a:rect r="r" b="b" t="t" l="l"/>
              <a:pathLst>
                <a:path h="1309501" w="3389298">
                  <a:moveTo>
                    <a:pt x="0" y="0"/>
                  </a:moveTo>
                  <a:lnTo>
                    <a:pt x="3389298" y="0"/>
                  </a:lnTo>
                  <a:lnTo>
                    <a:pt x="3389298" y="1309502"/>
                  </a:lnTo>
                  <a:lnTo>
                    <a:pt x="0" y="1309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454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78051" y="971550"/>
            <a:ext cx="16281249" cy="497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Canva Sans Bold"/>
              </a:rPr>
              <a:t>Médiagraphie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03376" y="1992469"/>
            <a:ext cx="16281249" cy="1012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Canva Sans"/>
              </a:rPr>
              <a:t>Pour consulter la licence de la bande sonore, veuillez cliquer sur le lien suivant :</a:t>
            </a:r>
            <a:r>
              <a:rPr lang="en-US" sz="2900" u="sng">
                <a:solidFill>
                  <a:srgbClr val="FFFFFF"/>
                </a:solidFill>
                <a:latin typeface="Canva Sans"/>
                <a:hlinkClick r:id="rId2" tooltip="https://pressbooks.etsmtl.ca/reussirexamensciencessante/back-matter/annexe/"/>
              </a:rPr>
              <a:t> https://pressbooks.etsmtl.ca/reussirexamensciencessante/back-matter/annexe/ 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978051" y="9110633"/>
            <a:ext cx="16522397" cy="600134"/>
            <a:chOff x="0" y="0"/>
            <a:chExt cx="22029863" cy="8001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507302" cy="800179"/>
            </a:xfrm>
            <a:custGeom>
              <a:avLst/>
              <a:gdLst/>
              <a:ahLst/>
              <a:cxnLst/>
              <a:rect r="r" b="b" t="t" l="l"/>
              <a:pathLst>
                <a:path h="800179" w="6507302">
                  <a:moveTo>
                    <a:pt x="0" y="0"/>
                  </a:moveTo>
                  <a:lnTo>
                    <a:pt x="6507302" y="0"/>
                  </a:lnTo>
                  <a:lnTo>
                    <a:pt x="6507302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156414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8409288" y="0"/>
              <a:ext cx="3620575" cy="800179"/>
            </a:xfrm>
            <a:custGeom>
              <a:avLst/>
              <a:gdLst/>
              <a:ahLst/>
              <a:cxnLst/>
              <a:rect r="r" b="b" t="t" l="l"/>
              <a:pathLst>
                <a:path h="800179" w="3620575">
                  <a:moveTo>
                    <a:pt x="0" y="0"/>
                  </a:moveTo>
                  <a:lnTo>
                    <a:pt x="3620575" y="0"/>
                  </a:lnTo>
                  <a:lnTo>
                    <a:pt x="3620575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60857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2214892" y="8177966"/>
            <a:ext cx="13858216" cy="729541"/>
            <a:chOff x="0" y="0"/>
            <a:chExt cx="18477621" cy="97272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19572"/>
              <a:ext cx="2724249" cy="953149"/>
            </a:xfrm>
            <a:custGeom>
              <a:avLst/>
              <a:gdLst/>
              <a:ahLst/>
              <a:cxnLst/>
              <a:rect r="r" b="b" t="t" l="l"/>
              <a:pathLst>
                <a:path h="953149" w="2724249">
                  <a:moveTo>
                    <a:pt x="0" y="0"/>
                  </a:moveTo>
                  <a:lnTo>
                    <a:pt x="2724249" y="0"/>
                  </a:lnTo>
                  <a:lnTo>
                    <a:pt x="2724249" y="953149"/>
                  </a:lnTo>
                  <a:lnTo>
                    <a:pt x="0" y="953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3154080" y="-38100"/>
              <a:ext cx="15323541" cy="10049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Canva Sans"/>
                </a:rPr>
                <a:t>Cette œuvre est une ressource éducative libre diffusée sur licence CC BY-NC-SA 4.0 (Attribution-NonCommercial-ShareAlike 4.0 International).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28700" y="6433721"/>
            <a:ext cx="15930914" cy="1744245"/>
            <a:chOff x="0" y="0"/>
            <a:chExt cx="21241219" cy="232566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4004887" y="0"/>
              <a:ext cx="4651321" cy="2325661"/>
            </a:xfrm>
            <a:custGeom>
              <a:avLst/>
              <a:gdLst/>
              <a:ahLst/>
              <a:cxnLst/>
              <a:rect r="r" b="b" t="t" l="l"/>
              <a:pathLst>
                <a:path h="2325661" w="4651321">
                  <a:moveTo>
                    <a:pt x="0" y="0"/>
                  </a:moveTo>
                  <a:lnTo>
                    <a:pt x="4651321" y="0"/>
                  </a:lnTo>
                  <a:lnTo>
                    <a:pt x="4651321" y="2325661"/>
                  </a:lnTo>
                  <a:lnTo>
                    <a:pt x="0" y="2325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3204561" y="573122"/>
              <a:ext cx="3681425" cy="1288833"/>
            </a:xfrm>
            <a:custGeom>
              <a:avLst/>
              <a:gdLst/>
              <a:ahLst/>
              <a:cxnLst/>
              <a:rect r="r" b="b" t="t" l="l"/>
              <a:pathLst>
                <a:path h="1288833" w="3681425">
                  <a:moveTo>
                    <a:pt x="0" y="0"/>
                  </a:moveTo>
                  <a:lnTo>
                    <a:pt x="3681425" y="0"/>
                  </a:lnTo>
                  <a:lnTo>
                    <a:pt x="3681425" y="1288834"/>
                  </a:lnTo>
                  <a:lnTo>
                    <a:pt x="0" y="12888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7647986" y="460687"/>
              <a:ext cx="1513705" cy="1513705"/>
            </a:xfrm>
            <a:custGeom>
              <a:avLst/>
              <a:gdLst/>
              <a:ahLst/>
              <a:cxnLst/>
              <a:rect r="r" b="b" t="t" l="l"/>
              <a:pathLst>
                <a:path h="1513705" w="1513705">
                  <a:moveTo>
                    <a:pt x="0" y="0"/>
                  </a:moveTo>
                  <a:lnTo>
                    <a:pt x="1513704" y="0"/>
                  </a:lnTo>
                  <a:lnTo>
                    <a:pt x="1513704" y="1513704"/>
                  </a:lnTo>
                  <a:lnTo>
                    <a:pt x="0" y="1513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39037" r="0" b="-39037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19012802" y="779420"/>
              <a:ext cx="2228417" cy="8095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75"/>
                </a:lnSpc>
              </a:pPr>
              <a:r>
                <a:rPr lang="en-US" sz="3697">
                  <a:solidFill>
                    <a:srgbClr val="EFAC42"/>
                  </a:solidFill>
                  <a:latin typeface="Canva Sans Bold"/>
                </a:rPr>
                <a:t>vis</a:t>
              </a:r>
              <a:r>
                <a:rPr lang="en-US" sz="3697">
                  <a:solidFill>
                    <a:srgbClr val="B73531"/>
                  </a:solidFill>
                  <a:latin typeface="Canva Sans Bold"/>
                </a:rPr>
                <a:t>er</a:t>
              </a:r>
              <a:r>
                <a:rPr lang="en-US" sz="3697">
                  <a:solidFill>
                    <a:srgbClr val="E85532"/>
                  </a:solidFill>
                  <a:latin typeface="Canva Sans Bold"/>
                </a:rPr>
                <a:t>go</a:t>
              </a:r>
            </a:p>
          </p:txBody>
        </p:sp>
        <p:sp>
          <p:nvSpPr>
            <p:cNvPr name="Freeform 15" id="15"/>
            <p:cNvSpPr/>
            <p:nvPr/>
          </p:nvSpPr>
          <p:spPr>
            <a:xfrm flipH="false" flipV="false" rot="0">
              <a:off x="9086647" y="351269"/>
              <a:ext cx="3355914" cy="1623122"/>
            </a:xfrm>
            <a:custGeom>
              <a:avLst/>
              <a:gdLst/>
              <a:ahLst/>
              <a:cxnLst/>
              <a:rect r="r" b="b" t="t" l="l"/>
              <a:pathLst>
                <a:path h="1623122" w="3355914">
                  <a:moveTo>
                    <a:pt x="0" y="0"/>
                  </a:moveTo>
                  <a:lnTo>
                    <a:pt x="3355914" y="0"/>
                  </a:lnTo>
                  <a:lnTo>
                    <a:pt x="3355914" y="1623122"/>
                  </a:lnTo>
                  <a:lnTo>
                    <a:pt x="0" y="162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303876"/>
              <a:ext cx="3389298" cy="1309501"/>
            </a:xfrm>
            <a:custGeom>
              <a:avLst/>
              <a:gdLst/>
              <a:ahLst/>
              <a:cxnLst/>
              <a:rect r="r" b="b" t="t" l="l"/>
              <a:pathLst>
                <a:path h="1309501" w="3389298">
                  <a:moveTo>
                    <a:pt x="0" y="0"/>
                  </a:moveTo>
                  <a:lnTo>
                    <a:pt x="3389298" y="0"/>
                  </a:lnTo>
                  <a:lnTo>
                    <a:pt x="3389298" y="1309502"/>
                  </a:lnTo>
                  <a:lnTo>
                    <a:pt x="0" y="1309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454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55751" y="3102610"/>
            <a:ext cx="16281249" cy="2040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Canva Sans Bold"/>
              </a:rPr>
              <a:t>Pour citer ce projet :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Canva Sans"/>
              </a:rPr>
              <a:t>Lal, S., Sabatino, T. et Jazi, S. (2024). </a:t>
            </a:r>
            <a:r>
              <a:rPr lang="en-US" sz="2900">
                <a:solidFill>
                  <a:srgbClr val="FFFFFF"/>
                </a:solidFill>
                <a:latin typeface="Canva Sans Italics"/>
              </a:rPr>
              <a:t>Mieux réussir un examen de la portée en sciences de la santé : Une boîte à outils.</a:t>
            </a:r>
            <a:r>
              <a:rPr lang="en-US" sz="2900">
                <a:solidFill>
                  <a:srgbClr val="FFFFFF"/>
                </a:solidFill>
                <a:latin typeface="Canva Sans"/>
              </a:rPr>
              <a:t> Université de Montréal. 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Canva Sans"/>
              </a:rPr>
              <a:t>Licence CC BY-NC-SA 4.0 International.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971550"/>
            <a:ext cx="16135350" cy="1526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Canva Sans"/>
              </a:rPr>
              <a:t>Cette vidéo a été conçue dans le cadre du projet « Mieux réussir un examen de la portée en sciences de la santé », dirigée par la professeure Shalini Lal, et disponible sur la plateforme </a:t>
            </a:r>
            <a:r>
              <a:rPr lang="en-US" sz="2900" u="sng">
                <a:solidFill>
                  <a:srgbClr val="FFFFFF"/>
                </a:solidFill>
                <a:latin typeface="Canva Sans"/>
                <a:hlinkClick r:id="rId2" tooltip="https://pressbooks.etsmtl.ca/reussirexamensciencessante/"/>
              </a:rPr>
              <a:t>Pressbooks</a:t>
            </a:r>
            <a:r>
              <a:rPr lang="en-US" sz="2900">
                <a:solidFill>
                  <a:srgbClr val="FFFFFF"/>
                </a:solidFill>
                <a:latin typeface="Canva Sans"/>
              </a:rPr>
              <a:t>. 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978051" y="9110633"/>
            <a:ext cx="16522397" cy="600134"/>
            <a:chOff x="0" y="0"/>
            <a:chExt cx="22029863" cy="8001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507302" cy="800179"/>
            </a:xfrm>
            <a:custGeom>
              <a:avLst/>
              <a:gdLst/>
              <a:ahLst/>
              <a:cxnLst/>
              <a:rect r="r" b="b" t="t" l="l"/>
              <a:pathLst>
                <a:path h="800179" w="6507302">
                  <a:moveTo>
                    <a:pt x="0" y="0"/>
                  </a:moveTo>
                  <a:lnTo>
                    <a:pt x="6507302" y="0"/>
                  </a:lnTo>
                  <a:lnTo>
                    <a:pt x="6507302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156414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8409288" y="0"/>
              <a:ext cx="3620575" cy="800179"/>
            </a:xfrm>
            <a:custGeom>
              <a:avLst/>
              <a:gdLst/>
              <a:ahLst/>
              <a:cxnLst/>
              <a:rect r="r" b="b" t="t" l="l"/>
              <a:pathLst>
                <a:path h="800179" w="3620575">
                  <a:moveTo>
                    <a:pt x="0" y="0"/>
                  </a:moveTo>
                  <a:lnTo>
                    <a:pt x="3620575" y="0"/>
                  </a:lnTo>
                  <a:lnTo>
                    <a:pt x="3620575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60857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2214892" y="8177966"/>
            <a:ext cx="13858216" cy="729541"/>
            <a:chOff x="0" y="0"/>
            <a:chExt cx="18477621" cy="97272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19572"/>
              <a:ext cx="2724249" cy="953149"/>
            </a:xfrm>
            <a:custGeom>
              <a:avLst/>
              <a:gdLst/>
              <a:ahLst/>
              <a:cxnLst/>
              <a:rect r="r" b="b" t="t" l="l"/>
              <a:pathLst>
                <a:path h="953149" w="2724249">
                  <a:moveTo>
                    <a:pt x="0" y="0"/>
                  </a:moveTo>
                  <a:lnTo>
                    <a:pt x="2724249" y="0"/>
                  </a:lnTo>
                  <a:lnTo>
                    <a:pt x="2724249" y="953149"/>
                  </a:lnTo>
                  <a:lnTo>
                    <a:pt x="0" y="953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3154080" y="-38100"/>
              <a:ext cx="15323541" cy="10049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Canva Sans"/>
                </a:rPr>
                <a:t>Cette œuvre est une ressource éducative libre diffusée sur licence CC BY-NC-SA 4.0 (Attribution-NonCommercial-ShareAlike 4.0 International).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28700" y="6433721"/>
            <a:ext cx="15930914" cy="1744245"/>
            <a:chOff x="0" y="0"/>
            <a:chExt cx="21241219" cy="232566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4004887" y="0"/>
              <a:ext cx="4651321" cy="2325661"/>
            </a:xfrm>
            <a:custGeom>
              <a:avLst/>
              <a:gdLst/>
              <a:ahLst/>
              <a:cxnLst/>
              <a:rect r="r" b="b" t="t" l="l"/>
              <a:pathLst>
                <a:path h="2325661" w="4651321">
                  <a:moveTo>
                    <a:pt x="0" y="0"/>
                  </a:moveTo>
                  <a:lnTo>
                    <a:pt x="4651321" y="0"/>
                  </a:lnTo>
                  <a:lnTo>
                    <a:pt x="4651321" y="2325661"/>
                  </a:lnTo>
                  <a:lnTo>
                    <a:pt x="0" y="2325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3204561" y="573122"/>
              <a:ext cx="3681425" cy="1288833"/>
            </a:xfrm>
            <a:custGeom>
              <a:avLst/>
              <a:gdLst/>
              <a:ahLst/>
              <a:cxnLst/>
              <a:rect r="r" b="b" t="t" l="l"/>
              <a:pathLst>
                <a:path h="1288833" w="3681425">
                  <a:moveTo>
                    <a:pt x="0" y="0"/>
                  </a:moveTo>
                  <a:lnTo>
                    <a:pt x="3681425" y="0"/>
                  </a:lnTo>
                  <a:lnTo>
                    <a:pt x="3681425" y="1288834"/>
                  </a:lnTo>
                  <a:lnTo>
                    <a:pt x="0" y="12888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7647986" y="460687"/>
              <a:ext cx="1513705" cy="1513705"/>
            </a:xfrm>
            <a:custGeom>
              <a:avLst/>
              <a:gdLst/>
              <a:ahLst/>
              <a:cxnLst/>
              <a:rect r="r" b="b" t="t" l="l"/>
              <a:pathLst>
                <a:path h="1513705" w="1513705">
                  <a:moveTo>
                    <a:pt x="0" y="0"/>
                  </a:moveTo>
                  <a:lnTo>
                    <a:pt x="1513704" y="0"/>
                  </a:lnTo>
                  <a:lnTo>
                    <a:pt x="1513704" y="1513704"/>
                  </a:lnTo>
                  <a:lnTo>
                    <a:pt x="0" y="1513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39037" r="0" b="-39037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19012802" y="779420"/>
              <a:ext cx="2228417" cy="8095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75"/>
                </a:lnSpc>
              </a:pPr>
              <a:r>
                <a:rPr lang="en-US" sz="3697">
                  <a:solidFill>
                    <a:srgbClr val="EFAC42"/>
                  </a:solidFill>
                  <a:latin typeface="Canva Sans Bold"/>
                </a:rPr>
                <a:t>vis</a:t>
              </a:r>
              <a:r>
                <a:rPr lang="en-US" sz="3697">
                  <a:solidFill>
                    <a:srgbClr val="B73531"/>
                  </a:solidFill>
                  <a:latin typeface="Canva Sans Bold"/>
                </a:rPr>
                <a:t>er</a:t>
              </a:r>
              <a:r>
                <a:rPr lang="en-US" sz="3697">
                  <a:solidFill>
                    <a:srgbClr val="E85532"/>
                  </a:solidFill>
                  <a:latin typeface="Canva Sans Bold"/>
                </a:rPr>
                <a:t>go</a:t>
              </a:r>
            </a:p>
          </p:txBody>
        </p:sp>
        <p:sp>
          <p:nvSpPr>
            <p:cNvPr name="Freeform 15" id="15"/>
            <p:cNvSpPr/>
            <p:nvPr/>
          </p:nvSpPr>
          <p:spPr>
            <a:xfrm flipH="false" flipV="false" rot="0">
              <a:off x="9086647" y="351269"/>
              <a:ext cx="3355914" cy="1623122"/>
            </a:xfrm>
            <a:custGeom>
              <a:avLst/>
              <a:gdLst/>
              <a:ahLst/>
              <a:cxnLst/>
              <a:rect r="r" b="b" t="t" l="l"/>
              <a:pathLst>
                <a:path h="1623122" w="3355914">
                  <a:moveTo>
                    <a:pt x="0" y="0"/>
                  </a:moveTo>
                  <a:lnTo>
                    <a:pt x="3355914" y="0"/>
                  </a:lnTo>
                  <a:lnTo>
                    <a:pt x="3355914" y="1623122"/>
                  </a:lnTo>
                  <a:lnTo>
                    <a:pt x="0" y="162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303876"/>
              <a:ext cx="3389298" cy="1309501"/>
            </a:xfrm>
            <a:custGeom>
              <a:avLst/>
              <a:gdLst/>
              <a:ahLst/>
              <a:cxnLst/>
              <a:rect r="r" b="b" t="t" l="l"/>
              <a:pathLst>
                <a:path h="1309501" w="3389298">
                  <a:moveTo>
                    <a:pt x="0" y="0"/>
                  </a:moveTo>
                  <a:lnTo>
                    <a:pt x="3389298" y="0"/>
                  </a:lnTo>
                  <a:lnTo>
                    <a:pt x="3389298" y="1309502"/>
                  </a:lnTo>
                  <a:lnTo>
                    <a:pt x="0" y="1309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4108E25827C549B5E88EC0478697DE" ma:contentTypeVersion="4" ma:contentTypeDescription="Crée un document." ma:contentTypeScope="" ma:versionID="5c2dfe4724cfe837dffa2bc33e053b2d">
  <xsd:schema xmlns:xsd="http://www.w3.org/2001/XMLSchema" xmlns:xs="http://www.w3.org/2001/XMLSchema" xmlns:p="http://schemas.microsoft.com/office/2006/metadata/properties" xmlns:ns2="f7808056-f57f-4992-a0ae-701e7067ab3e" targetNamespace="http://schemas.microsoft.com/office/2006/metadata/properties" ma:root="true" ma:fieldsID="d878e01d3ad8e50b58c2db418f3cac95" ns2:_="">
    <xsd:import namespace="f7808056-f57f-4992-a0ae-701e7067ab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808056-f57f-4992-a0ae-701e7067ab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7650B1-C84A-41DA-B430-14F8BC3B8917}"/>
</file>

<file path=customXml/itemProps2.xml><?xml version="1.0" encoding="utf-8"?>
<ds:datastoreItem xmlns:ds="http://schemas.openxmlformats.org/officeDocument/2006/customXml" ds:itemID="{0AE5A4C2-6DC8-4396-81DE-D9096AAFFD70}"/>
</file>

<file path=customXml/itemProps3.xml><?xml version="1.0" encoding="utf-8"?>
<ds:datastoreItem xmlns:ds="http://schemas.openxmlformats.org/officeDocument/2006/customXml" ds:itemID="{4EB9000A-C817-4BA7-95C3-6EA56EE9FBF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02_Vidéo expérientielle_Monique Clar</dc:title>
  <cp:revision>1</cp:revision>
  <dcterms:created xsi:type="dcterms:W3CDTF">2006-08-16T00:00:00Z</dcterms:created>
  <dcterms:modified xsi:type="dcterms:W3CDTF">2011-08-01T06:04:30Z</dcterms:modified>
  <dc:identifier>DAF60P3ZMMA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0x0101003B4108E25827C549B5E88EC0478697DE</vt:lpwstr>
  </property>
</Properties>
</file>