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</p:sldIdLst>
  <p:sldSz cx="18288000" cy="10287000"/>
  <p:notesSz cx="6858000" cy="9144000"/>
  <p:embeddedFontLst>
    <p:embeddedFont>
      <p:font typeface="Aileron Bold" pitchFamily="2" charset="77"/>
      <p:regular r:id="rId145"/>
      <p:bold r:id="rId146"/>
    </p:embeddedFont>
    <p:embeddedFont>
      <p:font typeface="Arial" panose="020B0604020202020204" pitchFamily="34" charset="0"/>
      <p:regular r:id="rId147"/>
    </p:embeddedFont>
    <p:embeddedFont>
      <p:font typeface="Arial Bold" panose="020B0802020202020204" pitchFamily="34" charset="77"/>
      <p:regular r:id="rId148"/>
      <p:bold r:id="rId149"/>
    </p:embeddedFont>
    <p:embeddedFont>
      <p:font typeface="Arial Italics" panose="020B0502020202090204" pitchFamily="34" charset="77"/>
      <p:regular r:id="rId150"/>
      <p:italic r:id="rId151"/>
    </p:embeddedFont>
    <p:embeddedFont>
      <p:font typeface="Calibri" panose="020F0502020204030204" pitchFamily="34" charset="0"/>
      <p:regular r:id="rId152"/>
      <p:bold r:id="rId153"/>
      <p:italic r:id="rId154"/>
      <p:boldItalic r:id="rId155"/>
    </p:embeddedFont>
    <p:embeddedFont>
      <p:font typeface="Open Sans" panose="020B0606030504020204" pitchFamily="34" charset="0"/>
      <p:regular r:id="rId156"/>
      <p:bold r:id="rId157"/>
      <p:italic r:id="rId158"/>
      <p:boldItalic r:id="rId159"/>
    </p:embeddedFont>
    <p:embeddedFont>
      <p:font typeface="Open Sans Bold" panose="020B0806030504020204" pitchFamily="34" charset="0"/>
      <p:regular r:id="rId160"/>
      <p:bold r:id="rId161"/>
    </p:embeddedFont>
    <p:embeddedFont>
      <p:font typeface="Poppins" pitchFamily="2" charset="77"/>
      <p:regular r:id="rId162"/>
      <p:bold r:id="rId163"/>
      <p:italic r:id="rId164"/>
      <p:boldItalic r:id="rId165"/>
    </p:embeddedFont>
    <p:embeddedFont>
      <p:font typeface="Poppins Bold" pitchFamily="2" charset="77"/>
      <p:regular r:id="rId166"/>
      <p:bold r:id="rId167"/>
    </p:embeddedFont>
    <p:embeddedFont>
      <p:font typeface="Poppins Italics" pitchFamily="2" charset="77"/>
      <p:regular r:id="rId168"/>
      <p:italic r:id="rId169"/>
    </p:embeddedFont>
    <p:embeddedFont>
      <p:font typeface="Poppins Medium" panose="020B0604020202020204" pitchFamily="34" charset="0"/>
      <p:regular r:id="rId170"/>
      <p:italic r:id="rId1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68064" autoAdjust="0"/>
  </p:normalViewPr>
  <p:slideViewPr>
    <p:cSldViewPr>
      <p:cViewPr varScale="1">
        <p:scale>
          <a:sx n="50" d="100"/>
          <a:sy n="50" d="100"/>
        </p:scale>
        <p:origin x="196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15.fntdata"/><Relationship Id="rId170" Type="http://schemas.openxmlformats.org/officeDocument/2006/relationships/font" Target="fonts/font26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5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16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font" Target="fonts/font6.fntdata"/><Relationship Id="rId171" Type="http://schemas.openxmlformats.org/officeDocument/2006/relationships/font" Target="fonts/font27.fntdata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7.fntdata"/><Relationship Id="rId156" Type="http://schemas.openxmlformats.org/officeDocument/2006/relationships/font" Target="fonts/font12.fntdata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font" Target="fonts/font2.fntdata"/><Relationship Id="rId167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1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1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8.fntdata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3.fntdata"/><Relationship Id="rId16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19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9.fntdata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font" Target="fonts/font4.fntdata"/><Relationship Id="rId164" Type="http://schemas.openxmlformats.org/officeDocument/2006/relationships/font" Target="fonts/font20.fntdata"/><Relationship Id="rId169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10.fntdata"/><Relationship Id="rId175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9.xml"/><Relationship Id="rId165" Type="http://schemas.openxmlformats.org/officeDocument/2006/relationships/font" Target="fonts/font21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11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font" Target="fonts/font1.fntdata"/><Relationship Id="rId166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Bonjour et bienvenue à notre troisième capsule d’enseignement: Implémentation de l'examen de la portée.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Vous devrez ensuite adapter cette stratégie aux autres bases de données que vous prévoyez consulter.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Tout d'abord, rappelez brièvement vos questions de recherche et vos objectifs.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Cela sert de point d'ancrage pour la discussion et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aide à recentrer le lecteur sur ce que vous cherchiez à comprendre ou à résoudre.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Ensuite, mettez en lumière les principaux résultats.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Répondez aux questions suivantes :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Qu'avez-vous appris 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Quels sont les points saillants de votre examen de la portée 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Comment ces points s'alignent-ils ou contrastent-ils avec la littérature existante 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Abordez les lacunes ou les limitations dans les études que vous avez examinées.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C'est le moment de mentionner les biais possibles,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À cette étape, il est utile de tenir un journal de bord 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 la taille des échantillons, ou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d'autres facteurs qui pourraient affecter l'interprétation de vos résultats.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Discutez de l'impact pratique, clinique ou politique de vos résultats.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Comment vos découvertes peuvent-elles être utilisées dans le monde réel 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Y a-t-il des recommandations spécifiques pour les praticiens ou praticiennes, les politiques, ou les futur·e·s chercheur·e·s 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Discuter les points forts et les limites du processus de réalisation de l’examen de la portée.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Cela permettra de souligner les aspects pouvant influencer la validité des résultats et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enrichir la réflexion pour de futures recherches.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Concluez en résumant les points clés et en indiquant les directions possibles pour de futures recherches.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Une fois que votre rapport a été finalisé, il est temps de diffuser vos résultats 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pour documenter : le processus de recherche,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Lorsqu’on parle de diffusion des résultats, on parle de la façon dont les résultats sont présentés au public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Plusieurs méthodes de diffusions existent :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Présentation par affiche ;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Présentation orale 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Article scientifique ;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Article de presse 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Bande-dessinée; </a:t>
            </a:r>
          </a:p>
          <a:p>
            <a:r>
              <a:rPr lang="en-US"/>
              <a:t>Etc.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Communiquez vos résultats de manière concise et claire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Utilisez des termes simples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Considérez l'utilisation de supports visuels comme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les adaptations faites à votre stratégie lors de son application aux différentes bases de données, et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des diapositives,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des graphiques ou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des tableaux pour faciliter la compréhension.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Votre choix de langage, de format et de supports visuels doit être adapté en fonction des personnes à que vous désirez partager vos recherches.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Soyez prêt à recevoir et à intégrer des commentaires de votre public. Cette interaction peut vous offrir de précieuses perspectives pour des recherches futures ou des ajustements dans la manière dont vous présentez vos résultats.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En résumé, la diffusion est une étape essentielle pour maximiser l'impact de votre travail.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Nous sommes actuellement à la fin de notre troisième et dernière capsule d’enseignement. Nous espérons que vous avez acquis une meilleure compréhension des composantes clés de l'implantation de l'examen de la portée.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N’oubliez pas de consulter la section « Ressources» du chapitre pour compléter vos apprentissages.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et les filtres que vous avez appliqués.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Ce journal vous permettra d’assurer la transparence et la reproductibilité de votre recherche.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Pour rasembler toutes les sources de données trouvées lors de l'application de votre stratégie de recherche, il est important d'utiliser un logiciel de gestion bibliographique.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Ces outils facilitent l'organisation et la sélection des articles.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Parmi les options disponibles, vous trouverez, par exemple,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Covidence,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Dans cette capsule, nous allons répondre aux objectifs suivants :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DistillerSR,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EndNote,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Zotero ou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et JBI Sumari.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Consultez la section « Ressources» du chapitre pour en apprendre davantage sur ces outils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Une fois que le corpus de sources de données est regroupé dans un logiciel de gestion bibliographique, vous pouvez entamer le processus de sélection.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Pour rappel, ce processus est composé principalement de 3 étapes :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L'élimination des doublons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La sélection sur la base du titre et de l'abrégé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et la sélection sur la base du texte intégral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Présenter les étapes clés de l’implémentation de l’examen de la portée et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La sélection des sources de données pertinentes pour répondre à vos questions de recherche est basé sur les critères d’inclusion et d’exclusion décrits dans votre protocole de recherche.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Les sources qui répondent aux critères d'exclusion ou qui ne répondent pas aux critères d'inclusion sont éliminées 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tandis que celles qui répondent aux critères d'inclusion sont retenues.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Au début du processus de sélection, il est commun à d'avoir un grand nombre de sources qui sont éliminées.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Mais concrétement, comment sa se passe 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Au début de chaque étape de la sélection, c.-à-d. à l'étape de la sélection par titres et abreges et à l'étape de la sélection par texte intégral, les réviseurs mènent de manière indépendante un test pilote sur un échantillon de sources de données choisies aléatoirement.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Cela permettra de valider les critères d’inclusion et d'exclusion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De confirmer le fonctionnement du processus de sélection et..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et si nécessaire,  de le modifier avant de débuter la « vraie » sélection des sources.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Après le première étape de pilotage, la véritable sélection commence en examinant d'abord les titres et les résumés ...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Décrire les caractéristiques de chaque étape de l’implémentation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Les articles de type 'revue' peuvent être mis de côté et leurs références vérifiées à la fin du processus pour éviter des redondances.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Une réunion entre les évaluateurs est organisée pour résoudre les désaccords potentiels. En cas de désaccord persistant, une tierce personne est consultée.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Pour évaluer l'accord inter-réviseurs, il est recommandé de calculer l'Indice de Fiabilité Inter-évaluateurs (IRR) à chaque étape. </a:t>
            </a:r>
          </a:p>
          <a:p>
            <a:endParaRPr lang="en-US"/>
          </a:p>
          <a:p>
            <a:r>
              <a:rPr lang="en-US"/>
              <a:t>Le pourcentage d'accord est une mesure simple, et on vous recommande un accord d'au moins 75% avant de passer à l'étape suivante.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Pour une mesure plus précise de la fiabilité inter-évaluateurs, on peut utiliser le coefficient de Kappa. Un Kappa de 0.80 est considéré comme un très bon accord entre les évaluateurs.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Après avoir complété le processus sur la base des titres et des abrégés, vous êtes prêts et prêtes à entamer le même processus de sélection sur les textes intégraux des articles inclus.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À noter que, lors de la sélection sur la base des textes intégraux, il est essentiel de documenter les raisons pour lesquelles des articles sont exclus.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Comme pour l'étape précédente, une réunion entre les évaluateurs est organisée pour résoudre les désaccords potentiels.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Il est recommandé de documenter le processus de sélection dans votre journal de bord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à l'aide d'un diagramme de flux PRISMA adapté,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Incluant notamment  les raisons d'exclusion de certaines ressources.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Pour compléter les notions présentées dans cette capsule, consultez la section « Ressources» du chapitre.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Certains logiciels, comme Covidence, permettent de générer ce type de diagramme de flux automatiquement.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L’image, tirée de Page et al.(2021), vous présente un exemple des informations à inclure dans le diagramme de flux.</a:t>
            </a:r>
          </a:p>
          <a:p>
            <a:endParaRPr lang="en-US"/>
          </a:p>
          <a:p>
            <a:r>
              <a:rPr lang="en-US"/>
              <a:t>Nous vous conseillons de mettre en pause la vidéo afin de prendre connaissance des informations.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Une fois que vous avez sélectionné vos sources de données, vous êtes prêts et prêtes pour passer à l'extraction !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Cette étape vise à recueillir les informations spécifiques nécessaires pour répondre à votre question de recherche.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Comme évoqué dans la capsule précédente, une ébauche du tableau d'extraction des données est déjà présenté dans votre protocole. Il est maintenant temps de finaliser ce tableau 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en vous assurant qu'il contient tous les éléments requis pour votre analyse.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Vous trouverez ici un exemple d’informations à inclure dans votre tableau d’extraction des données.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À noter que des informations additionnelles et plus détaillées devraient être ajoutées en fonction de votre question de recherche.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Consultez la section « Ressources » du chapitre pour accèder à l'exemple de tableau excel pour l'extraction des données.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Les étapes du processus d'extraction ressemblent à celles du processus de sélection. </a:t>
            </a:r>
          </a:p>
          <a:p>
            <a:endParaRPr lang="en-US"/>
          </a:p>
          <a:p>
            <a:r>
              <a:rPr lang="en-US"/>
              <a:t>Tout d'abord, il est conseillé de piloter l'outil d'extraction des données.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L'implémentation de l'examen de la portée commence avec l'application de méthodologie que vous avez élaborée dans votre protocole et, plus spécifiquement,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Lors du pilotage, vous validez la pertinence et la clarté de votre outil d'extraction sur un échantillon de sources.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Indépendamment, à l'aide de votre outil d'extraction, deux réviseur·e·s...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... extraient les données pour les 2 a 3 premières études 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... et se rencontrent pour déterminer si leur approche d'extraction est en accord avec les questions et les objectifs de recherche.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Le fait de demander à deux réviseur·e·s de tester l'outil d'extraction des données indépendamment, puis de comparer les résultats et de clarifier les instructions d'extraction, peut contribuer à accroître la rigueur de votre projet.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Si vous procédez à une évaluation de la qualité méthodologique ou du risque de biais des études, c'est également le moment de procéder à piloter cette évaluation.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Une fois le pilotage terminé, c'est le moment de débuter la vrai extraction des données.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Idéalement, au moins deux réviseur·e·s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extraient les données de manière indépendante,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en utilisation l'outil d'extraction. </a:t>
            </a:r>
          </a:p>
          <a:p>
            <a:endParaRPr lang="en-US"/>
          </a:p>
          <a:p>
            <a:r>
              <a:rPr lang="en-US"/>
              <a:t>En raison des ressources disponibles, il peut ne pas être possible de réaliser l'ensemble du processus d'extraction avec deux réviseur·e·s. Alors,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À partir de l'application de votre stratégie de recherche.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il est conseillé d'avoir au moins un ou une réviseur·e pour l'extraction ....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et un ou une pour la validation de l'extraction.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Pendant le processus, les réviseur·e·s se rencontrent afin de confirmer l'extraction et résoudre tout désaccord potentiel.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Il est important d'être claires et transparents quant au processus d'extraction.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Une fois que vous avez extrait vos données, il est temps de passer aux analyses.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Comme il a été mentionné dans la capsule 2 : Protocole de l'examen de la portée, un examen de la portée vise à assurer une analyse descriptive de certaines informations.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En général, en fonction des données, vous pouvez réaliser des statistiques descriptives ou 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des analyses descriptives qualitatives.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Il est important d'analyser vos données en fonction de vos objectifs et de vos questions de recherche.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La prochaine étape est la présentation de vos résultats.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Tout d'abord, vous devez appliquer la stratégie de recherche dans une des bases de données préalablement identifiées, par exemple,  Medline.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L'objectif est d'offrir un aperçu de la littérature que vous avez examinée.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Commencez par rapporter les résultats de votre stratégie de recherche.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Cela peut être complété par l'utilisation du diagramme de flux PRISMA, indiquant notamment le nombre de sources trouvées, sources excluses, et les raisons des exclusions. </a:t>
            </a:r>
          </a:p>
          <a:p>
            <a:endParaRPr lang="en-US"/>
          </a:p>
          <a:p>
            <a:r>
              <a:rPr lang="en-US"/>
              <a:t>Ceci permettra aux lecteurs de suivre visuellement les résultats du processus de sélection.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Documentez ensuite les caractéristiques des sources que vous avez inclus.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31 mars 2024</a:t>
            </a:r>
          </a:p>
          <a:p>
            <a:r>
              <a:rPr lang="en-US" dirty="0"/>
              <a:t>On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inclure</a:t>
            </a:r>
            <a:r>
              <a:rPr lang="en-US" dirty="0"/>
              <a:t> des </a:t>
            </a:r>
            <a:r>
              <a:rPr lang="en-US" dirty="0" err="1"/>
              <a:t>informations</a:t>
            </a:r>
            <a:r>
              <a:rPr lang="en-US" dirty="0"/>
              <a:t> </a:t>
            </a:r>
            <a:r>
              <a:rPr lang="en-US" dirty="0" err="1"/>
              <a:t>comme</a:t>
            </a:r>
            <a:r>
              <a:rPr lang="en-US" dirty="0"/>
              <a:t> les types de sources (p. ex., articles </a:t>
            </a:r>
            <a:r>
              <a:rPr lang="en-US" dirty="0" err="1"/>
              <a:t>révisés</a:t>
            </a:r>
            <a:r>
              <a:rPr lang="en-US" dirty="0"/>
              <a:t> par les </a:t>
            </a:r>
            <a:r>
              <a:rPr lang="en-US"/>
              <a:t>pairs),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les années de publication,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les pays d'où proviennent les sources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et les méthodologies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Poursuivez en présentant l'ensemble des données,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en structurant l'information en fonction de vos questions de recherche et de vos objectifs.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Je vous conseille de le faire avec l'accompagnement ou sous la supervision d'un ou d'une bibliothécaire. Le ou la bibliothécaire vous aidera à appliquer une stratégie de recherche détaillée à une de vos bases de données.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Un tableau récapitulant les caractéristiques des évidences peut aussi être ajouté en annexe.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Finalement, employez diverses méthodes de visualisation des données.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Ces éléments visuels servent à condenser une grande quantité d'information en points aisément compréhensibles.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Tableaux,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diagrammes à barres,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graphiques à tarte,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 31 mars 2024</a:t>
            </a:r>
          </a:p>
          <a:p>
            <a:r>
              <a:rPr lang="en-US" dirty="0" err="1"/>
              <a:t>graphiques</a:t>
            </a:r>
            <a:r>
              <a:rPr lang="en-US" dirty="0"/>
              <a:t> </a:t>
            </a:r>
            <a:r>
              <a:rPr lang="en-US" dirty="0" err="1"/>
              <a:t>linéaires</a:t>
            </a:r>
            <a:r>
              <a:rPr lang="en-US" dirty="0"/>
              <a:t>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diagramme de Venn </a:t>
            </a:r>
          </a:p>
          <a:p>
            <a:endParaRPr lang="en-US"/>
          </a:p>
          <a:p>
            <a:r>
              <a:rPr lang="en-US"/>
              <a:t>Ils existent plusieurs méthodes pour présenter vos résultats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Nous vous recommandons de consulter la section "Review findings" du chapitre 11 - Scoping Reviews du JBI, dont la référence est dans la section "Ressources" du chapitre, afin d'avoir un aperçu de différentes méthodes de présentations des résultats qui s'offrent à vous.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 mars 2024</a:t>
            </a:r>
          </a:p>
          <a:p>
            <a:r>
              <a:rPr lang="en-US"/>
              <a:t>Passons maintenant à la discussion des résultats.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51.png"/><Relationship Id="rId5" Type="http://schemas.openxmlformats.org/officeDocument/2006/relationships/image" Target="../media/image41.png"/><Relationship Id="rId15" Type="http://schemas.openxmlformats.org/officeDocument/2006/relationships/image" Target="../media/image55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4.sv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38.sv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38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38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38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58.sv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38.sv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38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7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58.sv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70.sv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70.sv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70.sv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70.sv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0.sv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70.sv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70.sv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sv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sv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58.sv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svg"/><Relationship Id="rId5" Type="http://schemas.openxmlformats.org/officeDocument/2006/relationships/image" Target="../media/image129.png"/><Relationship Id="rId4" Type="http://schemas.openxmlformats.org/officeDocument/2006/relationships/image" Target="../media/image70.sv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69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svg"/><Relationship Id="rId5" Type="http://schemas.openxmlformats.org/officeDocument/2006/relationships/image" Target="../media/image129.png"/><Relationship Id="rId4" Type="http://schemas.openxmlformats.org/officeDocument/2006/relationships/image" Target="../media/image70.sv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69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svg"/><Relationship Id="rId5" Type="http://schemas.openxmlformats.org/officeDocument/2006/relationships/image" Target="../media/image129.png"/><Relationship Id="rId10" Type="http://schemas.openxmlformats.org/officeDocument/2006/relationships/image" Target="../media/image109.svg"/><Relationship Id="rId4" Type="http://schemas.openxmlformats.org/officeDocument/2006/relationships/image" Target="../media/image70.svg"/><Relationship Id="rId9" Type="http://schemas.openxmlformats.org/officeDocument/2006/relationships/image" Target="../media/image108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69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svg"/><Relationship Id="rId5" Type="http://schemas.openxmlformats.org/officeDocument/2006/relationships/image" Target="../media/image129.png"/><Relationship Id="rId10" Type="http://schemas.openxmlformats.org/officeDocument/2006/relationships/image" Target="../media/image109.svg"/><Relationship Id="rId4" Type="http://schemas.openxmlformats.org/officeDocument/2006/relationships/image" Target="../media/image70.svg"/><Relationship Id="rId9" Type="http://schemas.openxmlformats.org/officeDocument/2006/relationships/image" Target="../media/image108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69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svg"/><Relationship Id="rId5" Type="http://schemas.openxmlformats.org/officeDocument/2006/relationships/image" Target="../media/image129.png"/><Relationship Id="rId10" Type="http://schemas.openxmlformats.org/officeDocument/2006/relationships/image" Target="../media/image109.svg"/><Relationship Id="rId4" Type="http://schemas.openxmlformats.org/officeDocument/2006/relationships/image" Target="../media/image70.svg"/><Relationship Id="rId9" Type="http://schemas.openxmlformats.org/officeDocument/2006/relationships/image" Target="../media/image108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69.png"/><Relationship Id="rId7" Type="http://schemas.openxmlformats.org/officeDocument/2006/relationships/image" Target="../media/image114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svg"/><Relationship Id="rId11" Type="http://schemas.openxmlformats.org/officeDocument/2006/relationships/image" Target="../media/image61.png"/><Relationship Id="rId5" Type="http://schemas.openxmlformats.org/officeDocument/2006/relationships/image" Target="../media/image129.png"/><Relationship Id="rId10" Type="http://schemas.openxmlformats.org/officeDocument/2006/relationships/image" Target="../media/image109.svg"/><Relationship Id="rId4" Type="http://schemas.openxmlformats.org/officeDocument/2006/relationships/image" Target="../media/image70.svg"/><Relationship Id="rId9" Type="http://schemas.openxmlformats.org/officeDocument/2006/relationships/image" Target="../media/image108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13" Type="http://schemas.openxmlformats.org/officeDocument/2006/relationships/image" Target="../media/image141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sv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sv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svg"/><Relationship Id="rId4" Type="http://schemas.openxmlformats.org/officeDocument/2006/relationships/image" Target="../media/image132.svg"/><Relationship Id="rId9" Type="http://schemas.openxmlformats.org/officeDocument/2006/relationships/image" Target="../media/image137.png"/><Relationship Id="rId14" Type="http://schemas.openxmlformats.org/officeDocument/2006/relationships/image" Target="../media/image142.sv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13" Type="http://schemas.openxmlformats.org/officeDocument/2006/relationships/image" Target="../media/image141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37.xml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sv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2.png"/><Relationship Id="rId10" Type="http://schemas.openxmlformats.org/officeDocument/2006/relationships/image" Target="../media/image138.svg"/><Relationship Id="rId4" Type="http://schemas.openxmlformats.org/officeDocument/2006/relationships/image" Target="../media/image132.svg"/><Relationship Id="rId9" Type="http://schemas.openxmlformats.org/officeDocument/2006/relationships/image" Target="../media/image137.png"/><Relationship Id="rId14" Type="http://schemas.openxmlformats.org/officeDocument/2006/relationships/image" Target="../media/image142.sv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1748-5908-5-69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46658/JBIMES-20-12" TargetMode="Externa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58.sv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hyperlink" Target="https://pressbooks.etsmtl.ca/reussirexamensciencessante/back-matter/annexe/" TargetMode="External"/><Relationship Id="rId9" Type="http://schemas.openxmlformats.org/officeDocument/2006/relationships/image" Target="../media/image6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pressbooks.etsmtl.ca/reussirexamensciencessante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26.svg"/><Relationship Id="rId4" Type="http://schemas.openxmlformats.org/officeDocument/2006/relationships/image" Target="../media/image58.sv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66.svg"/><Relationship Id="rId9" Type="http://schemas.openxmlformats.org/officeDocument/2006/relationships/image" Target="../media/image6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5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28.svg"/><Relationship Id="rId9" Type="http://schemas.openxmlformats.org/officeDocument/2006/relationships/image" Target="../media/image37.png"/><Relationship Id="rId14" Type="http://schemas.openxmlformats.org/officeDocument/2006/relationships/image" Target="../media/image3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2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2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51.png"/><Relationship Id="rId3" Type="http://schemas.openxmlformats.org/officeDocument/2006/relationships/image" Target="../media/image27.png"/><Relationship Id="rId7" Type="http://schemas.openxmlformats.org/officeDocument/2006/relationships/image" Target="../media/image71.png"/><Relationship Id="rId12" Type="http://schemas.openxmlformats.org/officeDocument/2006/relationships/image" Target="../media/image70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69.png"/><Relationship Id="rId5" Type="http://schemas.openxmlformats.org/officeDocument/2006/relationships/image" Target="../media/image67.png"/><Relationship Id="rId10" Type="http://schemas.openxmlformats.org/officeDocument/2006/relationships/image" Target="../media/image40.svg"/><Relationship Id="rId4" Type="http://schemas.openxmlformats.org/officeDocument/2006/relationships/image" Target="../media/image28.svg"/><Relationship Id="rId9" Type="http://schemas.openxmlformats.org/officeDocument/2006/relationships/image" Target="../media/image39.png"/><Relationship Id="rId14" Type="http://schemas.openxmlformats.org/officeDocument/2006/relationships/image" Target="../media/image5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69.png"/><Relationship Id="rId18" Type="http://schemas.openxmlformats.org/officeDocument/2006/relationships/image" Target="../media/image52.svg"/><Relationship Id="rId3" Type="http://schemas.openxmlformats.org/officeDocument/2006/relationships/image" Target="../media/image27.png"/><Relationship Id="rId7" Type="http://schemas.openxmlformats.org/officeDocument/2006/relationships/image" Target="../media/image73.png"/><Relationship Id="rId12" Type="http://schemas.openxmlformats.org/officeDocument/2006/relationships/image" Target="../media/image72.sv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5" Type="http://schemas.openxmlformats.org/officeDocument/2006/relationships/image" Target="../media/image39.png"/><Relationship Id="rId10" Type="http://schemas.openxmlformats.org/officeDocument/2006/relationships/image" Target="../media/image76.svg"/><Relationship Id="rId4" Type="http://schemas.openxmlformats.org/officeDocument/2006/relationships/image" Target="../media/image28.svg"/><Relationship Id="rId9" Type="http://schemas.openxmlformats.org/officeDocument/2006/relationships/image" Target="../media/image75.png"/><Relationship Id="rId14" Type="http://schemas.openxmlformats.org/officeDocument/2006/relationships/image" Target="../media/image7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69.png"/><Relationship Id="rId18" Type="http://schemas.openxmlformats.org/officeDocument/2006/relationships/image" Target="../media/image52.svg"/><Relationship Id="rId3" Type="http://schemas.openxmlformats.org/officeDocument/2006/relationships/image" Target="../media/image27.png"/><Relationship Id="rId7" Type="http://schemas.openxmlformats.org/officeDocument/2006/relationships/image" Target="../media/image73.png"/><Relationship Id="rId12" Type="http://schemas.openxmlformats.org/officeDocument/2006/relationships/image" Target="../media/image72.sv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40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5" Type="http://schemas.openxmlformats.org/officeDocument/2006/relationships/image" Target="../media/image39.png"/><Relationship Id="rId10" Type="http://schemas.openxmlformats.org/officeDocument/2006/relationships/image" Target="../media/image76.svg"/><Relationship Id="rId19" Type="http://schemas.openxmlformats.org/officeDocument/2006/relationships/image" Target="../media/image47.png"/><Relationship Id="rId4" Type="http://schemas.openxmlformats.org/officeDocument/2006/relationships/image" Target="../media/image28.svg"/><Relationship Id="rId9" Type="http://schemas.openxmlformats.org/officeDocument/2006/relationships/image" Target="../media/image75.png"/><Relationship Id="rId14" Type="http://schemas.openxmlformats.org/officeDocument/2006/relationships/image" Target="../media/image7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7.png"/><Relationship Id="rId7" Type="http://schemas.openxmlformats.org/officeDocument/2006/relationships/image" Target="../media/image81.sv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2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8.png"/><Relationship Id="rId7" Type="http://schemas.openxmlformats.org/officeDocument/2006/relationships/image" Target="../media/image81.sv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3.sv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9.svg"/><Relationship Id="rId9" Type="http://schemas.openxmlformats.org/officeDocument/2006/relationships/image" Target="../media/image2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7.png"/><Relationship Id="rId7" Type="http://schemas.openxmlformats.org/officeDocument/2006/relationships/image" Target="../media/image86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77.png"/><Relationship Id="rId10" Type="http://schemas.openxmlformats.org/officeDocument/2006/relationships/image" Target="../media/image84.png"/><Relationship Id="rId4" Type="http://schemas.openxmlformats.org/officeDocument/2006/relationships/image" Target="../media/image28.svg"/><Relationship Id="rId9" Type="http://schemas.openxmlformats.org/officeDocument/2006/relationships/image" Target="../media/image81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2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2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2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2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2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62.svg"/><Relationship Id="rId4" Type="http://schemas.openxmlformats.org/officeDocument/2006/relationships/image" Target="../media/image28.svg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2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28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28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28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28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28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28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2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28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2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88.svg"/><Relationship Id="rId4" Type="http://schemas.openxmlformats.org/officeDocument/2006/relationships/image" Target="../media/image28.svg"/><Relationship Id="rId9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1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2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88.svg"/><Relationship Id="rId4" Type="http://schemas.openxmlformats.org/officeDocument/2006/relationships/image" Target="../media/image28.svg"/><Relationship Id="rId9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mj.com/content/372/bmj.n160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5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28.svg"/><Relationship Id="rId9" Type="http://schemas.openxmlformats.org/officeDocument/2006/relationships/image" Target="../media/image37.png"/><Relationship Id="rId14" Type="http://schemas.openxmlformats.org/officeDocument/2006/relationships/image" Target="../media/image3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88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88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88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30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30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2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87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88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87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88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87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88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87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88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87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88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87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88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30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30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30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30.sv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9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11" Type="http://schemas.openxmlformats.org/officeDocument/2006/relationships/image" Target="../media/image101.svg"/><Relationship Id="rId5" Type="http://schemas.openxmlformats.org/officeDocument/2006/relationships/image" Target="../media/image98.png"/><Relationship Id="rId10" Type="http://schemas.openxmlformats.org/officeDocument/2006/relationships/image" Target="../media/image100.png"/><Relationship Id="rId4" Type="http://schemas.openxmlformats.org/officeDocument/2006/relationships/image" Target="../media/image30.svg"/><Relationship Id="rId9" Type="http://schemas.openxmlformats.org/officeDocument/2006/relationships/image" Target="../media/image88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30.sv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2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30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4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30.svg"/><Relationship Id="rId9" Type="http://schemas.openxmlformats.org/officeDocument/2006/relationships/image" Target="../media/image37.png"/><Relationship Id="rId14" Type="http://schemas.openxmlformats.org/officeDocument/2006/relationships/image" Target="../media/image34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05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0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0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10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image" Target="../media/image32.svg"/><Relationship Id="rId4" Type="http://schemas.openxmlformats.org/officeDocument/2006/relationships/image" Target="../media/image105.svg"/><Relationship Id="rId9" Type="http://schemas.openxmlformats.org/officeDocument/2006/relationships/image" Target="../media/image3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32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32.sv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3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32.sv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3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32.svg"/><Relationship Id="rId9" Type="http://schemas.openxmlformats.org/officeDocument/2006/relationships/image" Target="../media/image11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31.png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32.svg"/><Relationship Id="rId9" Type="http://schemas.openxmlformats.org/officeDocument/2006/relationships/image" Target="../media/image112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16.png"/><Relationship Id="rId3" Type="http://schemas.openxmlformats.org/officeDocument/2006/relationships/image" Target="../media/image31.png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32.svg"/><Relationship Id="rId9" Type="http://schemas.openxmlformats.org/officeDocument/2006/relationships/image" Target="../media/image112.png"/><Relationship Id="rId14" Type="http://schemas.openxmlformats.org/officeDocument/2006/relationships/image" Target="../media/image117.sv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16.png"/><Relationship Id="rId3" Type="http://schemas.openxmlformats.org/officeDocument/2006/relationships/image" Target="../media/image31.png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98.xml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2.png"/><Relationship Id="rId10" Type="http://schemas.openxmlformats.org/officeDocument/2006/relationships/image" Target="../media/image113.svg"/><Relationship Id="rId4" Type="http://schemas.openxmlformats.org/officeDocument/2006/relationships/image" Target="../media/image32.svg"/><Relationship Id="rId9" Type="http://schemas.openxmlformats.org/officeDocument/2006/relationships/image" Target="../media/image112.png"/><Relationship Id="rId14" Type="http://schemas.openxmlformats.org/officeDocument/2006/relationships/image" Target="../media/image117.sv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99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26.svg"/><Relationship Id="rId4" Type="http://schemas.openxmlformats.org/officeDocument/2006/relationships/image" Target="../media/image30.svg"/><Relationship Id="rId9" Type="http://schemas.openxmlformats.org/officeDocument/2006/relationships/image" Target="../media/image25.png"/><Relationship Id="rId1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056">
            <a:off x="5878774" y="2884561"/>
            <a:ext cx="6530511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028700" y="2943698"/>
            <a:ext cx="16230600" cy="149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6"/>
              </a:lnSpc>
            </a:pPr>
            <a:r>
              <a:rPr lang="en-US" sz="3598">
                <a:solidFill>
                  <a:srgbClr val="FFFFFF"/>
                </a:solidFill>
                <a:latin typeface="Open Sans"/>
              </a:rPr>
              <a:t>Présenté par Shalini Lal, erg., Ph.D., </a:t>
            </a:r>
          </a:p>
          <a:p>
            <a:pPr algn="ctr">
              <a:lnSpc>
                <a:spcPts val="6046"/>
              </a:lnSpc>
            </a:pPr>
            <a:r>
              <a:rPr lang="en-US" sz="3598">
                <a:solidFill>
                  <a:srgbClr val="FFFFFF"/>
                </a:solidFill>
                <a:latin typeface="Open Sans"/>
              </a:rPr>
              <a:t>professeure agrégée à l’École de réadaptation de l’Université de Montréal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89545" y="703970"/>
            <a:ext cx="15499500" cy="1996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30"/>
              </a:lnSpc>
            </a:pPr>
            <a:r>
              <a:rPr lang="en-US" sz="4898">
                <a:solidFill>
                  <a:srgbClr val="FFFFFF"/>
                </a:solidFill>
                <a:latin typeface="Open Sans Bold"/>
              </a:rPr>
              <a:t>Capsule 3 : </a:t>
            </a:r>
          </a:p>
          <a:p>
            <a:pPr algn="ctr">
              <a:lnSpc>
                <a:spcPts val="8230"/>
              </a:lnSpc>
            </a:pPr>
            <a:r>
              <a:rPr lang="en-US" sz="4898">
                <a:solidFill>
                  <a:srgbClr val="FFFFFF"/>
                </a:solidFill>
                <a:latin typeface="Open Sans Bold"/>
              </a:rPr>
              <a:t>Implémentation de l’examen de la portée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214892" y="6793515"/>
            <a:ext cx="2043187" cy="714862"/>
            <a:chOff x="0" y="0"/>
            <a:chExt cx="2724249" cy="9531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4277" cy="953135"/>
            </a:xfrm>
            <a:custGeom>
              <a:avLst/>
              <a:gdLst/>
              <a:ahLst/>
              <a:cxnLst/>
              <a:rect l="l" t="t" r="r" b="b"/>
              <a:pathLst>
                <a:path w="2724277" h="953135">
                  <a:moveTo>
                    <a:pt x="0" y="0"/>
                  </a:moveTo>
                  <a:lnTo>
                    <a:pt x="2724277" y="0"/>
                  </a:lnTo>
                  <a:lnTo>
                    <a:pt x="2724277" y="953135"/>
                  </a:lnTo>
                  <a:lnTo>
                    <a:pt x="0" y="953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" r="-6" b="-1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580452" y="6607386"/>
            <a:ext cx="11492550" cy="95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6"/>
              </a:lnSpc>
            </a:pPr>
            <a:r>
              <a:rPr lang="en-US" sz="2200">
                <a:solidFill>
                  <a:srgbClr val="FFFFFF"/>
                </a:solidFill>
                <a:latin typeface="Arial"/>
              </a:rPr>
              <a:t>Cette œuvre est une ressource éducative libre diffusée sur licence CC BY-NC-SA 4.0 (Attribution-NonCommercial-ShareAlike 4.0 International).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785017" y="9110633"/>
            <a:ext cx="2715431" cy="600134"/>
            <a:chOff x="0" y="0"/>
            <a:chExt cx="3620575" cy="8001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20516" cy="800227"/>
            </a:xfrm>
            <a:custGeom>
              <a:avLst/>
              <a:gdLst/>
              <a:ahLst/>
              <a:cxnLst/>
              <a:rect l="l" t="t" r="r" b="b"/>
              <a:pathLst>
                <a:path w="3620516" h="800227">
                  <a:moveTo>
                    <a:pt x="0" y="0"/>
                  </a:moveTo>
                  <a:lnTo>
                    <a:pt x="3620516" y="0"/>
                  </a:lnTo>
                  <a:lnTo>
                    <a:pt x="3620516" y="800227"/>
                  </a:lnTo>
                  <a:lnTo>
                    <a:pt x="0" y="80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0431" r="-180433" b="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296760" y="4891716"/>
            <a:ext cx="3488491" cy="1744246"/>
            <a:chOff x="0" y="0"/>
            <a:chExt cx="4651321" cy="232566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51375" cy="2325624"/>
            </a:xfrm>
            <a:custGeom>
              <a:avLst/>
              <a:gdLst/>
              <a:ahLst/>
              <a:cxnLst/>
              <a:rect l="l" t="t" r="r" b="b"/>
              <a:pathLst>
                <a:path w="4651375" h="2325624">
                  <a:moveTo>
                    <a:pt x="0" y="0"/>
                  </a:moveTo>
                  <a:lnTo>
                    <a:pt x="4651375" y="0"/>
                  </a:lnTo>
                  <a:lnTo>
                    <a:pt x="4651375" y="2325624"/>
                  </a:lnTo>
                  <a:lnTo>
                    <a:pt x="0" y="2325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1081964" y="5357102"/>
            <a:ext cx="2761069" cy="966625"/>
            <a:chOff x="0" y="0"/>
            <a:chExt cx="3681425" cy="12888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81476" cy="1288796"/>
            </a:xfrm>
            <a:custGeom>
              <a:avLst/>
              <a:gdLst/>
              <a:ahLst/>
              <a:cxnLst/>
              <a:rect l="l" t="t" r="r" b="b"/>
              <a:pathLst>
                <a:path w="3681476" h="1288796">
                  <a:moveTo>
                    <a:pt x="0" y="0"/>
                  </a:moveTo>
                  <a:lnTo>
                    <a:pt x="3681476" y="0"/>
                  </a:lnTo>
                  <a:lnTo>
                    <a:pt x="3681476" y="1288796"/>
                  </a:lnTo>
                  <a:lnTo>
                    <a:pt x="0" y="1288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2" r="1" b="-10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4414533" y="5272776"/>
            <a:ext cx="1135279" cy="1135279"/>
            <a:chOff x="0" y="0"/>
            <a:chExt cx="1513705" cy="15137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13713" cy="1513713"/>
            </a:xfrm>
            <a:custGeom>
              <a:avLst/>
              <a:gdLst/>
              <a:ahLst/>
              <a:cxnLst/>
              <a:rect l="l" t="t" r="r" b="b"/>
              <a:pathLst>
                <a:path w="1513713" h="1513713">
                  <a:moveTo>
                    <a:pt x="0" y="0"/>
                  </a:moveTo>
                  <a:lnTo>
                    <a:pt x="1513713" y="0"/>
                  </a:lnTo>
                  <a:lnTo>
                    <a:pt x="1513713" y="1513713"/>
                  </a:lnTo>
                  <a:lnTo>
                    <a:pt x="0" y="1513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9037" b="-39036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5438145" y="5264176"/>
            <a:ext cx="1671300" cy="81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9"/>
              </a:lnSpc>
            </a:pPr>
            <a:r>
              <a:rPr lang="en-US" sz="3697">
                <a:solidFill>
                  <a:srgbClr val="EFAC42"/>
                </a:solidFill>
                <a:latin typeface="Arial"/>
              </a:rPr>
              <a:t>vis</a:t>
            </a:r>
            <a:r>
              <a:rPr lang="en-US" sz="3697">
                <a:solidFill>
                  <a:srgbClr val="B73531"/>
                </a:solidFill>
                <a:latin typeface="Arial"/>
              </a:rPr>
              <a:t>er</a:t>
            </a:r>
            <a:r>
              <a:rPr lang="en-US" sz="3697">
                <a:solidFill>
                  <a:srgbClr val="E85532"/>
                </a:solidFill>
                <a:latin typeface="Arial"/>
              </a:rPr>
              <a:t>go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993528" y="5155168"/>
            <a:ext cx="2516936" cy="1217342"/>
            <a:chOff x="0" y="0"/>
            <a:chExt cx="3355914" cy="16231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55975" cy="1623060"/>
            </a:xfrm>
            <a:custGeom>
              <a:avLst/>
              <a:gdLst/>
              <a:ahLst/>
              <a:cxnLst/>
              <a:rect l="l" t="t" r="r" b="b"/>
              <a:pathLst>
                <a:path w="3355975" h="1623060">
                  <a:moveTo>
                    <a:pt x="0" y="0"/>
                  </a:moveTo>
                  <a:lnTo>
                    <a:pt x="3355975" y="0"/>
                  </a:lnTo>
                  <a:lnTo>
                    <a:pt x="3355975" y="1623060"/>
                  </a:lnTo>
                  <a:lnTo>
                    <a:pt x="0" y="1623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1" b="-3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78543" y="5155168"/>
            <a:ext cx="2541974" cy="982126"/>
            <a:chOff x="0" y="0"/>
            <a:chExt cx="3389298" cy="130950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389249" cy="1309497"/>
            </a:xfrm>
            <a:custGeom>
              <a:avLst/>
              <a:gdLst/>
              <a:ahLst/>
              <a:cxnLst/>
              <a:rect l="l" t="t" r="r" b="b"/>
              <a:pathLst>
                <a:path w="3389249" h="1309497">
                  <a:moveTo>
                    <a:pt x="0" y="0"/>
                  </a:moveTo>
                  <a:lnTo>
                    <a:pt x="3389249" y="0"/>
                  </a:lnTo>
                  <a:lnTo>
                    <a:pt x="3389249" y="1309497"/>
                  </a:lnTo>
                  <a:lnTo>
                    <a:pt x="0" y="1309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213" r="-1" b="-213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997090" y="7669955"/>
            <a:ext cx="16503300" cy="1408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4"/>
              </a:lnSpc>
            </a:pPr>
            <a:r>
              <a:rPr lang="en-US" sz="2199">
                <a:solidFill>
                  <a:srgbClr val="FFFFFF"/>
                </a:solidFill>
                <a:latin typeface="Arial Bold"/>
              </a:rPr>
              <a:t>Pour citer ce projet :  </a:t>
            </a:r>
          </a:p>
          <a:p>
            <a:pPr algn="ctr">
              <a:lnSpc>
                <a:spcPts val="3694"/>
              </a:lnSpc>
            </a:pPr>
            <a:r>
              <a:rPr lang="en-US" sz="2199">
                <a:solidFill>
                  <a:srgbClr val="FFFFFF"/>
                </a:solidFill>
                <a:latin typeface="Arial"/>
              </a:rPr>
              <a:t>Lal, S., Sabatino, T. et Jazi, S. (2024). </a:t>
            </a:r>
            <a:r>
              <a:rPr lang="en-US" sz="2199">
                <a:solidFill>
                  <a:srgbClr val="FFFFFF"/>
                </a:solidFill>
                <a:latin typeface="Arial Italics"/>
              </a:rPr>
              <a:t>Mieux réussir un examen de la portée en sciences de la santé : Une boîte à outils</a:t>
            </a:r>
            <a:r>
              <a:rPr lang="en-US" sz="2199">
                <a:solidFill>
                  <a:srgbClr val="FFFFFF"/>
                </a:solidFill>
                <a:latin typeface="Arial"/>
              </a:rPr>
              <a:t>. </a:t>
            </a:r>
          </a:p>
          <a:p>
            <a:pPr algn="ctr">
              <a:lnSpc>
                <a:spcPts val="3694"/>
              </a:lnSpc>
            </a:pPr>
            <a:r>
              <a:rPr lang="en-US" sz="2199">
                <a:solidFill>
                  <a:srgbClr val="FFFFFF"/>
                </a:solidFill>
                <a:latin typeface="Arial"/>
              </a:rPr>
              <a:t>Université de Montréal. Licence CC BY-NC-SA 4.0 International.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655958" y="2741774"/>
            <a:ext cx="617400" cy="84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2"/>
              </a:lnSpc>
            </a:pPr>
            <a:r>
              <a:rPr lang="en-US" sz="3453">
                <a:solidFill>
                  <a:srgbClr val="FFFFFF"/>
                </a:solidFill>
                <a:latin typeface="Arial"/>
              </a:rPr>
              <a:t>1</a:t>
            </a:r>
          </a:p>
        </p:txBody>
      </p:sp>
      <p:grpSp>
        <p:nvGrpSpPr>
          <p:cNvPr id="5" name="Group 5"/>
          <p:cNvGrpSpPr/>
          <p:nvPr/>
        </p:nvGrpSpPr>
        <p:grpSpPr>
          <a:xfrm rot="-5400000">
            <a:off x="1348771" y="6270391"/>
            <a:ext cx="5798400" cy="50400"/>
            <a:chOff x="0" y="0"/>
            <a:chExt cx="7731200" cy="67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31252" cy="67183"/>
            </a:xfrm>
            <a:custGeom>
              <a:avLst/>
              <a:gdLst/>
              <a:ahLst/>
              <a:cxnLst/>
              <a:rect l="l" t="t" r="r" b="b"/>
              <a:pathLst>
                <a:path w="7731252" h="67183">
                  <a:moveTo>
                    <a:pt x="0" y="0"/>
                  </a:moveTo>
                  <a:lnTo>
                    <a:pt x="7731252" y="0"/>
                  </a:lnTo>
                  <a:lnTo>
                    <a:pt x="7731252" y="67183"/>
                  </a:lnTo>
                  <a:lnTo>
                    <a:pt x="0" y="67183"/>
                  </a:lnTo>
                  <a:close/>
                </a:path>
              </a:pathLst>
            </a:custGeom>
            <a:solidFill>
              <a:srgbClr val="191919">
                <a:alpha val="12157"/>
              </a:srgbClr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3506959" y="2813341"/>
            <a:ext cx="1548716" cy="1548716"/>
          </a:xfrm>
          <a:custGeom>
            <a:avLst/>
            <a:gdLst/>
            <a:ahLst/>
            <a:cxnLst/>
            <a:rect l="l" t="t" r="r" b="b"/>
            <a:pathLst>
              <a:path w="1548716" h="1548716">
                <a:moveTo>
                  <a:pt x="0" y="0"/>
                </a:moveTo>
                <a:lnTo>
                  <a:pt x="1548716" y="0"/>
                </a:lnTo>
                <a:lnTo>
                  <a:pt x="1548716" y="1548716"/>
                </a:lnTo>
                <a:lnTo>
                  <a:pt x="0" y="1548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55958" y="3162199"/>
            <a:ext cx="851000" cy="851000"/>
          </a:xfrm>
          <a:custGeom>
            <a:avLst/>
            <a:gdLst/>
            <a:ahLst/>
            <a:cxnLst/>
            <a:rect l="l" t="t" r="r" b="b"/>
            <a:pathLst>
              <a:path w="851000" h="851000">
                <a:moveTo>
                  <a:pt x="0" y="0"/>
                </a:moveTo>
                <a:lnTo>
                  <a:pt x="851001" y="0"/>
                </a:lnTo>
                <a:lnTo>
                  <a:pt x="851001" y="851001"/>
                </a:lnTo>
                <a:lnTo>
                  <a:pt x="0" y="851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88812" y="3191060"/>
            <a:ext cx="1091335" cy="873068"/>
          </a:xfrm>
          <a:custGeom>
            <a:avLst/>
            <a:gdLst/>
            <a:ahLst/>
            <a:cxnLst/>
            <a:rect l="l" t="t" r="r" b="b"/>
            <a:pathLst>
              <a:path w="1091335" h="873068">
                <a:moveTo>
                  <a:pt x="0" y="0"/>
                </a:moveTo>
                <a:lnTo>
                  <a:pt x="1091335" y="0"/>
                </a:lnTo>
                <a:lnTo>
                  <a:pt x="1091335" y="873068"/>
                </a:lnTo>
                <a:lnTo>
                  <a:pt x="0" y="873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710435" y="3141819"/>
            <a:ext cx="6669127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Appliquer la stratégie dans une base de données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692072" y="3627594"/>
            <a:ext cx="6606840" cy="4302705"/>
            <a:chOff x="0" y="0"/>
            <a:chExt cx="8809120" cy="57369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09120" cy="5736940"/>
            </a:xfrm>
            <a:custGeom>
              <a:avLst/>
              <a:gdLst/>
              <a:ahLst/>
              <a:cxnLst/>
              <a:rect l="l" t="t" r="r" b="b"/>
              <a:pathLst>
                <a:path w="8809120" h="5736940">
                  <a:moveTo>
                    <a:pt x="0" y="0"/>
                  </a:moveTo>
                  <a:lnTo>
                    <a:pt x="8809120" y="0"/>
                  </a:lnTo>
                  <a:lnTo>
                    <a:pt x="8809120" y="5736940"/>
                  </a:lnTo>
                  <a:lnTo>
                    <a:pt x="0" y="5736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915426" y="1244342"/>
              <a:ext cx="2608476" cy="1982441"/>
            </a:xfrm>
            <a:custGeom>
              <a:avLst/>
              <a:gdLst/>
              <a:ahLst/>
              <a:cxnLst/>
              <a:rect l="l" t="t" r="r" b="b"/>
              <a:pathLst>
                <a:path w="2608476" h="1982441">
                  <a:moveTo>
                    <a:pt x="0" y="0"/>
                  </a:moveTo>
                  <a:lnTo>
                    <a:pt x="2608476" y="0"/>
                  </a:lnTo>
                  <a:lnTo>
                    <a:pt x="2608476" y="1982441"/>
                  </a:lnTo>
                  <a:lnTo>
                    <a:pt x="0" y="1982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854085" y="3330776"/>
              <a:ext cx="6731159" cy="1162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5"/>
                </a:lnSpc>
              </a:pPr>
              <a:r>
                <a:rPr lang="en-US" sz="2829">
                  <a:solidFill>
                    <a:srgbClr val="000000"/>
                  </a:solidFill>
                  <a:latin typeface="Poppins"/>
                </a:rPr>
                <a:t> Accompagnement du service des bibliothéques !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153373" flipV="1">
            <a:off x="8348633" y="4285690"/>
            <a:ext cx="1392731" cy="1017960"/>
          </a:xfrm>
          <a:custGeom>
            <a:avLst/>
            <a:gdLst/>
            <a:ahLst/>
            <a:cxnLst/>
            <a:rect l="l" t="t" r="r" b="b"/>
            <a:pathLst>
              <a:path w="1392731" h="1017960">
                <a:moveTo>
                  <a:pt x="0" y="1017960"/>
                </a:moveTo>
                <a:lnTo>
                  <a:pt x="1392731" y="1017960"/>
                </a:lnTo>
                <a:lnTo>
                  <a:pt x="1392731" y="0"/>
                </a:lnTo>
                <a:lnTo>
                  <a:pt x="0" y="0"/>
                </a:lnTo>
                <a:lnTo>
                  <a:pt x="0" y="101796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622269" y="7582682"/>
            <a:ext cx="9754213" cy="1979850"/>
            <a:chOff x="0" y="0"/>
            <a:chExt cx="13005618" cy="2639800"/>
          </a:xfrm>
        </p:grpSpPr>
        <p:sp>
          <p:nvSpPr>
            <p:cNvPr id="17" name="Freeform 17"/>
            <p:cNvSpPr/>
            <p:nvPr/>
          </p:nvSpPr>
          <p:spPr>
            <a:xfrm>
              <a:off x="0" y="752566"/>
              <a:ext cx="1134667" cy="1134667"/>
            </a:xfrm>
            <a:custGeom>
              <a:avLst/>
              <a:gdLst/>
              <a:ahLst/>
              <a:cxnLst/>
              <a:rect l="l" t="t" r="r" b="b"/>
              <a:pathLst>
                <a:path w="1134667" h="1134667">
                  <a:moveTo>
                    <a:pt x="0" y="0"/>
                  </a:moveTo>
                  <a:lnTo>
                    <a:pt x="1134667" y="0"/>
                  </a:lnTo>
                  <a:lnTo>
                    <a:pt x="1134667" y="1134668"/>
                  </a:lnTo>
                  <a:lnTo>
                    <a:pt x="0" y="1134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134667" y="287422"/>
              <a:ext cx="2064955" cy="2064955"/>
            </a:xfrm>
            <a:custGeom>
              <a:avLst/>
              <a:gdLst/>
              <a:ahLst/>
              <a:cxnLst/>
              <a:rect l="l" t="t" r="r" b="b"/>
              <a:pathLst>
                <a:path w="2064955" h="2064955">
                  <a:moveTo>
                    <a:pt x="0" y="0"/>
                  </a:moveTo>
                  <a:lnTo>
                    <a:pt x="2064955" y="0"/>
                  </a:lnTo>
                  <a:lnTo>
                    <a:pt x="2064955" y="2064955"/>
                  </a:lnTo>
                  <a:lnTo>
                    <a:pt x="0" y="2064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55678" y="833830"/>
              <a:ext cx="823311" cy="82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4"/>
                </a:lnSpc>
              </a:pPr>
              <a:r>
                <a:rPr lang="en-US" sz="3453">
                  <a:solidFill>
                    <a:srgbClr val="FFFFFF"/>
                  </a:solidFill>
                  <a:latin typeface="Aileron Bold"/>
                </a:rPr>
                <a:t>2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113369" y="706289"/>
              <a:ext cx="8892249" cy="1247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 Bold"/>
                </a:rPr>
                <a:t>Adapter la stratégie aux autres bases de données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868119" y="0"/>
              <a:ext cx="2639800" cy="2639800"/>
            </a:xfrm>
            <a:custGeom>
              <a:avLst/>
              <a:gdLst/>
              <a:ahLst/>
              <a:cxnLst/>
              <a:rect l="l" t="t" r="r" b="b"/>
              <a:pathLst>
                <a:path w="2639800" h="2639800">
                  <a:moveTo>
                    <a:pt x="0" y="0"/>
                  </a:moveTo>
                  <a:lnTo>
                    <a:pt x="2639800" y="0"/>
                  </a:lnTo>
                  <a:lnTo>
                    <a:pt x="2639800" y="2639800"/>
                  </a:lnTo>
                  <a:lnTo>
                    <a:pt x="0" y="263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Appliquer la stratégie de recherche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772717" y="3179024"/>
            <a:ext cx="617484" cy="65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4"/>
              </a:lnSpc>
            </a:pPr>
            <a:r>
              <a:rPr lang="en-US" sz="3453">
                <a:solidFill>
                  <a:srgbClr val="FFFFFF"/>
                </a:solidFill>
                <a:latin typeface="Aileron Bold"/>
              </a:rPr>
              <a:t>1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  <p:sp>
        <p:nvSpPr>
          <p:cNvPr id="5" name="Freeform 5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75947" y="3684690"/>
            <a:ext cx="15736105" cy="689865"/>
            <a:chOff x="0" y="0"/>
            <a:chExt cx="5215704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34041" y="3741224"/>
            <a:ext cx="1096584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75947" y="4503224"/>
            <a:ext cx="15736105" cy="689865"/>
            <a:chOff x="0" y="0"/>
            <a:chExt cx="5215704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34041" y="458621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Aborder les lacunes ou les limitations des sources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75947" y="5321757"/>
            <a:ext cx="15736105" cy="689865"/>
            <a:chOff x="0" y="0"/>
            <a:chExt cx="5215704" cy="2286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34041" y="540263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275947" y="6140291"/>
            <a:ext cx="15736105" cy="689865"/>
            <a:chOff x="0" y="0"/>
            <a:chExt cx="5215704" cy="228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34041" y="6221172"/>
            <a:ext cx="13978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275947" y="6958824"/>
            <a:ext cx="15736105" cy="689865"/>
            <a:chOff x="0" y="0"/>
            <a:chExt cx="5215704" cy="2286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634041" y="7039706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275947" y="2635542"/>
            <a:ext cx="15736105" cy="868173"/>
            <a:chOff x="0" y="0"/>
            <a:chExt cx="20981474" cy="1157564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20981474" cy="1157564"/>
              <a:chOff x="0" y="0"/>
              <a:chExt cx="4144489" cy="22865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414448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4144488" h="228655">
                    <a:moveTo>
                      <a:pt x="0" y="0"/>
                    </a:moveTo>
                    <a:lnTo>
                      <a:pt x="4144488" y="0"/>
                    </a:lnTo>
                    <a:lnTo>
                      <a:pt x="414448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19050"/>
                <a:ext cx="4144489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600866" y="200957"/>
              <a:ext cx="1723801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Rappeler vos questions de recherche et vos objectifs</a:t>
              </a:r>
            </a:p>
          </p:txBody>
        </p: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2635542"/>
            <a:ext cx="15736105" cy="868173"/>
            <a:chOff x="0" y="0"/>
            <a:chExt cx="4144489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44488" cy="228655"/>
            </a:xfrm>
            <a:custGeom>
              <a:avLst/>
              <a:gdLst/>
              <a:ahLst/>
              <a:cxnLst/>
              <a:rect l="l" t="t" r="r" b="b"/>
              <a:pathLst>
                <a:path w="4144488" h="228655">
                  <a:moveTo>
                    <a:pt x="0" y="0"/>
                  </a:moveTo>
                  <a:lnTo>
                    <a:pt x="4144488" y="0"/>
                  </a:lnTo>
                  <a:lnTo>
                    <a:pt x="414448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144489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26597" y="2779116"/>
            <a:ext cx="1292851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5947" y="3656115"/>
            <a:ext cx="83793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1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</a:rPr>
              <a:t>Point d'ancrage pour la discussion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75947" y="5951640"/>
            <a:ext cx="15736105" cy="3964000"/>
            <a:chOff x="0" y="0"/>
            <a:chExt cx="20981474" cy="528533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0981474" cy="919820"/>
              <a:chOff x="0" y="0"/>
              <a:chExt cx="5215704" cy="22865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77458" y="84903"/>
              <a:ext cx="1462112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Synthétiser les principaux résultats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1091378"/>
              <a:ext cx="20981474" cy="919820"/>
              <a:chOff x="0" y="0"/>
              <a:chExt cx="5215704" cy="22865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77458" y="1211563"/>
              <a:ext cx="1392566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Aborder les lacunes ou les limitations des sources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0" y="2182756"/>
              <a:ext cx="20981474" cy="919820"/>
              <a:chOff x="0" y="0"/>
              <a:chExt cx="5215704" cy="22865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77458" y="2300123"/>
              <a:ext cx="1392566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Discuter de l’impact pratique, clinique ou politique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0" y="3274134"/>
              <a:ext cx="20981474" cy="919820"/>
              <a:chOff x="0" y="0"/>
              <a:chExt cx="5215704" cy="22865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77458" y="3391502"/>
              <a:ext cx="18638601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Présenter les points forts et les limites de votre examen de la portée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4365513"/>
              <a:ext cx="20981474" cy="919820"/>
              <a:chOff x="0" y="0"/>
              <a:chExt cx="5215704" cy="22865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77458" y="4482880"/>
              <a:ext cx="19189561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Résumer les points clés et directions pour des recherches futures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2635542"/>
            <a:ext cx="15736105" cy="868173"/>
            <a:chOff x="0" y="0"/>
            <a:chExt cx="4144489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44488" cy="228655"/>
            </a:xfrm>
            <a:custGeom>
              <a:avLst/>
              <a:gdLst/>
              <a:ahLst/>
              <a:cxnLst/>
              <a:rect l="l" t="t" r="r" b="b"/>
              <a:pathLst>
                <a:path w="4144488" h="228655">
                  <a:moveTo>
                    <a:pt x="0" y="0"/>
                  </a:moveTo>
                  <a:lnTo>
                    <a:pt x="4144488" y="0"/>
                  </a:lnTo>
                  <a:lnTo>
                    <a:pt x="414448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144489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26597" y="2779116"/>
            <a:ext cx="1292851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5947" y="3656115"/>
            <a:ext cx="8593262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1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</a:rPr>
              <a:t>Point d'ancrage pour la discussion</a:t>
            </a:r>
          </a:p>
          <a:p>
            <a:pPr marL="755647" lvl="1" indent="-377824">
              <a:lnSpc>
                <a:spcPts val="41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</a:rPr>
              <a:t>Recentre le lecteur sur vos objectifs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75947" y="5951640"/>
            <a:ext cx="15736105" cy="3964000"/>
            <a:chOff x="0" y="0"/>
            <a:chExt cx="20981474" cy="528533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0981474" cy="919820"/>
              <a:chOff x="0" y="0"/>
              <a:chExt cx="5215704" cy="22865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77458" y="84903"/>
              <a:ext cx="1462112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Synthétiser les principaux résultats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1091378"/>
              <a:ext cx="20981474" cy="919820"/>
              <a:chOff x="0" y="0"/>
              <a:chExt cx="5215704" cy="22865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77458" y="1211563"/>
              <a:ext cx="1392566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Aborder les lacunes ou les limitations des sources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0" y="2182756"/>
              <a:ext cx="20981474" cy="919820"/>
              <a:chOff x="0" y="0"/>
              <a:chExt cx="5215704" cy="22865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77458" y="2300123"/>
              <a:ext cx="1392566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Discuter de l’impact pratique, clinique ou politique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0" y="3274134"/>
              <a:ext cx="20981474" cy="919820"/>
              <a:chOff x="0" y="0"/>
              <a:chExt cx="5215704" cy="22865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77458" y="3391502"/>
              <a:ext cx="18638601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Présenter les points forts et les limites de votre examen de la portée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4365513"/>
              <a:ext cx="20981474" cy="919820"/>
              <a:chOff x="0" y="0"/>
              <a:chExt cx="5215704" cy="22865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77458" y="4482880"/>
              <a:ext cx="19189561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Résumer les points clés et directions pour des recherches futures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3661671"/>
            <a:ext cx="15736105" cy="868173"/>
            <a:chOff x="0" y="0"/>
            <a:chExt cx="20981474" cy="115756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981474" cy="1157564"/>
              <a:chOff x="0" y="0"/>
              <a:chExt cx="4144489" cy="22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14448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4144488" h="228655">
                    <a:moveTo>
                      <a:pt x="0" y="0"/>
                    </a:moveTo>
                    <a:lnTo>
                      <a:pt x="4144488" y="0"/>
                    </a:lnTo>
                    <a:lnTo>
                      <a:pt x="414448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4144489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00866" y="200957"/>
              <a:ext cx="18400205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Synthétiser les principaux résultats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75947" y="4663194"/>
            <a:ext cx="15736105" cy="689865"/>
            <a:chOff x="0" y="0"/>
            <a:chExt cx="20981474" cy="91982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0981474" cy="919820"/>
              <a:chOff x="0" y="0"/>
              <a:chExt cx="5215704" cy="22865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77458" y="120185"/>
              <a:ext cx="1392566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Aborder les lacunes ou les limitations des sources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75947" y="5481727"/>
            <a:ext cx="15736105" cy="689865"/>
            <a:chOff x="0" y="0"/>
            <a:chExt cx="5215704" cy="2286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34041" y="556260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75947" y="6300261"/>
            <a:ext cx="15736105" cy="689865"/>
            <a:chOff x="0" y="0"/>
            <a:chExt cx="5215704" cy="2286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34041" y="6381143"/>
            <a:ext cx="13978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75947" y="7118795"/>
            <a:ext cx="15736105" cy="689865"/>
            <a:chOff x="0" y="0"/>
            <a:chExt cx="5215704" cy="2286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634041" y="7199676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7696340" y="5388572"/>
            <a:ext cx="1447660" cy="1933435"/>
          </a:xfrm>
          <a:custGeom>
            <a:avLst/>
            <a:gdLst/>
            <a:ahLst/>
            <a:cxnLst/>
            <a:rect l="l" t="t" r="r" b="b"/>
            <a:pathLst>
              <a:path w="1447660" h="1933435">
                <a:moveTo>
                  <a:pt x="1447660" y="0"/>
                </a:moveTo>
                <a:lnTo>
                  <a:pt x="0" y="0"/>
                </a:lnTo>
                <a:lnTo>
                  <a:pt x="0" y="1933435"/>
                </a:lnTo>
                <a:lnTo>
                  <a:pt x="1447660" y="1933435"/>
                </a:lnTo>
                <a:lnTo>
                  <a:pt x="14476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4041" y="9333992"/>
            <a:ext cx="11916667" cy="4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27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75947" y="3661671"/>
            <a:ext cx="15736105" cy="868173"/>
            <a:chOff x="0" y="0"/>
            <a:chExt cx="4144489" cy="2286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44488" cy="228655"/>
            </a:xfrm>
            <a:custGeom>
              <a:avLst/>
              <a:gdLst/>
              <a:ahLst/>
              <a:cxnLst/>
              <a:rect l="l" t="t" r="r" b="b"/>
              <a:pathLst>
                <a:path w="4144488" h="228655">
                  <a:moveTo>
                    <a:pt x="0" y="0"/>
                  </a:moveTo>
                  <a:lnTo>
                    <a:pt x="4144488" y="0"/>
                  </a:lnTo>
                  <a:lnTo>
                    <a:pt x="414448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4144489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726597" y="3805245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75947" y="6770174"/>
            <a:ext cx="15736105" cy="689865"/>
            <a:chOff x="0" y="0"/>
            <a:chExt cx="5215704" cy="2286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34041" y="685316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Aborder les lacunes ou les limitations des sources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75947" y="7588707"/>
            <a:ext cx="15736105" cy="689865"/>
            <a:chOff x="0" y="0"/>
            <a:chExt cx="5215704" cy="2286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34041" y="766958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75947" y="8407241"/>
            <a:ext cx="15736105" cy="689865"/>
            <a:chOff x="0" y="0"/>
            <a:chExt cx="5215704" cy="2286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634041" y="8488122"/>
            <a:ext cx="13978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75947" y="9225774"/>
            <a:ext cx="15736105" cy="689865"/>
            <a:chOff x="0" y="0"/>
            <a:chExt cx="5215704" cy="22865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34041" y="9306656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11022" flipH="1">
            <a:off x="7696340" y="5388572"/>
            <a:ext cx="1447660" cy="1933435"/>
          </a:xfrm>
          <a:custGeom>
            <a:avLst/>
            <a:gdLst/>
            <a:ahLst/>
            <a:cxnLst/>
            <a:rect l="l" t="t" r="r" b="b"/>
            <a:pathLst>
              <a:path w="1447660" h="1933435">
                <a:moveTo>
                  <a:pt x="1447660" y="0"/>
                </a:moveTo>
                <a:lnTo>
                  <a:pt x="0" y="0"/>
                </a:lnTo>
                <a:lnTo>
                  <a:pt x="0" y="1933435"/>
                </a:lnTo>
                <a:lnTo>
                  <a:pt x="1447660" y="1933435"/>
                </a:lnTo>
                <a:lnTo>
                  <a:pt x="14476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4041" y="9333992"/>
            <a:ext cx="11916667" cy="4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27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75947" y="3661671"/>
            <a:ext cx="15736105" cy="868173"/>
            <a:chOff x="0" y="0"/>
            <a:chExt cx="4144489" cy="2286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44488" cy="228655"/>
            </a:xfrm>
            <a:custGeom>
              <a:avLst/>
              <a:gdLst/>
              <a:ahLst/>
              <a:cxnLst/>
              <a:rect l="l" t="t" r="r" b="b"/>
              <a:pathLst>
                <a:path w="4144488" h="228655">
                  <a:moveTo>
                    <a:pt x="0" y="0"/>
                  </a:moveTo>
                  <a:lnTo>
                    <a:pt x="4144488" y="0"/>
                  </a:lnTo>
                  <a:lnTo>
                    <a:pt x="414448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4144489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726597" y="3805245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75947" y="6770174"/>
            <a:ext cx="15736105" cy="689865"/>
            <a:chOff x="0" y="0"/>
            <a:chExt cx="5215704" cy="2286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34041" y="685316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Aborder les lacunes ou les limitations des sources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75947" y="7588707"/>
            <a:ext cx="15736105" cy="689865"/>
            <a:chOff x="0" y="0"/>
            <a:chExt cx="5215704" cy="2286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34041" y="766958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75947" y="8407241"/>
            <a:ext cx="15736105" cy="689865"/>
            <a:chOff x="0" y="0"/>
            <a:chExt cx="5215704" cy="2286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634041" y="8488122"/>
            <a:ext cx="13978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75947" y="9225774"/>
            <a:ext cx="15736105" cy="689865"/>
            <a:chOff x="0" y="0"/>
            <a:chExt cx="5215704" cy="22865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34041" y="9306656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38759" y="4748919"/>
            <a:ext cx="500895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Poppins"/>
              </a:rPr>
              <a:t>Apprentissages faits ?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34041" y="9333992"/>
            <a:ext cx="11916667" cy="4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27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75947" y="3661671"/>
            <a:ext cx="15736105" cy="868173"/>
            <a:chOff x="0" y="0"/>
            <a:chExt cx="4144489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44488" cy="228655"/>
            </a:xfrm>
            <a:custGeom>
              <a:avLst/>
              <a:gdLst/>
              <a:ahLst/>
              <a:cxnLst/>
              <a:rect l="l" t="t" r="r" b="b"/>
              <a:pathLst>
                <a:path w="4144488" h="228655">
                  <a:moveTo>
                    <a:pt x="0" y="0"/>
                  </a:moveTo>
                  <a:lnTo>
                    <a:pt x="4144488" y="0"/>
                  </a:lnTo>
                  <a:lnTo>
                    <a:pt x="414448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4144489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26597" y="3805245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7696340" y="5388572"/>
            <a:ext cx="1447660" cy="1933435"/>
          </a:xfrm>
          <a:custGeom>
            <a:avLst/>
            <a:gdLst/>
            <a:ahLst/>
            <a:cxnLst/>
            <a:rect l="l" t="t" r="r" b="b"/>
            <a:pathLst>
              <a:path w="1447660" h="1933435">
                <a:moveTo>
                  <a:pt x="1447660" y="0"/>
                </a:moveTo>
                <a:lnTo>
                  <a:pt x="0" y="0"/>
                </a:lnTo>
                <a:lnTo>
                  <a:pt x="0" y="1933435"/>
                </a:lnTo>
                <a:lnTo>
                  <a:pt x="1447660" y="1933435"/>
                </a:lnTo>
                <a:lnTo>
                  <a:pt x="14476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275947" y="6770174"/>
            <a:ext cx="15736105" cy="689865"/>
            <a:chOff x="0" y="0"/>
            <a:chExt cx="5215704" cy="2286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34041" y="685316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Aborder les lacunes ou les limitations des sources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75947" y="7588707"/>
            <a:ext cx="15736105" cy="689865"/>
            <a:chOff x="0" y="0"/>
            <a:chExt cx="5215704" cy="2286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34041" y="766958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75947" y="8407241"/>
            <a:ext cx="15736105" cy="689865"/>
            <a:chOff x="0" y="0"/>
            <a:chExt cx="5215704" cy="2286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634041" y="8488122"/>
            <a:ext cx="13978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75947" y="9225774"/>
            <a:ext cx="15736105" cy="689865"/>
            <a:chOff x="0" y="0"/>
            <a:chExt cx="5215704" cy="22865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34041" y="9306656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15440" y="5745259"/>
            <a:ext cx="54942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Poppins"/>
              </a:rPr>
              <a:t>Points saillants 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38759" y="4748919"/>
            <a:ext cx="500895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Poppins"/>
              </a:rPr>
              <a:t>Apprentissages faits ?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34041" y="9333992"/>
            <a:ext cx="11916667" cy="4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27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75947" y="3661671"/>
            <a:ext cx="15736105" cy="868173"/>
            <a:chOff x="0" y="0"/>
            <a:chExt cx="4144489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44488" cy="228655"/>
            </a:xfrm>
            <a:custGeom>
              <a:avLst/>
              <a:gdLst/>
              <a:ahLst/>
              <a:cxnLst/>
              <a:rect l="l" t="t" r="r" b="b"/>
              <a:pathLst>
                <a:path w="4144488" h="228655">
                  <a:moveTo>
                    <a:pt x="0" y="0"/>
                  </a:moveTo>
                  <a:lnTo>
                    <a:pt x="4144488" y="0"/>
                  </a:lnTo>
                  <a:lnTo>
                    <a:pt x="414448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4144489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26597" y="3805245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sp>
        <p:nvSpPr>
          <p:cNvPr id="14" name="Freeform 14"/>
          <p:cNvSpPr/>
          <p:nvPr/>
        </p:nvSpPr>
        <p:spPr>
          <a:xfrm rot="-535875">
            <a:off x="7696340" y="5388572"/>
            <a:ext cx="1447660" cy="1933435"/>
          </a:xfrm>
          <a:custGeom>
            <a:avLst/>
            <a:gdLst/>
            <a:ahLst/>
            <a:cxnLst/>
            <a:rect l="l" t="t" r="r" b="b"/>
            <a:pathLst>
              <a:path w="1447660" h="1933435">
                <a:moveTo>
                  <a:pt x="0" y="0"/>
                </a:moveTo>
                <a:lnTo>
                  <a:pt x="1447660" y="0"/>
                </a:lnTo>
                <a:lnTo>
                  <a:pt x="1447660" y="1933435"/>
                </a:lnTo>
                <a:lnTo>
                  <a:pt x="0" y="1933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275947" y="6770174"/>
            <a:ext cx="15736105" cy="689865"/>
            <a:chOff x="0" y="0"/>
            <a:chExt cx="5215704" cy="2286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34041" y="685316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Aborder les lacunes ou les limitations des sources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75947" y="7588707"/>
            <a:ext cx="15736105" cy="689865"/>
            <a:chOff x="0" y="0"/>
            <a:chExt cx="5215704" cy="2286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34041" y="766958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75947" y="8407241"/>
            <a:ext cx="15736105" cy="689865"/>
            <a:chOff x="0" y="0"/>
            <a:chExt cx="5215704" cy="2286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634041" y="8488122"/>
            <a:ext cx="13978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75947" y="9225774"/>
            <a:ext cx="15736105" cy="689865"/>
            <a:chOff x="0" y="0"/>
            <a:chExt cx="5215704" cy="22865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34041" y="9306656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15440" y="5745259"/>
            <a:ext cx="54942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Poppins"/>
              </a:rPr>
              <a:t>Points saillants 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38759" y="4748919"/>
            <a:ext cx="500895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Poppins"/>
              </a:rPr>
              <a:t>Apprentissages faits ?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091382" y="5097559"/>
            <a:ext cx="6920671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Poppins"/>
              </a:rPr>
              <a:t>Concordances ou désaccords avec la littérature existante 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75947" y="5512317"/>
            <a:ext cx="15736105" cy="2326932"/>
            <a:chOff x="0" y="0"/>
            <a:chExt cx="20981474" cy="310257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0981474" cy="919820"/>
              <a:chOff x="0" y="0"/>
              <a:chExt cx="5215704" cy="22865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77458" y="117367"/>
              <a:ext cx="1392566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Discuter de l’impact pratique, clinique ou politique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0" y="1091378"/>
              <a:ext cx="20981474" cy="919820"/>
              <a:chOff x="0" y="0"/>
              <a:chExt cx="5215704" cy="2286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7458" y="1208745"/>
              <a:ext cx="18638601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Présenter les points forts et les limites de votre examen de la portée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2182756"/>
              <a:ext cx="20981474" cy="919820"/>
              <a:chOff x="0" y="0"/>
              <a:chExt cx="5215704" cy="22865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477458" y="2300123"/>
              <a:ext cx="19189561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Résumer les points clés et directions pour des recherches futures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75947" y="3668529"/>
            <a:ext cx="15736105" cy="689865"/>
            <a:chOff x="0" y="0"/>
            <a:chExt cx="5215704" cy="2286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634041" y="3749410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275947" y="4501269"/>
            <a:ext cx="15736105" cy="868173"/>
            <a:chOff x="0" y="0"/>
            <a:chExt cx="20981474" cy="1157564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20981474" cy="1157564"/>
              <a:chOff x="0" y="0"/>
              <a:chExt cx="4144489" cy="22865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414448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4144488" h="228655">
                    <a:moveTo>
                      <a:pt x="0" y="0"/>
                    </a:moveTo>
                    <a:lnTo>
                      <a:pt x="4144488" y="0"/>
                    </a:lnTo>
                    <a:lnTo>
                      <a:pt x="414448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19050"/>
                <a:ext cx="4144489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77458" y="200957"/>
              <a:ext cx="1473914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Aborder les lacunes ou les limitations des sources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75947" y="3668529"/>
            <a:ext cx="15736105" cy="689865"/>
            <a:chOff x="0" y="0"/>
            <a:chExt cx="5215704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34041" y="3749410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5947" y="4501269"/>
            <a:ext cx="15736105" cy="868173"/>
            <a:chOff x="0" y="0"/>
            <a:chExt cx="20981474" cy="115756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0981474" cy="1157564"/>
              <a:chOff x="0" y="0"/>
              <a:chExt cx="4144489" cy="2286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14448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4144488" h="228655">
                    <a:moveTo>
                      <a:pt x="0" y="0"/>
                    </a:moveTo>
                    <a:lnTo>
                      <a:pt x="4144488" y="0"/>
                    </a:lnTo>
                    <a:lnTo>
                      <a:pt x="414448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4144489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7458" y="200957"/>
              <a:ext cx="1473914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Aborder les lacunes ou les limitations des sources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34041" y="9333992"/>
            <a:ext cx="11916667" cy="4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27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75947" y="7588707"/>
            <a:ext cx="15736105" cy="689865"/>
            <a:chOff x="0" y="0"/>
            <a:chExt cx="5215704" cy="2286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34041" y="766958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75947" y="8407241"/>
            <a:ext cx="15736105" cy="689865"/>
            <a:chOff x="0" y="0"/>
            <a:chExt cx="5215704" cy="2286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634041" y="8488122"/>
            <a:ext cx="13978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75947" y="9225774"/>
            <a:ext cx="15736105" cy="689865"/>
            <a:chOff x="0" y="0"/>
            <a:chExt cx="5215704" cy="22865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34041" y="9306656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75947" y="5483742"/>
            <a:ext cx="397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1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</a:rPr>
              <a:t>Biais possibles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Appliquer la stratégie de recherche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9194125" y="-5388242"/>
            <a:ext cx="11733325" cy="7466661"/>
            <a:chOff x="0" y="0"/>
            <a:chExt cx="15644433" cy="99555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644433" cy="9955548"/>
            </a:xfrm>
            <a:custGeom>
              <a:avLst/>
              <a:gdLst/>
              <a:ahLst/>
              <a:cxnLst/>
              <a:rect l="l" t="t" r="r" b="b"/>
              <a:pathLst>
                <a:path w="15644433" h="9955548">
                  <a:moveTo>
                    <a:pt x="0" y="0"/>
                  </a:moveTo>
                  <a:lnTo>
                    <a:pt x="15644433" y="0"/>
                  </a:lnTo>
                  <a:lnTo>
                    <a:pt x="15644433" y="9955548"/>
                  </a:lnTo>
                  <a:lnTo>
                    <a:pt x="0" y="9955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2070596" y="1833570"/>
              <a:ext cx="4769701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 Bold"/>
                </a:rPr>
                <a:t>JOURNAL DE BORD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10640" y="0"/>
            <a:ext cx="2976078" cy="2078419"/>
            <a:chOff x="0" y="0"/>
            <a:chExt cx="783823" cy="547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3823" cy="547403"/>
            </a:xfrm>
            <a:custGeom>
              <a:avLst/>
              <a:gdLst/>
              <a:ahLst/>
              <a:cxnLst/>
              <a:rect l="l" t="t" r="r" b="b"/>
              <a:pathLst>
                <a:path w="783823" h="547403">
                  <a:moveTo>
                    <a:pt x="0" y="0"/>
                  </a:moveTo>
                  <a:lnTo>
                    <a:pt x="783823" y="0"/>
                  </a:lnTo>
                  <a:lnTo>
                    <a:pt x="783823" y="547403"/>
                  </a:lnTo>
                  <a:lnTo>
                    <a:pt x="0" y="547403"/>
                  </a:lnTo>
                  <a:close/>
                </a:path>
              </a:pathLst>
            </a:custGeom>
            <a:solidFill>
              <a:srgbClr val="0755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783823" cy="566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748800" y="347315"/>
            <a:ext cx="1756860" cy="1756860"/>
          </a:xfrm>
          <a:custGeom>
            <a:avLst/>
            <a:gdLst/>
            <a:ahLst/>
            <a:cxnLst/>
            <a:rect l="l" t="t" r="r" b="b"/>
            <a:pathLst>
              <a:path w="1756860" h="1756860">
                <a:moveTo>
                  <a:pt x="0" y="0"/>
                </a:moveTo>
                <a:lnTo>
                  <a:pt x="1756860" y="0"/>
                </a:lnTo>
                <a:lnTo>
                  <a:pt x="1756860" y="1756861"/>
                </a:lnTo>
                <a:lnTo>
                  <a:pt x="0" y="1756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75947" y="3668529"/>
            <a:ext cx="15736105" cy="689865"/>
            <a:chOff x="0" y="0"/>
            <a:chExt cx="5215704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34041" y="3749410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5947" y="4501269"/>
            <a:ext cx="15736105" cy="868173"/>
            <a:chOff x="0" y="0"/>
            <a:chExt cx="20981474" cy="115756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0981474" cy="1157564"/>
              <a:chOff x="0" y="0"/>
              <a:chExt cx="4144489" cy="2286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14448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4144488" h="228655">
                    <a:moveTo>
                      <a:pt x="0" y="0"/>
                    </a:moveTo>
                    <a:lnTo>
                      <a:pt x="4144488" y="0"/>
                    </a:lnTo>
                    <a:lnTo>
                      <a:pt x="414448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4144489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7458" y="200957"/>
              <a:ext cx="1473914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Aborder les lacunes ou les limitations des sources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34041" y="9333992"/>
            <a:ext cx="11916667" cy="4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27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75947" y="7588707"/>
            <a:ext cx="15736105" cy="689865"/>
            <a:chOff x="0" y="0"/>
            <a:chExt cx="5215704" cy="2286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34041" y="766958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75947" y="8407241"/>
            <a:ext cx="15736105" cy="689865"/>
            <a:chOff x="0" y="0"/>
            <a:chExt cx="5215704" cy="2286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634041" y="8488122"/>
            <a:ext cx="13978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75947" y="9225774"/>
            <a:ext cx="15736105" cy="689865"/>
            <a:chOff x="0" y="0"/>
            <a:chExt cx="5215704" cy="22865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34041" y="9306656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75947" y="5483742"/>
            <a:ext cx="5651153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1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</a:rPr>
              <a:t>Biais possibles</a:t>
            </a:r>
          </a:p>
          <a:p>
            <a:pPr marL="755647" lvl="1" indent="-377824">
              <a:lnSpc>
                <a:spcPts val="41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</a:rPr>
              <a:t>Taille des échantillons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75947" y="3668529"/>
            <a:ext cx="15736105" cy="689865"/>
            <a:chOff x="0" y="0"/>
            <a:chExt cx="5215704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34041" y="3749410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5947" y="4501269"/>
            <a:ext cx="15736105" cy="868173"/>
            <a:chOff x="0" y="0"/>
            <a:chExt cx="4144489" cy="2286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44488" cy="228655"/>
            </a:xfrm>
            <a:custGeom>
              <a:avLst/>
              <a:gdLst/>
              <a:ahLst/>
              <a:cxnLst/>
              <a:rect l="l" t="t" r="r" b="b"/>
              <a:pathLst>
                <a:path w="4144488" h="228655">
                  <a:moveTo>
                    <a:pt x="0" y="0"/>
                  </a:moveTo>
                  <a:lnTo>
                    <a:pt x="4144488" y="0"/>
                  </a:lnTo>
                  <a:lnTo>
                    <a:pt x="414448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144489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34041" y="4644843"/>
            <a:ext cx="1105435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Aborder les lacunes ou les limitations des sources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34041" y="9333992"/>
            <a:ext cx="11916667" cy="4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27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275947" y="7588707"/>
            <a:ext cx="15736105" cy="689865"/>
            <a:chOff x="0" y="0"/>
            <a:chExt cx="5215704" cy="228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34041" y="7669589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275947" y="8407241"/>
            <a:ext cx="15736105" cy="689865"/>
            <a:chOff x="0" y="0"/>
            <a:chExt cx="5215704" cy="2286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634041" y="8488122"/>
            <a:ext cx="13978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275947" y="9225774"/>
            <a:ext cx="15736105" cy="689865"/>
            <a:chOff x="0" y="0"/>
            <a:chExt cx="5215704" cy="22865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634041" y="9306656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75947" y="5483742"/>
            <a:ext cx="14102581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1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</a:rPr>
              <a:t>Biais possibles</a:t>
            </a:r>
          </a:p>
          <a:p>
            <a:pPr marL="755647" lvl="1" indent="-377824">
              <a:lnSpc>
                <a:spcPts val="41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</a:rPr>
              <a:t>Taille des échantillons</a:t>
            </a:r>
          </a:p>
          <a:p>
            <a:pPr marL="755647" lvl="1" indent="-377824">
              <a:lnSpc>
                <a:spcPts val="41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</a:rPr>
              <a:t>Autres facteurs pouvant affecter interprétation des résultats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75947" y="3668529"/>
            <a:ext cx="15736105" cy="689865"/>
            <a:chOff x="0" y="0"/>
            <a:chExt cx="5215704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34041" y="3749410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5947" y="4501269"/>
            <a:ext cx="15736105" cy="689865"/>
            <a:chOff x="0" y="0"/>
            <a:chExt cx="20981474" cy="91982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0981474" cy="919820"/>
              <a:chOff x="0" y="0"/>
              <a:chExt cx="5215704" cy="2286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7458" y="120185"/>
              <a:ext cx="1392566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Aborder les lacunes ou les limitations des sources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75947" y="5334009"/>
            <a:ext cx="15736105" cy="868173"/>
            <a:chOff x="0" y="0"/>
            <a:chExt cx="20981474" cy="115756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0981474" cy="1157564"/>
              <a:chOff x="0" y="0"/>
              <a:chExt cx="4144489" cy="22865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14448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4144488" h="228655">
                    <a:moveTo>
                      <a:pt x="0" y="0"/>
                    </a:moveTo>
                    <a:lnTo>
                      <a:pt x="4144488" y="0"/>
                    </a:lnTo>
                    <a:lnTo>
                      <a:pt x="414448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4144489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77458" y="200957"/>
              <a:ext cx="19736140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Discuter de l’impact pratique, clinique ou politique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634041" y="7271808"/>
            <a:ext cx="11916667" cy="4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27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75947" y="6345057"/>
            <a:ext cx="15736105" cy="689865"/>
            <a:chOff x="0" y="0"/>
            <a:chExt cx="5215704" cy="22865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634041" y="6425938"/>
            <a:ext cx="13978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275947" y="7163591"/>
            <a:ext cx="15736105" cy="689865"/>
            <a:chOff x="0" y="0"/>
            <a:chExt cx="5215704" cy="22865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634041" y="7244472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75947" y="3668529"/>
            <a:ext cx="15736105" cy="689865"/>
            <a:chOff x="0" y="0"/>
            <a:chExt cx="5215704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34041" y="3749410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5947" y="4501269"/>
            <a:ext cx="15736105" cy="689865"/>
            <a:chOff x="0" y="0"/>
            <a:chExt cx="20981474" cy="91982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0981474" cy="919820"/>
              <a:chOff x="0" y="0"/>
              <a:chExt cx="5215704" cy="2286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7458" y="120185"/>
              <a:ext cx="1392566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Aborder les lacunes ou les limitations des sources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75947" y="5334009"/>
            <a:ext cx="15736105" cy="868173"/>
            <a:chOff x="0" y="0"/>
            <a:chExt cx="4144489" cy="228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144488" cy="228655"/>
            </a:xfrm>
            <a:custGeom>
              <a:avLst/>
              <a:gdLst/>
              <a:ahLst/>
              <a:cxnLst/>
              <a:rect l="l" t="t" r="r" b="b"/>
              <a:pathLst>
                <a:path w="4144488" h="228655">
                  <a:moveTo>
                    <a:pt x="0" y="0"/>
                  </a:moveTo>
                  <a:lnTo>
                    <a:pt x="4144488" y="0"/>
                  </a:lnTo>
                  <a:lnTo>
                    <a:pt x="414448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4144489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34041" y="5477583"/>
            <a:ext cx="1480210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34041" y="9333992"/>
            <a:ext cx="11916667" cy="4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27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23" name="Freeform 23"/>
          <p:cNvSpPr/>
          <p:nvPr/>
        </p:nvSpPr>
        <p:spPr>
          <a:xfrm rot="1211022" flipH="1">
            <a:off x="7407242" y="7134486"/>
            <a:ext cx="1447660" cy="1933435"/>
          </a:xfrm>
          <a:custGeom>
            <a:avLst/>
            <a:gdLst/>
            <a:ahLst/>
            <a:cxnLst/>
            <a:rect l="l" t="t" r="r" b="b"/>
            <a:pathLst>
              <a:path w="1447660" h="1933435">
                <a:moveTo>
                  <a:pt x="1447660" y="0"/>
                </a:moveTo>
                <a:lnTo>
                  <a:pt x="0" y="0"/>
                </a:lnTo>
                <a:lnTo>
                  <a:pt x="0" y="1933435"/>
                </a:lnTo>
                <a:lnTo>
                  <a:pt x="1447660" y="1933435"/>
                </a:lnTo>
                <a:lnTo>
                  <a:pt x="14476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75947" y="8407241"/>
            <a:ext cx="15736105" cy="689865"/>
            <a:chOff x="0" y="0"/>
            <a:chExt cx="5215704" cy="22865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634041" y="8488122"/>
            <a:ext cx="13978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275947" y="9225774"/>
            <a:ext cx="15736105" cy="689865"/>
            <a:chOff x="0" y="0"/>
            <a:chExt cx="5215704" cy="22865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634041" y="9306656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34041" y="6590336"/>
            <a:ext cx="5063327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oppins"/>
              </a:rPr>
              <a:t>Utilisation des découvertes dans le monde réel 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75947" y="3668529"/>
            <a:ext cx="15736105" cy="689865"/>
            <a:chOff x="0" y="0"/>
            <a:chExt cx="5215704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34041" y="3749410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5947" y="4501269"/>
            <a:ext cx="15736105" cy="689865"/>
            <a:chOff x="0" y="0"/>
            <a:chExt cx="20981474" cy="91982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0981474" cy="919820"/>
              <a:chOff x="0" y="0"/>
              <a:chExt cx="5215704" cy="2286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7458" y="120185"/>
              <a:ext cx="1392566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Aborder les lacunes ou les limitations des sources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75947" y="5334009"/>
            <a:ext cx="15736105" cy="868173"/>
            <a:chOff x="0" y="0"/>
            <a:chExt cx="4144489" cy="228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144488" cy="228655"/>
            </a:xfrm>
            <a:custGeom>
              <a:avLst/>
              <a:gdLst/>
              <a:ahLst/>
              <a:cxnLst/>
              <a:rect l="l" t="t" r="r" b="b"/>
              <a:pathLst>
                <a:path w="4144488" h="228655">
                  <a:moveTo>
                    <a:pt x="0" y="0"/>
                  </a:moveTo>
                  <a:lnTo>
                    <a:pt x="4144488" y="0"/>
                  </a:lnTo>
                  <a:lnTo>
                    <a:pt x="414448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4144489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34041" y="5477583"/>
            <a:ext cx="1480210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34041" y="9333992"/>
            <a:ext cx="11916667" cy="4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27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23" name="Freeform 23"/>
          <p:cNvSpPr/>
          <p:nvPr/>
        </p:nvSpPr>
        <p:spPr>
          <a:xfrm rot="-892482">
            <a:off x="7407242" y="7134486"/>
            <a:ext cx="1447660" cy="1933435"/>
          </a:xfrm>
          <a:custGeom>
            <a:avLst/>
            <a:gdLst/>
            <a:ahLst/>
            <a:cxnLst/>
            <a:rect l="l" t="t" r="r" b="b"/>
            <a:pathLst>
              <a:path w="1447660" h="1933435">
                <a:moveTo>
                  <a:pt x="0" y="0"/>
                </a:moveTo>
                <a:lnTo>
                  <a:pt x="1447660" y="0"/>
                </a:lnTo>
                <a:lnTo>
                  <a:pt x="1447660" y="1933435"/>
                </a:lnTo>
                <a:lnTo>
                  <a:pt x="0" y="1933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75947" y="8407241"/>
            <a:ext cx="15736105" cy="689865"/>
            <a:chOff x="0" y="0"/>
            <a:chExt cx="5215704" cy="22865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634041" y="8488122"/>
            <a:ext cx="13978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275947" y="9225774"/>
            <a:ext cx="15736105" cy="689865"/>
            <a:chOff x="0" y="0"/>
            <a:chExt cx="5215704" cy="22865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634041" y="9306656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34041" y="6590336"/>
            <a:ext cx="5063327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oppins"/>
              </a:rPr>
              <a:t>Utilisation des découvertes dans le monde réel 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909681" y="6590336"/>
            <a:ext cx="7102372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oppins"/>
              </a:rPr>
              <a:t>Recommandations pour les praticiens, les politiques, ou les futur·e·s chercheur·e·s 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75947" y="3668529"/>
            <a:ext cx="15736105" cy="689865"/>
            <a:chOff x="0" y="0"/>
            <a:chExt cx="5215704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34041" y="3749410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5947" y="4501269"/>
            <a:ext cx="15736105" cy="689865"/>
            <a:chOff x="0" y="0"/>
            <a:chExt cx="20981474" cy="91982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0981474" cy="919820"/>
              <a:chOff x="0" y="0"/>
              <a:chExt cx="5215704" cy="2286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7458" y="120185"/>
              <a:ext cx="1392566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Aborder les lacunes ou les limitations des sources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34041" y="7286015"/>
            <a:ext cx="11916667" cy="4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27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75947" y="6166749"/>
            <a:ext cx="15736105" cy="868173"/>
            <a:chOff x="0" y="0"/>
            <a:chExt cx="20981474" cy="1157564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20981474" cy="1157564"/>
              <a:chOff x="0" y="0"/>
              <a:chExt cx="4144489" cy="2286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14448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4144488" h="228655">
                    <a:moveTo>
                      <a:pt x="0" y="0"/>
                    </a:moveTo>
                    <a:lnTo>
                      <a:pt x="4144488" y="0"/>
                    </a:lnTo>
                    <a:lnTo>
                      <a:pt x="414448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4144489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477458" y="185082"/>
              <a:ext cx="20504016" cy="749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00">
                  <a:solidFill>
                    <a:srgbClr val="FFFFFF"/>
                  </a:solidFill>
                  <a:latin typeface="Poppins"/>
                </a:rPr>
                <a:t>Présenter les points forts et les limites de votre examen de la portée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75947" y="7177797"/>
            <a:ext cx="15736105" cy="689865"/>
            <a:chOff x="0" y="0"/>
            <a:chExt cx="5215704" cy="22865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634041" y="7258679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275947" y="5334009"/>
            <a:ext cx="15736105" cy="689865"/>
            <a:chOff x="0" y="0"/>
            <a:chExt cx="5215704" cy="22865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634041" y="5414891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75947" y="3668529"/>
            <a:ext cx="15736105" cy="689865"/>
            <a:chOff x="0" y="0"/>
            <a:chExt cx="5215704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34041" y="3749410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5947" y="4501269"/>
            <a:ext cx="15736105" cy="689865"/>
            <a:chOff x="0" y="0"/>
            <a:chExt cx="20981474" cy="91982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0981474" cy="919820"/>
              <a:chOff x="0" y="0"/>
              <a:chExt cx="5215704" cy="2286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7458" y="120185"/>
              <a:ext cx="1392566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Aborder les lacunes ou les limitations des sources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75947" y="6166749"/>
            <a:ext cx="15736105" cy="868173"/>
            <a:chOff x="0" y="0"/>
            <a:chExt cx="4144489" cy="228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144488" cy="228655"/>
            </a:xfrm>
            <a:custGeom>
              <a:avLst/>
              <a:gdLst/>
              <a:ahLst/>
              <a:cxnLst/>
              <a:rect l="l" t="t" r="r" b="b"/>
              <a:pathLst>
                <a:path w="4144488" h="228655">
                  <a:moveTo>
                    <a:pt x="0" y="0"/>
                  </a:moveTo>
                  <a:lnTo>
                    <a:pt x="4144488" y="0"/>
                  </a:lnTo>
                  <a:lnTo>
                    <a:pt x="414448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4144489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34041" y="6296036"/>
            <a:ext cx="15378012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275947" y="5334009"/>
            <a:ext cx="15736105" cy="689865"/>
            <a:chOff x="0" y="0"/>
            <a:chExt cx="5215704" cy="2286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634041" y="5414891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34041" y="9333992"/>
            <a:ext cx="11916667" cy="4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27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75947" y="9225774"/>
            <a:ext cx="15736105" cy="689865"/>
            <a:chOff x="0" y="0"/>
            <a:chExt cx="5215704" cy="22865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34041" y="9306656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75947" y="7149222"/>
            <a:ext cx="1231976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1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</a:rPr>
              <a:t>Éléments pouvant influencer la validité des résultats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75947" y="3668529"/>
            <a:ext cx="15736105" cy="689865"/>
            <a:chOff x="0" y="0"/>
            <a:chExt cx="5215704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34041" y="3749410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5947" y="4501269"/>
            <a:ext cx="15736105" cy="689865"/>
            <a:chOff x="0" y="0"/>
            <a:chExt cx="20981474" cy="91982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0981474" cy="919820"/>
              <a:chOff x="0" y="0"/>
              <a:chExt cx="5215704" cy="2286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7458" y="120185"/>
              <a:ext cx="1392566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Aborder les lacunes ou les limitations des sources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75947" y="6166749"/>
            <a:ext cx="15736105" cy="868173"/>
            <a:chOff x="0" y="0"/>
            <a:chExt cx="4144489" cy="228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144488" cy="228655"/>
            </a:xfrm>
            <a:custGeom>
              <a:avLst/>
              <a:gdLst/>
              <a:ahLst/>
              <a:cxnLst/>
              <a:rect l="l" t="t" r="r" b="b"/>
              <a:pathLst>
                <a:path w="4144488" h="228655">
                  <a:moveTo>
                    <a:pt x="0" y="0"/>
                  </a:moveTo>
                  <a:lnTo>
                    <a:pt x="4144488" y="0"/>
                  </a:lnTo>
                  <a:lnTo>
                    <a:pt x="414448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4144489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34041" y="6296036"/>
            <a:ext cx="15378012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275947" y="5334009"/>
            <a:ext cx="15736105" cy="689865"/>
            <a:chOff x="0" y="0"/>
            <a:chExt cx="5215704" cy="2286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634041" y="5414891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34041" y="9333992"/>
            <a:ext cx="11916667" cy="45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27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75947" y="9225774"/>
            <a:ext cx="15736105" cy="689865"/>
            <a:chOff x="0" y="0"/>
            <a:chExt cx="5215704" cy="22865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34041" y="9306656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Résumer les points clés et directions pour des recherches futures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75947" y="7149222"/>
            <a:ext cx="14940483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1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</a:rPr>
              <a:t>Éléments pouvant influencer la validité des résultats</a:t>
            </a:r>
          </a:p>
          <a:p>
            <a:pPr marL="755647" lvl="1" indent="-377824">
              <a:lnSpc>
                <a:spcPts val="41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</a:rPr>
              <a:t>Aspects pouvant enrichir la réflexion pour de futures recherches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12992" y="368375"/>
            <a:ext cx="1646308" cy="1705216"/>
          </a:xfrm>
          <a:custGeom>
            <a:avLst/>
            <a:gdLst/>
            <a:ahLst/>
            <a:cxnLst/>
            <a:rect l="l" t="t" r="r" b="b"/>
            <a:pathLst>
              <a:path w="1646308" h="1705216">
                <a:moveTo>
                  <a:pt x="0" y="0"/>
                </a:moveTo>
                <a:lnTo>
                  <a:pt x="1646308" y="0"/>
                </a:lnTo>
                <a:lnTo>
                  <a:pt x="1646308" y="1705216"/>
                </a:lnTo>
                <a:lnTo>
                  <a:pt x="0" y="170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5947" y="2838456"/>
            <a:ext cx="15736105" cy="689865"/>
            <a:chOff x="0" y="0"/>
            <a:chExt cx="5215704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4041" y="2919337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Rappeler vos questions de recherche et vos objectifs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75947" y="3668529"/>
            <a:ext cx="15736105" cy="689865"/>
            <a:chOff x="0" y="0"/>
            <a:chExt cx="5215704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34041" y="3749410"/>
            <a:ext cx="1439217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Synthétiser les principaux résultats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5947" y="4501269"/>
            <a:ext cx="15736105" cy="689865"/>
            <a:chOff x="0" y="0"/>
            <a:chExt cx="20981474" cy="91982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0981474" cy="919820"/>
              <a:chOff x="0" y="0"/>
              <a:chExt cx="5215704" cy="2286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21570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5215704" h="228655">
                    <a:moveTo>
                      <a:pt x="0" y="0"/>
                    </a:moveTo>
                    <a:lnTo>
                      <a:pt x="5215704" y="0"/>
                    </a:lnTo>
                    <a:lnTo>
                      <a:pt x="521570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5215704" cy="257230"/>
              </a:xfrm>
              <a:prstGeom prst="rect">
                <a:avLst/>
              </a:prstGeom>
            </p:spPr>
            <p:txBody>
              <a:bodyPr lIns="40367" tIns="40367" rIns="40367" bIns="40367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7458" y="120185"/>
              <a:ext cx="13925662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7"/>
                </a:lnSpc>
              </a:pPr>
              <a:r>
                <a:rPr lang="en-US" sz="3081">
                  <a:solidFill>
                    <a:srgbClr val="FFFFFF"/>
                  </a:solidFill>
                  <a:latin typeface="Poppins"/>
                </a:rPr>
                <a:t>Aborder les lacunes ou les limitations des sources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75947" y="5334009"/>
            <a:ext cx="15736105" cy="689865"/>
            <a:chOff x="0" y="0"/>
            <a:chExt cx="5215704" cy="228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34041" y="5414891"/>
            <a:ext cx="104442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Discuter de l’impact pratique, clinique ou politique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275947" y="6166749"/>
            <a:ext cx="15736105" cy="689865"/>
            <a:chOff x="0" y="0"/>
            <a:chExt cx="5215704" cy="2286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215704" cy="228655"/>
            </a:xfrm>
            <a:custGeom>
              <a:avLst/>
              <a:gdLst/>
              <a:ahLst/>
              <a:cxnLst/>
              <a:rect l="l" t="t" r="r" b="b"/>
              <a:pathLst>
                <a:path w="5215704" h="228655">
                  <a:moveTo>
                    <a:pt x="0" y="0"/>
                  </a:moveTo>
                  <a:lnTo>
                    <a:pt x="5215704" y="0"/>
                  </a:lnTo>
                  <a:lnTo>
                    <a:pt x="521570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5215704" cy="257230"/>
            </a:xfrm>
            <a:prstGeom prst="rect">
              <a:avLst/>
            </a:prstGeom>
          </p:spPr>
          <p:txBody>
            <a:bodyPr lIns="40367" tIns="40367" rIns="40367" bIns="40367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634041" y="6247631"/>
            <a:ext cx="13978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7"/>
              </a:lnSpc>
            </a:pPr>
            <a:r>
              <a:rPr lang="en-US" sz="3081">
                <a:solidFill>
                  <a:srgbClr val="FFFFFF"/>
                </a:solidFill>
                <a:latin typeface="Poppins"/>
              </a:rPr>
              <a:t>Présenter les points forts et les limites de votre examen de la portée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275947" y="6999489"/>
            <a:ext cx="15736105" cy="868173"/>
            <a:chOff x="0" y="0"/>
            <a:chExt cx="20981474" cy="1157564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20981474" cy="1157564"/>
              <a:chOff x="0" y="0"/>
              <a:chExt cx="4144489" cy="22865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414448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4144488" h="228655">
                    <a:moveTo>
                      <a:pt x="0" y="0"/>
                    </a:moveTo>
                    <a:lnTo>
                      <a:pt x="4144488" y="0"/>
                    </a:lnTo>
                    <a:lnTo>
                      <a:pt x="414448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19050"/>
                <a:ext cx="4144489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77458" y="200957"/>
              <a:ext cx="19238516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Résumer les points clés et directions pour des recherches futures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41405" y="4048999"/>
            <a:ext cx="6939814" cy="6939814"/>
          </a:xfrm>
          <a:custGeom>
            <a:avLst/>
            <a:gdLst/>
            <a:ahLst/>
            <a:cxnLst/>
            <a:rect l="l" t="t" r="r" b="b"/>
            <a:pathLst>
              <a:path w="6939814" h="6939814">
                <a:moveTo>
                  <a:pt x="0" y="0"/>
                </a:moveTo>
                <a:lnTo>
                  <a:pt x="6939814" y="0"/>
                </a:lnTo>
                <a:lnTo>
                  <a:pt x="6939814" y="6939813"/>
                </a:lnTo>
                <a:lnTo>
                  <a:pt x="0" y="69398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86158" y="5581580"/>
            <a:ext cx="5829307" cy="3874650"/>
          </a:xfrm>
          <a:custGeom>
            <a:avLst/>
            <a:gdLst/>
            <a:ahLst/>
            <a:cxnLst/>
            <a:rect l="l" t="t" r="r" b="b"/>
            <a:pathLst>
              <a:path w="5829307" h="3874650">
                <a:moveTo>
                  <a:pt x="0" y="0"/>
                </a:moveTo>
                <a:lnTo>
                  <a:pt x="5829307" y="0"/>
                </a:lnTo>
                <a:lnTo>
                  <a:pt x="5829307" y="3874651"/>
                </a:lnTo>
                <a:lnTo>
                  <a:pt x="0" y="387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818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1866" y="187777"/>
            <a:ext cx="4780624" cy="4780624"/>
          </a:xfrm>
          <a:custGeom>
            <a:avLst/>
            <a:gdLst/>
            <a:ahLst/>
            <a:cxnLst/>
            <a:rect l="l" t="t" r="r" b="b"/>
            <a:pathLst>
              <a:path w="4780624" h="4780624">
                <a:moveTo>
                  <a:pt x="0" y="0"/>
                </a:moveTo>
                <a:lnTo>
                  <a:pt x="4780624" y="0"/>
                </a:lnTo>
                <a:lnTo>
                  <a:pt x="4780624" y="4780624"/>
                </a:lnTo>
                <a:lnTo>
                  <a:pt x="0" y="4780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83963" y="1373177"/>
            <a:ext cx="3176431" cy="238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Poppins Bold"/>
              </a:rPr>
              <a:t>Diffuser les résultats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738721" y="2641991"/>
            <a:ext cx="11733325" cy="7466661"/>
          </a:xfrm>
          <a:custGeom>
            <a:avLst/>
            <a:gdLst/>
            <a:ahLst/>
            <a:cxnLst/>
            <a:rect l="l" t="t" r="r" b="b"/>
            <a:pathLst>
              <a:path w="11733325" h="7466661">
                <a:moveTo>
                  <a:pt x="0" y="0"/>
                </a:moveTo>
                <a:lnTo>
                  <a:pt x="11733325" y="0"/>
                </a:lnTo>
                <a:lnTo>
                  <a:pt x="11733325" y="7466662"/>
                </a:lnTo>
                <a:lnTo>
                  <a:pt x="0" y="7466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Appliquer la stratégie de recherche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91668" y="4010025"/>
            <a:ext cx="357727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 Bold"/>
              </a:rPr>
              <a:t>JOURNAL DE BORD</a:t>
            </a:r>
          </a:p>
        </p:txBody>
      </p:sp>
      <p:sp>
        <p:nvSpPr>
          <p:cNvPr id="7" name="Freeform 7"/>
          <p:cNvSpPr/>
          <p:nvPr/>
        </p:nvSpPr>
        <p:spPr>
          <a:xfrm>
            <a:off x="15748800" y="347315"/>
            <a:ext cx="1756860" cy="1756860"/>
          </a:xfrm>
          <a:custGeom>
            <a:avLst/>
            <a:gdLst/>
            <a:ahLst/>
            <a:cxnLst/>
            <a:rect l="l" t="t" r="r" b="b"/>
            <a:pathLst>
              <a:path w="1756860" h="1756860">
                <a:moveTo>
                  <a:pt x="0" y="0"/>
                </a:moveTo>
                <a:lnTo>
                  <a:pt x="1756860" y="0"/>
                </a:lnTo>
                <a:lnTo>
                  <a:pt x="1756860" y="1756861"/>
                </a:lnTo>
                <a:lnTo>
                  <a:pt x="0" y="1756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291668" y="4951819"/>
            <a:ext cx="3577276" cy="1532555"/>
            <a:chOff x="0" y="0"/>
            <a:chExt cx="4769701" cy="2043407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050"/>
              <a:ext cx="4549656" cy="603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0"/>
                </a:lnSpc>
              </a:pPr>
              <a:r>
                <a:rPr lang="en-US" sz="2900" strike="noStrike">
                  <a:solidFill>
                    <a:srgbClr val="000000"/>
                  </a:solidFill>
                  <a:latin typeface="Poppins"/>
                </a:rPr>
                <a:t>Documenter 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55957"/>
              <a:ext cx="4769701" cy="11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6111" lvl="1" indent="-313055" algn="l">
                <a:lnSpc>
                  <a:spcPts val="348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Poppins"/>
                </a:rPr>
                <a:t>L</a:t>
              </a:r>
              <a:r>
                <a:rPr lang="en-US" sz="2900" strike="noStrike">
                  <a:solidFill>
                    <a:srgbClr val="000000"/>
                  </a:solidFill>
                  <a:latin typeface="Poppins"/>
                </a:rPr>
                <a:t>e processus de recherche</a:t>
              </a:r>
            </a:p>
          </p:txBody>
        </p:sp>
      </p:grp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866" y="187777"/>
            <a:ext cx="4780624" cy="4780624"/>
          </a:xfrm>
          <a:custGeom>
            <a:avLst/>
            <a:gdLst/>
            <a:ahLst/>
            <a:cxnLst/>
            <a:rect l="l" t="t" r="r" b="b"/>
            <a:pathLst>
              <a:path w="4780624" h="4780624">
                <a:moveTo>
                  <a:pt x="0" y="0"/>
                </a:moveTo>
                <a:lnTo>
                  <a:pt x="4780624" y="0"/>
                </a:lnTo>
                <a:lnTo>
                  <a:pt x="4780624" y="4780624"/>
                </a:lnTo>
                <a:lnTo>
                  <a:pt x="0" y="4780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41405" y="4048999"/>
            <a:ext cx="6939814" cy="6939814"/>
          </a:xfrm>
          <a:custGeom>
            <a:avLst/>
            <a:gdLst/>
            <a:ahLst/>
            <a:cxnLst/>
            <a:rect l="l" t="t" r="r" b="b"/>
            <a:pathLst>
              <a:path w="6939814" h="6939814">
                <a:moveTo>
                  <a:pt x="0" y="0"/>
                </a:moveTo>
                <a:lnTo>
                  <a:pt x="6939814" y="0"/>
                </a:lnTo>
                <a:lnTo>
                  <a:pt x="6939814" y="6939813"/>
                </a:lnTo>
                <a:lnTo>
                  <a:pt x="0" y="69398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86158" y="5581580"/>
            <a:ext cx="5829307" cy="3874650"/>
          </a:xfrm>
          <a:custGeom>
            <a:avLst/>
            <a:gdLst/>
            <a:ahLst/>
            <a:cxnLst/>
            <a:rect l="l" t="t" r="r" b="b"/>
            <a:pathLst>
              <a:path w="5829307" h="3874650">
                <a:moveTo>
                  <a:pt x="0" y="0"/>
                </a:moveTo>
                <a:lnTo>
                  <a:pt x="5829307" y="0"/>
                </a:lnTo>
                <a:lnTo>
                  <a:pt x="5829307" y="3874651"/>
                </a:lnTo>
                <a:lnTo>
                  <a:pt x="0" y="387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8185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83963" y="1373177"/>
            <a:ext cx="3176431" cy="238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Poppins Bold"/>
              </a:rPr>
              <a:t>Diffuser les résultats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27975" y="1458902"/>
            <a:ext cx="10767521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= Façon dont les résultats sont présentés au </a:t>
            </a:r>
          </a:p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public (p. ex., chercheur·e·s, clinicien·ne·s,  </a:t>
            </a:r>
          </a:p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décideur·e·s politique, grand public)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866" y="187777"/>
            <a:ext cx="4780624" cy="4780624"/>
          </a:xfrm>
          <a:custGeom>
            <a:avLst/>
            <a:gdLst/>
            <a:ahLst/>
            <a:cxnLst/>
            <a:rect l="l" t="t" r="r" b="b"/>
            <a:pathLst>
              <a:path w="4780624" h="4780624">
                <a:moveTo>
                  <a:pt x="0" y="0"/>
                </a:moveTo>
                <a:lnTo>
                  <a:pt x="4780624" y="0"/>
                </a:lnTo>
                <a:lnTo>
                  <a:pt x="4780624" y="4780624"/>
                </a:lnTo>
                <a:lnTo>
                  <a:pt x="0" y="4780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41405" y="4048999"/>
            <a:ext cx="6939814" cy="6939814"/>
          </a:xfrm>
          <a:custGeom>
            <a:avLst/>
            <a:gdLst/>
            <a:ahLst/>
            <a:cxnLst/>
            <a:rect l="l" t="t" r="r" b="b"/>
            <a:pathLst>
              <a:path w="6939814" h="6939814">
                <a:moveTo>
                  <a:pt x="0" y="0"/>
                </a:moveTo>
                <a:lnTo>
                  <a:pt x="6939814" y="0"/>
                </a:lnTo>
                <a:lnTo>
                  <a:pt x="6939814" y="6939813"/>
                </a:lnTo>
                <a:lnTo>
                  <a:pt x="0" y="69398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86158" y="5581580"/>
            <a:ext cx="5829307" cy="3874650"/>
          </a:xfrm>
          <a:custGeom>
            <a:avLst/>
            <a:gdLst/>
            <a:ahLst/>
            <a:cxnLst/>
            <a:rect l="l" t="t" r="r" b="b"/>
            <a:pathLst>
              <a:path w="5829307" h="3874650">
                <a:moveTo>
                  <a:pt x="0" y="0"/>
                </a:moveTo>
                <a:lnTo>
                  <a:pt x="5829307" y="0"/>
                </a:lnTo>
                <a:lnTo>
                  <a:pt x="5829307" y="3874651"/>
                </a:lnTo>
                <a:lnTo>
                  <a:pt x="0" y="387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8185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83963" y="1373177"/>
            <a:ext cx="3176431" cy="238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Poppins Bold"/>
              </a:rPr>
              <a:t>Diffuser les résultats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27975" y="1458902"/>
            <a:ext cx="10767521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= Façon dont les résultats sont présentés au </a:t>
            </a:r>
          </a:p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public (p. ex., chercheur·e·s, clinicien·ne·s,  </a:t>
            </a:r>
          </a:p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décideur·e·s politique, grand public)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6933" y="5276750"/>
            <a:ext cx="8622084" cy="701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Poppins"/>
              </a:rPr>
              <a:t>Méthodes de diffusion : 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866" y="187777"/>
            <a:ext cx="4780624" cy="4780624"/>
          </a:xfrm>
          <a:custGeom>
            <a:avLst/>
            <a:gdLst/>
            <a:ahLst/>
            <a:cxnLst/>
            <a:rect l="l" t="t" r="r" b="b"/>
            <a:pathLst>
              <a:path w="4780624" h="4780624">
                <a:moveTo>
                  <a:pt x="0" y="0"/>
                </a:moveTo>
                <a:lnTo>
                  <a:pt x="4780624" y="0"/>
                </a:lnTo>
                <a:lnTo>
                  <a:pt x="4780624" y="4780624"/>
                </a:lnTo>
                <a:lnTo>
                  <a:pt x="0" y="4780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41405" y="4048999"/>
            <a:ext cx="6939814" cy="6939814"/>
          </a:xfrm>
          <a:custGeom>
            <a:avLst/>
            <a:gdLst/>
            <a:ahLst/>
            <a:cxnLst/>
            <a:rect l="l" t="t" r="r" b="b"/>
            <a:pathLst>
              <a:path w="6939814" h="6939814">
                <a:moveTo>
                  <a:pt x="0" y="0"/>
                </a:moveTo>
                <a:lnTo>
                  <a:pt x="6939814" y="0"/>
                </a:lnTo>
                <a:lnTo>
                  <a:pt x="6939814" y="6939813"/>
                </a:lnTo>
                <a:lnTo>
                  <a:pt x="0" y="69398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83963" y="1373177"/>
            <a:ext cx="3176431" cy="238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Poppins Bold"/>
              </a:rPr>
              <a:t>Diffuser les résultats</a:t>
            </a:r>
          </a:p>
        </p:txBody>
      </p:sp>
      <p:sp>
        <p:nvSpPr>
          <p:cNvPr id="5" name="Freeform 5"/>
          <p:cNvSpPr/>
          <p:nvPr/>
        </p:nvSpPr>
        <p:spPr>
          <a:xfrm>
            <a:off x="11721807" y="5461506"/>
            <a:ext cx="5736604" cy="4114800"/>
          </a:xfrm>
          <a:custGeom>
            <a:avLst/>
            <a:gdLst/>
            <a:ahLst/>
            <a:cxnLst/>
            <a:rect l="l" t="t" r="r" b="b"/>
            <a:pathLst>
              <a:path w="5736604" h="4114800">
                <a:moveTo>
                  <a:pt x="0" y="0"/>
                </a:moveTo>
                <a:lnTo>
                  <a:pt x="5736604" y="0"/>
                </a:lnTo>
                <a:lnTo>
                  <a:pt x="57366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16933" y="5276750"/>
            <a:ext cx="8622084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Poppins"/>
              </a:rPr>
              <a:t>Méthodes de diffusion : </a:t>
            </a:r>
          </a:p>
          <a:p>
            <a:pPr marL="777237" lvl="1" indent="-388618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Présentation par affiche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27975" y="1458902"/>
            <a:ext cx="10767521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= Façon dont les résultats sont présentés au </a:t>
            </a:r>
          </a:p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public (p. ex., chercheur·e·s, clinicien·ne·s,  </a:t>
            </a:r>
          </a:p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décideur·e·s politique, grand public)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866" y="187777"/>
            <a:ext cx="4780624" cy="4780624"/>
          </a:xfrm>
          <a:custGeom>
            <a:avLst/>
            <a:gdLst/>
            <a:ahLst/>
            <a:cxnLst/>
            <a:rect l="l" t="t" r="r" b="b"/>
            <a:pathLst>
              <a:path w="4780624" h="4780624">
                <a:moveTo>
                  <a:pt x="0" y="0"/>
                </a:moveTo>
                <a:lnTo>
                  <a:pt x="4780624" y="0"/>
                </a:lnTo>
                <a:lnTo>
                  <a:pt x="4780624" y="4780624"/>
                </a:lnTo>
                <a:lnTo>
                  <a:pt x="0" y="4780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41405" y="4048999"/>
            <a:ext cx="6939814" cy="6939814"/>
          </a:xfrm>
          <a:custGeom>
            <a:avLst/>
            <a:gdLst/>
            <a:ahLst/>
            <a:cxnLst/>
            <a:rect l="l" t="t" r="r" b="b"/>
            <a:pathLst>
              <a:path w="6939814" h="6939814">
                <a:moveTo>
                  <a:pt x="0" y="0"/>
                </a:moveTo>
                <a:lnTo>
                  <a:pt x="6939814" y="0"/>
                </a:lnTo>
                <a:lnTo>
                  <a:pt x="6939814" y="6939813"/>
                </a:lnTo>
                <a:lnTo>
                  <a:pt x="0" y="69398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64392" y="5200551"/>
            <a:ext cx="3493839" cy="4114800"/>
          </a:xfrm>
          <a:custGeom>
            <a:avLst/>
            <a:gdLst/>
            <a:ahLst/>
            <a:cxnLst/>
            <a:rect l="l" t="t" r="r" b="b"/>
            <a:pathLst>
              <a:path w="3493839" h="4114800">
                <a:moveTo>
                  <a:pt x="0" y="0"/>
                </a:moveTo>
                <a:lnTo>
                  <a:pt x="3493840" y="0"/>
                </a:lnTo>
                <a:lnTo>
                  <a:pt x="3493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83963" y="1373177"/>
            <a:ext cx="3176431" cy="238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Poppins Bold"/>
              </a:rPr>
              <a:t>Diffuser les résultats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16933" y="5276750"/>
            <a:ext cx="8622084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Poppins"/>
              </a:rPr>
              <a:t>Méthodes de diffusion : 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Présentation par affiche</a:t>
            </a:r>
          </a:p>
          <a:p>
            <a:pPr marL="777237" lvl="1" indent="-388618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Présentation orale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27975" y="1458902"/>
            <a:ext cx="10767521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= Façon dont les résultats sont présentés au </a:t>
            </a:r>
          </a:p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public (p. ex., chercheur·e·s, clinicien·ne·s,  </a:t>
            </a:r>
          </a:p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décideur·e·s politique, grand public)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866" y="187777"/>
            <a:ext cx="4780624" cy="4780624"/>
          </a:xfrm>
          <a:custGeom>
            <a:avLst/>
            <a:gdLst/>
            <a:ahLst/>
            <a:cxnLst/>
            <a:rect l="l" t="t" r="r" b="b"/>
            <a:pathLst>
              <a:path w="4780624" h="4780624">
                <a:moveTo>
                  <a:pt x="0" y="0"/>
                </a:moveTo>
                <a:lnTo>
                  <a:pt x="4780624" y="0"/>
                </a:lnTo>
                <a:lnTo>
                  <a:pt x="4780624" y="4780624"/>
                </a:lnTo>
                <a:lnTo>
                  <a:pt x="0" y="4780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41405" y="4048999"/>
            <a:ext cx="6939814" cy="6939814"/>
          </a:xfrm>
          <a:custGeom>
            <a:avLst/>
            <a:gdLst/>
            <a:ahLst/>
            <a:cxnLst/>
            <a:rect l="l" t="t" r="r" b="b"/>
            <a:pathLst>
              <a:path w="6939814" h="6939814">
                <a:moveTo>
                  <a:pt x="0" y="0"/>
                </a:moveTo>
                <a:lnTo>
                  <a:pt x="6939814" y="0"/>
                </a:lnTo>
                <a:lnTo>
                  <a:pt x="6939814" y="6939813"/>
                </a:lnTo>
                <a:lnTo>
                  <a:pt x="0" y="69398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83963" y="1373177"/>
            <a:ext cx="3176431" cy="238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Poppins Bold"/>
              </a:rPr>
              <a:t>Diffuser les résultats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16933" y="5276750"/>
            <a:ext cx="8622084" cy="26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Poppins"/>
              </a:rPr>
              <a:t>Méthodes de diffusion : 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Présentation par affiche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Présentation orale</a:t>
            </a:r>
          </a:p>
          <a:p>
            <a:pPr marL="777237" lvl="1" indent="-388618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Article scientifique</a:t>
            </a:r>
          </a:p>
        </p:txBody>
      </p:sp>
      <p:sp>
        <p:nvSpPr>
          <p:cNvPr id="6" name="Freeform 6"/>
          <p:cNvSpPr/>
          <p:nvPr/>
        </p:nvSpPr>
        <p:spPr>
          <a:xfrm>
            <a:off x="12318518" y="4968401"/>
            <a:ext cx="4185589" cy="4670113"/>
          </a:xfrm>
          <a:custGeom>
            <a:avLst/>
            <a:gdLst/>
            <a:ahLst/>
            <a:cxnLst/>
            <a:rect l="l" t="t" r="r" b="b"/>
            <a:pathLst>
              <a:path w="4185589" h="4670113">
                <a:moveTo>
                  <a:pt x="0" y="0"/>
                </a:moveTo>
                <a:lnTo>
                  <a:pt x="4185588" y="0"/>
                </a:lnTo>
                <a:lnTo>
                  <a:pt x="4185588" y="4670113"/>
                </a:lnTo>
                <a:lnTo>
                  <a:pt x="0" y="46701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727975" y="1458902"/>
            <a:ext cx="10767521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= Façon dont les résultats sont présentés au </a:t>
            </a:r>
          </a:p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public (p. ex., chercheur·e·s, clinicien·ne·s,  </a:t>
            </a:r>
          </a:p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décideur·e·s politique, grand public)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866" y="187777"/>
            <a:ext cx="4780624" cy="4780624"/>
          </a:xfrm>
          <a:custGeom>
            <a:avLst/>
            <a:gdLst/>
            <a:ahLst/>
            <a:cxnLst/>
            <a:rect l="l" t="t" r="r" b="b"/>
            <a:pathLst>
              <a:path w="4780624" h="4780624">
                <a:moveTo>
                  <a:pt x="0" y="0"/>
                </a:moveTo>
                <a:lnTo>
                  <a:pt x="4780624" y="0"/>
                </a:lnTo>
                <a:lnTo>
                  <a:pt x="4780624" y="4780624"/>
                </a:lnTo>
                <a:lnTo>
                  <a:pt x="0" y="4780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41405" y="4048999"/>
            <a:ext cx="6939814" cy="6939814"/>
          </a:xfrm>
          <a:custGeom>
            <a:avLst/>
            <a:gdLst/>
            <a:ahLst/>
            <a:cxnLst/>
            <a:rect l="l" t="t" r="r" b="b"/>
            <a:pathLst>
              <a:path w="6939814" h="6939814">
                <a:moveTo>
                  <a:pt x="0" y="0"/>
                </a:moveTo>
                <a:lnTo>
                  <a:pt x="6939814" y="0"/>
                </a:lnTo>
                <a:lnTo>
                  <a:pt x="6939814" y="6939813"/>
                </a:lnTo>
                <a:lnTo>
                  <a:pt x="0" y="69398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03716" y="5391050"/>
            <a:ext cx="4815191" cy="4114800"/>
          </a:xfrm>
          <a:custGeom>
            <a:avLst/>
            <a:gdLst/>
            <a:ahLst/>
            <a:cxnLst/>
            <a:rect l="l" t="t" r="r" b="b"/>
            <a:pathLst>
              <a:path w="4815191" h="4114800">
                <a:moveTo>
                  <a:pt x="0" y="0"/>
                </a:moveTo>
                <a:lnTo>
                  <a:pt x="4815192" y="0"/>
                </a:lnTo>
                <a:lnTo>
                  <a:pt x="48151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83963" y="1373177"/>
            <a:ext cx="3176431" cy="238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Poppins Bold"/>
              </a:rPr>
              <a:t>Diffuser les résultats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16933" y="5276750"/>
            <a:ext cx="8622084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Poppins"/>
              </a:rPr>
              <a:t>Méthodes de diffusion : 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Présentation par affiche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Présentation orale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Article scientifique</a:t>
            </a:r>
          </a:p>
          <a:p>
            <a:pPr marL="777237" lvl="1" indent="-388618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Article de presse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27975" y="1458902"/>
            <a:ext cx="10767521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= Façon dont les résultats sont présentés au </a:t>
            </a:r>
          </a:p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public (p. ex., chercheur·e·s, clinicien·ne·s,  </a:t>
            </a:r>
          </a:p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décideur·e·s politique, grand public)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866" y="187777"/>
            <a:ext cx="4780624" cy="4780624"/>
          </a:xfrm>
          <a:custGeom>
            <a:avLst/>
            <a:gdLst/>
            <a:ahLst/>
            <a:cxnLst/>
            <a:rect l="l" t="t" r="r" b="b"/>
            <a:pathLst>
              <a:path w="4780624" h="4780624">
                <a:moveTo>
                  <a:pt x="0" y="0"/>
                </a:moveTo>
                <a:lnTo>
                  <a:pt x="4780624" y="0"/>
                </a:lnTo>
                <a:lnTo>
                  <a:pt x="4780624" y="4780624"/>
                </a:lnTo>
                <a:lnTo>
                  <a:pt x="0" y="4780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41405" y="4048999"/>
            <a:ext cx="6939814" cy="6939814"/>
          </a:xfrm>
          <a:custGeom>
            <a:avLst/>
            <a:gdLst/>
            <a:ahLst/>
            <a:cxnLst/>
            <a:rect l="l" t="t" r="r" b="b"/>
            <a:pathLst>
              <a:path w="6939814" h="6939814">
                <a:moveTo>
                  <a:pt x="0" y="0"/>
                </a:moveTo>
                <a:lnTo>
                  <a:pt x="6939814" y="0"/>
                </a:lnTo>
                <a:lnTo>
                  <a:pt x="6939814" y="6939813"/>
                </a:lnTo>
                <a:lnTo>
                  <a:pt x="0" y="69398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0506" y="5864193"/>
            <a:ext cx="4701611" cy="3473315"/>
          </a:xfrm>
          <a:custGeom>
            <a:avLst/>
            <a:gdLst/>
            <a:ahLst/>
            <a:cxnLst/>
            <a:rect l="l" t="t" r="r" b="b"/>
            <a:pathLst>
              <a:path w="4701611" h="3473315">
                <a:moveTo>
                  <a:pt x="0" y="0"/>
                </a:moveTo>
                <a:lnTo>
                  <a:pt x="4701612" y="0"/>
                </a:lnTo>
                <a:lnTo>
                  <a:pt x="4701612" y="3473315"/>
                </a:lnTo>
                <a:lnTo>
                  <a:pt x="0" y="3473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83963" y="1373177"/>
            <a:ext cx="3176431" cy="238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Poppins Bold"/>
              </a:rPr>
              <a:t>Diffuser les résultats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16933" y="5276750"/>
            <a:ext cx="8622084" cy="453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Poppins"/>
              </a:rPr>
              <a:t>Méthodes de diffusion : 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Présentation par affiche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Présentation orale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Article scientifique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Article de presse</a:t>
            </a:r>
          </a:p>
          <a:p>
            <a:pPr marL="777237" lvl="1" indent="-388618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Bande-dessinée </a:t>
            </a:r>
          </a:p>
          <a:p>
            <a:pPr marL="777237" lvl="1" indent="-388618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Etc.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27975" y="1458902"/>
            <a:ext cx="10767521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= Façon dont les résultats sont présentés au </a:t>
            </a:r>
          </a:p>
          <a:p>
            <a:pPr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public (p. ex., chercheur·e·s, clinicien·ne·s,  </a:t>
            </a:r>
          </a:p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    décideur·e·s politique, grand public)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866" y="187777"/>
            <a:ext cx="4780624" cy="4780624"/>
            <a:chOff x="0" y="0"/>
            <a:chExt cx="6374166" cy="6374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4166" cy="6374166"/>
            </a:xfrm>
            <a:custGeom>
              <a:avLst/>
              <a:gdLst/>
              <a:ahLst/>
              <a:cxnLst/>
              <a:rect l="l" t="t" r="r" b="b"/>
              <a:pathLst>
                <a:path w="6374166" h="6374166">
                  <a:moveTo>
                    <a:pt x="0" y="0"/>
                  </a:moveTo>
                  <a:lnTo>
                    <a:pt x="6374166" y="0"/>
                  </a:lnTo>
                  <a:lnTo>
                    <a:pt x="6374166" y="6374166"/>
                  </a:lnTo>
                  <a:lnTo>
                    <a:pt x="0" y="637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1069462" y="1621807"/>
              <a:ext cx="4235242" cy="3133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499">
                  <a:solidFill>
                    <a:srgbClr val="FFFFFF"/>
                  </a:solidFill>
                  <a:latin typeface="Poppins Bold"/>
                </a:rPr>
                <a:t>Diffuser les résultats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38218" y="591627"/>
            <a:ext cx="10767521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8" lvl="1" indent="-388619" algn="l">
              <a:lnSpc>
                <a:spcPts val="431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Communiquer de façon concise et claire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866" y="187777"/>
            <a:ext cx="4780624" cy="4780624"/>
            <a:chOff x="0" y="0"/>
            <a:chExt cx="6374166" cy="6374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4166" cy="6374166"/>
            </a:xfrm>
            <a:custGeom>
              <a:avLst/>
              <a:gdLst/>
              <a:ahLst/>
              <a:cxnLst/>
              <a:rect l="l" t="t" r="r" b="b"/>
              <a:pathLst>
                <a:path w="6374166" h="6374166">
                  <a:moveTo>
                    <a:pt x="0" y="0"/>
                  </a:moveTo>
                  <a:lnTo>
                    <a:pt x="6374166" y="0"/>
                  </a:lnTo>
                  <a:lnTo>
                    <a:pt x="6374166" y="6374166"/>
                  </a:lnTo>
                  <a:lnTo>
                    <a:pt x="0" y="637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1069462" y="1621807"/>
              <a:ext cx="4235242" cy="3133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499">
                  <a:solidFill>
                    <a:srgbClr val="FFFFFF"/>
                  </a:solidFill>
                  <a:latin typeface="Poppins Bold"/>
                </a:rPr>
                <a:t>Diffuser les résultats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38218" y="591627"/>
            <a:ext cx="10767521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8" lvl="1" indent="-388619">
              <a:lnSpc>
                <a:spcPts val="431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Communiquer de façon concise et claire</a:t>
            </a:r>
          </a:p>
          <a:p>
            <a:pPr marL="777238" lvl="1" indent="-388619">
              <a:lnSpc>
                <a:spcPts val="431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Utiliser des :</a:t>
            </a:r>
          </a:p>
          <a:p>
            <a:pPr marL="1554477" lvl="2" indent="-518159" algn="l">
              <a:lnSpc>
                <a:spcPts val="4319"/>
              </a:lnSpc>
              <a:buFont typeface="Arial"/>
              <a:buChar char="⚬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Termes simples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866" y="187777"/>
            <a:ext cx="4780624" cy="4780624"/>
            <a:chOff x="0" y="0"/>
            <a:chExt cx="6374166" cy="6374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4166" cy="6374166"/>
            </a:xfrm>
            <a:custGeom>
              <a:avLst/>
              <a:gdLst/>
              <a:ahLst/>
              <a:cxnLst/>
              <a:rect l="l" t="t" r="r" b="b"/>
              <a:pathLst>
                <a:path w="6374166" h="6374166">
                  <a:moveTo>
                    <a:pt x="0" y="0"/>
                  </a:moveTo>
                  <a:lnTo>
                    <a:pt x="6374166" y="0"/>
                  </a:lnTo>
                  <a:lnTo>
                    <a:pt x="6374166" y="6374166"/>
                  </a:lnTo>
                  <a:lnTo>
                    <a:pt x="0" y="637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1069462" y="1621807"/>
              <a:ext cx="4235242" cy="3133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499">
                  <a:solidFill>
                    <a:srgbClr val="FFFFFF"/>
                  </a:solidFill>
                  <a:latin typeface="Poppins Bold"/>
                </a:rPr>
                <a:t>Diffuser les résultats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38218" y="591627"/>
            <a:ext cx="10767521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8" lvl="1" indent="-388619">
              <a:lnSpc>
                <a:spcPts val="431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Communiquer de façon concise et claire</a:t>
            </a:r>
          </a:p>
          <a:p>
            <a:pPr marL="777238" lvl="1" indent="-388619">
              <a:lnSpc>
                <a:spcPts val="431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Utiliser des :</a:t>
            </a:r>
          </a:p>
          <a:p>
            <a:pPr marL="1554477" lvl="2" indent="-518159">
              <a:lnSpc>
                <a:spcPts val="4319"/>
              </a:lnSpc>
              <a:buFont typeface="Arial"/>
              <a:buChar char="⚬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Termes simples</a:t>
            </a:r>
          </a:p>
          <a:p>
            <a:pPr marL="1554477" lvl="2" indent="-518159" algn="l">
              <a:lnSpc>
                <a:spcPts val="4319"/>
              </a:lnSpc>
              <a:buFont typeface="Arial"/>
              <a:buChar char="⚬"/>
            </a:pPr>
            <a:r>
              <a:rPr lang="en-US" sz="3599">
                <a:solidFill>
                  <a:srgbClr val="000000"/>
                </a:solidFill>
                <a:latin typeface="Poppins"/>
              </a:rPr>
              <a:t>Supports visuels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738721" y="2641991"/>
            <a:ext cx="11733325" cy="7466661"/>
          </a:xfrm>
          <a:custGeom>
            <a:avLst/>
            <a:gdLst/>
            <a:ahLst/>
            <a:cxnLst/>
            <a:rect l="l" t="t" r="r" b="b"/>
            <a:pathLst>
              <a:path w="11733325" h="7466661">
                <a:moveTo>
                  <a:pt x="0" y="0"/>
                </a:moveTo>
                <a:lnTo>
                  <a:pt x="11733325" y="0"/>
                </a:lnTo>
                <a:lnTo>
                  <a:pt x="11733325" y="7466662"/>
                </a:lnTo>
                <a:lnTo>
                  <a:pt x="0" y="7466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Appliquer la stratégie de recherche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91668" y="4010025"/>
            <a:ext cx="357727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 Bold"/>
              </a:rPr>
              <a:t>JOURNAL DE BORD</a:t>
            </a:r>
          </a:p>
        </p:txBody>
      </p:sp>
      <p:sp>
        <p:nvSpPr>
          <p:cNvPr id="7" name="Freeform 7"/>
          <p:cNvSpPr/>
          <p:nvPr/>
        </p:nvSpPr>
        <p:spPr>
          <a:xfrm>
            <a:off x="15748800" y="347315"/>
            <a:ext cx="1756860" cy="1756860"/>
          </a:xfrm>
          <a:custGeom>
            <a:avLst/>
            <a:gdLst/>
            <a:ahLst/>
            <a:cxnLst/>
            <a:rect l="l" t="t" r="r" b="b"/>
            <a:pathLst>
              <a:path w="1756860" h="1756860">
                <a:moveTo>
                  <a:pt x="0" y="0"/>
                </a:moveTo>
                <a:lnTo>
                  <a:pt x="1756860" y="0"/>
                </a:lnTo>
                <a:lnTo>
                  <a:pt x="1756860" y="1756861"/>
                </a:lnTo>
                <a:lnTo>
                  <a:pt x="0" y="1756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272618" y="4951819"/>
            <a:ext cx="3596326" cy="2446955"/>
            <a:chOff x="0" y="0"/>
            <a:chExt cx="4795101" cy="3262607"/>
          </a:xfrm>
        </p:grpSpPr>
        <p:sp>
          <p:nvSpPr>
            <p:cNvPr id="9" name="TextBox 9"/>
            <p:cNvSpPr txBox="1"/>
            <p:nvPr/>
          </p:nvSpPr>
          <p:spPr>
            <a:xfrm>
              <a:off x="25400" y="-19050"/>
              <a:ext cx="4549656" cy="603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0"/>
                </a:lnSpc>
              </a:pPr>
              <a:r>
                <a:rPr lang="en-US" sz="2900" strike="noStrike">
                  <a:solidFill>
                    <a:srgbClr val="000000"/>
                  </a:solidFill>
                  <a:latin typeface="Poppins"/>
                </a:rPr>
                <a:t>Documenter 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5400" y="855957"/>
              <a:ext cx="4769701" cy="11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6111" lvl="1" indent="-313055" algn="l">
                <a:lnSpc>
                  <a:spcPts val="348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Poppins"/>
                </a:rPr>
                <a:t>L</a:t>
              </a:r>
              <a:r>
                <a:rPr lang="en-US" sz="2900" strike="noStrike">
                  <a:solidFill>
                    <a:srgbClr val="000000"/>
                  </a:solidFill>
                  <a:latin typeface="Poppins"/>
                </a:rPr>
                <a:t>e processus de recherche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75157"/>
              <a:ext cx="4769701" cy="11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6111" lvl="1" indent="-313055" algn="just">
                <a:lnSpc>
                  <a:spcPts val="348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Poppins"/>
                </a:rPr>
                <a:t>Les adaptations à la stratégie</a:t>
              </a:r>
            </a:p>
          </p:txBody>
        </p:sp>
      </p:grp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866" y="187777"/>
            <a:ext cx="4780624" cy="4780624"/>
            <a:chOff x="0" y="0"/>
            <a:chExt cx="6374166" cy="6374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4166" cy="6374166"/>
            </a:xfrm>
            <a:custGeom>
              <a:avLst/>
              <a:gdLst/>
              <a:ahLst/>
              <a:cxnLst/>
              <a:rect l="l" t="t" r="r" b="b"/>
              <a:pathLst>
                <a:path w="6374166" h="6374166">
                  <a:moveTo>
                    <a:pt x="0" y="0"/>
                  </a:moveTo>
                  <a:lnTo>
                    <a:pt x="6374166" y="0"/>
                  </a:lnTo>
                  <a:lnTo>
                    <a:pt x="6374166" y="6374166"/>
                  </a:lnTo>
                  <a:lnTo>
                    <a:pt x="0" y="637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1069462" y="1621807"/>
              <a:ext cx="4235242" cy="3133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499">
                  <a:solidFill>
                    <a:srgbClr val="FFFFFF"/>
                  </a:solidFill>
                  <a:latin typeface="Poppins Bold"/>
                </a:rPr>
                <a:t>Diffuser les résultats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19078" y="629727"/>
            <a:ext cx="11486661" cy="5597324"/>
            <a:chOff x="0" y="0"/>
            <a:chExt cx="15315548" cy="7463098"/>
          </a:xfrm>
        </p:grpSpPr>
        <p:sp>
          <p:nvSpPr>
            <p:cNvPr id="6" name="Freeform 6"/>
            <p:cNvSpPr/>
            <p:nvPr/>
          </p:nvSpPr>
          <p:spPr>
            <a:xfrm>
              <a:off x="0" y="3320381"/>
              <a:ext cx="3404989" cy="3114017"/>
            </a:xfrm>
            <a:custGeom>
              <a:avLst/>
              <a:gdLst/>
              <a:ahLst/>
              <a:cxnLst/>
              <a:rect l="l" t="t" r="r" b="b"/>
              <a:pathLst>
                <a:path w="3404989" h="3114017">
                  <a:moveTo>
                    <a:pt x="0" y="0"/>
                  </a:moveTo>
                  <a:lnTo>
                    <a:pt x="3404989" y="0"/>
                  </a:lnTo>
                  <a:lnTo>
                    <a:pt x="3404989" y="3114017"/>
                  </a:lnTo>
                  <a:lnTo>
                    <a:pt x="0" y="3114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35290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Diapositives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58853" y="-38100"/>
              <a:ext cx="14356694" cy="2933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Communiquer de façon concise et claire</a:t>
              </a:r>
            </a:p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Utiliser des :</a:t>
              </a:r>
            </a:p>
            <a:p>
              <a:pPr marL="1554477" lvl="2" indent="-518159">
                <a:lnSpc>
                  <a:spcPts val="4319"/>
                </a:lnSpc>
                <a:buFont typeface="Arial"/>
                <a:buChar char="⚬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Termes simples</a:t>
              </a:r>
            </a:p>
            <a:p>
              <a:pPr marL="1554477" lvl="2" indent="-518159" algn="l">
                <a:lnSpc>
                  <a:spcPts val="4319"/>
                </a:lnSpc>
                <a:buFont typeface="Arial"/>
                <a:buChar char="⚬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Supports visuels</a:t>
              </a:r>
            </a:p>
          </p:txBody>
        </p:sp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866" y="187777"/>
            <a:ext cx="4780624" cy="4780624"/>
            <a:chOff x="0" y="0"/>
            <a:chExt cx="6374166" cy="6374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4166" cy="6374166"/>
            </a:xfrm>
            <a:custGeom>
              <a:avLst/>
              <a:gdLst/>
              <a:ahLst/>
              <a:cxnLst/>
              <a:rect l="l" t="t" r="r" b="b"/>
              <a:pathLst>
                <a:path w="6374166" h="6374166">
                  <a:moveTo>
                    <a:pt x="0" y="0"/>
                  </a:moveTo>
                  <a:lnTo>
                    <a:pt x="6374166" y="0"/>
                  </a:lnTo>
                  <a:lnTo>
                    <a:pt x="6374166" y="6374166"/>
                  </a:lnTo>
                  <a:lnTo>
                    <a:pt x="0" y="637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1069462" y="1621807"/>
              <a:ext cx="4235242" cy="3133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499">
                  <a:solidFill>
                    <a:srgbClr val="FFFFFF"/>
                  </a:solidFill>
                  <a:latin typeface="Poppins Bold"/>
                </a:rPr>
                <a:t>Diffuser les résultats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19078" y="629727"/>
            <a:ext cx="11486661" cy="5597324"/>
            <a:chOff x="0" y="0"/>
            <a:chExt cx="15315548" cy="7463098"/>
          </a:xfrm>
        </p:grpSpPr>
        <p:sp>
          <p:nvSpPr>
            <p:cNvPr id="6" name="Freeform 6"/>
            <p:cNvSpPr/>
            <p:nvPr/>
          </p:nvSpPr>
          <p:spPr>
            <a:xfrm>
              <a:off x="0" y="3320381"/>
              <a:ext cx="3404989" cy="3114017"/>
            </a:xfrm>
            <a:custGeom>
              <a:avLst/>
              <a:gdLst/>
              <a:ahLst/>
              <a:cxnLst/>
              <a:rect l="l" t="t" r="r" b="b"/>
              <a:pathLst>
                <a:path w="3404989" h="3114017">
                  <a:moveTo>
                    <a:pt x="0" y="0"/>
                  </a:moveTo>
                  <a:lnTo>
                    <a:pt x="3404989" y="0"/>
                  </a:lnTo>
                  <a:lnTo>
                    <a:pt x="3404989" y="3114017"/>
                  </a:lnTo>
                  <a:lnTo>
                    <a:pt x="0" y="3114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35290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Diapositives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21505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Graphiques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5586216" y="3230563"/>
              <a:ext cx="3269699" cy="3293653"/>
            </a:xfrm>
            <a:custGeom>
              <a:avLst/>
              <a:gdLst/>
              <a:ahLst/>
              <a:cxnLst/>
              <a:rect l="l" t="t" r="r" b="b"/>
              <a:pathLst>
                <a:path w="3269699" h="3293653">
                  <a:moveTo>
                    <a:pt x="0" y="0"/>
                  </a:moveTo>
                  <a:lnTo>
                    <a:pt x="3269699" y="0"/>
                  </a:lnTo>
                  <a:lnTo>
                    <a:pt x="3269699" y="3293653"/>
                  </a:lnTo>
                  <a:lnTo>
                    <a:pt x="0" y="3293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958853" y="-38100"/>
              <a:ext cx="14356694" cy="2933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Communiquer de façon concise et claire</a:t>
              </a:r>
            </a:p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Utiliser des :</a:t>
              </a:r>
            </a:p>
            <a:p>
              <a:pPr marL="1554477" lvl="2" indent="-518159">
                <a:lnSpc>
                  <a:spcPts val="4319"/>
                </a:lnSpc>
                <a:buFont typeface="Arial"/>
                <a:buChar char="⚬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Termes simples</a:t>
              </a:r>
            </a:p>
            <a:p>
              <a:pPr marL="1554477" lvl="2" indent="-518159" algn="l">
                <a:lnSpc>
                  <a:spcPts val="4319"/>
                </a:lnSpc>
                <a:buFont typeface="Arial"/>
                <a:buChar char="⚬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Supports visuels</a:t>
              </a:r>
            </a:p>
          </p:txBody>
        </p:sp>
      </p:grp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866" y="187777"/>
            <a:ext cx="4780624" cy="4780624"/>
            <a:chOff x="0" y="0"/>
            <a:chExt cx="6374166" cy="6374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4166" cy="6374166"/>
            </a:xfrm>
            <a:custGeom>
              <a:avLst/>
              <a:gdLst/>
              <a:ahLst/>
              <a:cxnLst/>
              <a:rect l="l" t="t" r="r" b="b"/>
              <a:pathLst>
                <a:path w="6374166" h="6374166">
                  <a:moveTo>
                    <a:pt x="0" y="0"/>
                  </a:moveTo>
                  <a:lnTo>
                    <a:pt x="6374166" y="0"/>
                  </a:lnTo>
                  <a:lnTo>
                    <a:pt x="6374166" y="6374166"/>
                  </a:lnTo>
                  <a:lnTo>
                    <a:pt x="0" y="637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1069462" y="1621807"/>
              <a:ext cx="4235242" cy="3133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499">
                  <a:solidFill>
                    <a:srgbClr val="FFFFFF"/>
                  </a:solidFill>
                  <a:latin typeface="Poppins Bold"/>
                </a:rPr>
                <a:t>Diffuser les résultats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19078" y="629727"/>
            <a:ext cx="11486661" cy="5597324"/>
            <a:chOff x="0" y="0"/>
            <a:chExt cx="15315548" cy="7463098"/>
          </a:xfrm>
        </p:grpSpPr>
        <p:sp>
          <p:nvSpPr>
            <p:cNvPr id="6" name="Freeform 6"/>
            <p:cNvSpPr/>
            <p:nvPr/>
          </p:nvSpPr>
          <p:spPr>
            <a:xfrm>
              <a:off x="0" y="3320381"/>
              <a:ext cx="3404989" cy="3114017"/>
            </a:xfrm>
            <a:custGeom>
              <a:avLst/>
              <a:gdLst/>
              <a:ahLst/>
              <a:cxnLst/>
              <a:rect l="l" t="t" r="r" b="b"/>
              <a:pathLst>
                <a:path w="3404989" h="3114017">
                  <a:moveTo>
                    <a:pt x="0" y="0"/>
                  </a:moveTo>
                  <a:lnTo>
                    <a:pt x="3404989" y="0"/>
                  </a:lnTo>
                  <a:lnTo>
                    <a:pt x="3404989" y="3114017"/>
                  </a:lnTo>
                  <a:lnTo>
                    <a:pt x="0" y="3114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35290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Diapositives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21505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Graphiques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5586216" y="3230563"/>
              <a:ext cx="3269699" cy="3293653"/>
            </a:xfrm>
            <a:custGeom>
              <a:avLst/>
              <a:gdLst/>
              <a:ahLst/>
              <a:cxnLst/>
              <a:rect l="l" t="t" r="r" b="b"/>
              <a:pathLst>
                <a:path w="3269699" h="3293653">
                  <a:moveTo>
                    <a:pt x="0" y="0"/>
                  </a:moveTo>
                  <a:lnTo>
                    <a:pt x="3269699" y="0"/>
                  </a:lnTo>
                  <a:lnTo>
                    <a:pt x="3269699" y="3293653"/>
                  </a:lnTo>
                  <a:lnTo>
                    <a:pt x="0" y="3293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1037142" y="3502949"/>
              <a:ext cx="3296798" cy="2743200"/>
            </a:xfrm>
            <a:custGeom>
              <a:avLst/>
              <a:gdLst/>
              <a:ahLst/>
              <a:cxnLst/>
              <a:rect l="l" t="t" r="r" b="b"/>
              <a:pathLst>
                <a:path w="3296798" h="2743200">
                  <a:moveTo>
                    <a:pt x="0" y="0"/>
                  </a:moveTo>
                  <a:lnTo>
                    <a:pt x="3296797" y="0"/>
                  </a:lnTo>
                  <a:lnTo>
                    <a:pt x="3296797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958853" y="-38100"/>
              <a:ext cx="14356694" cy="2933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Communiquer de façon concise et claire</a:t>
              </a:r>
            </a:p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Utiliser des :</a:t>
              </a:r>
            </a:p>
            <a:p>
              <a:pPr marL="1554477" lvl="2" indent="-518159">
                <a:lnSpc>
                  <a:spcPts val="4319"/>
                </a:lnSpc>
                <a:buFont typeface="Arial"/>
                <a:buChar char="⚬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Termes simples</a:t>
              </a:r>
            </a:p>
            <a:p>
              <a:pPr marL="1554477" lvl="2" indent="-518159" algn="l">
                <a:lnSpc>
                  <a:spcPts val="4319"/>
                </a:lnSpc>
                <a:buFont typeface="Arial"/>
                <a:buChar char="⚬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Supports visuels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43929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Tableaux</a:t>
              </a:r>
            </a:p>
          </p:txBody>
        </p:sp>
      </p:grp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866" y="187777"/>
            <a:ext cx="4780624" cy="4780624"/>
            <a:chOff x="0" y="0"/>
            <a:chExt cx="6374166" cy="6374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4166" cy="6374166"/>
            </a:xfrm>
            <a:custGeom>
              <a:avLst/>
              <a:gdLst/>
              <a:ahLst/>
              <a:cxnLst/>
              <a:rect l="l" t="t" r="r" b="b"/>
              <a:pathLst>
                <a:path w="6374166" h="6374166">
                  <a:moveTo>
                    <a:pt x="0" y="0"/>
                  </a:moveTo>
                  <a:lnTo>
                    <a:pt x="6374166" y="0"/>
                  </a:lnTo>
                  <a:lnTo>
                    <a:pt x="6374166" y="6374166"/>
                  </a:lnTo>
                  <a:lnTo>
                    <a:pt x="0" y="637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1069462" y="1621807"/>
              <a:ext cx="4235242" cy="3133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499">
                  <a:solidFill>
                    <a:srgbClr val="FFFFFF"/>
                  </a:solidFill>
                  <a:latin typeface="Poppins Bold"/>
                </a:rPr>
                <a:t>Diffuser les résultats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19078" y="629727"/>
            <a:ext cx="11486661" cy="7140374"/>
            <a:chOff x="0" y="0"/>
            <a:chExt cx="15315548" cy="9520498"/>
          </a:xfrm>
        </p:grpSpPr>
        <p:sp>
          <p:nvSpPr>
            <p:cNvPr id="6" name="Freeform 6"/>
            <p:cNvSpPr/>
            <p:nvPr/>
          </p:nvSpPr>
          <p:spPr>
            <a:xfrm>
              <a:off x="0" y="3320381"/>
              <a:ext cx="3404989" cy="3114017"/>
            </a:xfrm>
            <a:custGeom>
              <a:avLst/>
              <a:gdLst/>
              <a:ahLst/>
              <a:cxnLst/>
              <a:rect l="l" t="t" r="r" b="b"/>
              <a:pathLst>
                <a:path w="3404989" h="3114017">
                  <a:moveTo>
                    <a:pt x="0" y="0"/>
                  </a:moveTo>
                  <a:lnTo>
                    <a:pt x="3404989" y="0"/>
                  </a:lnTo>
                  <a:lnTo>
                    <a:pt x="3404989" y="3114017"/>
                  </a:lnTo>
                  <a:lnTo>
                    <a:pt x="0" y="3114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35290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Diapositives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21505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Graphiques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5586216" y="3230563"/>
              <a:ext cx="3269699" cy="3293653"/>
            </a:xfrm>
            <a:custGeom>
              <a:avLst/>
              <a:gdLst/>
              <a:ahLst/>
              <a:cxnLst/>
              <a:rect l="l" t="t" r="r" b="b"/>
              <a:pathLst>
                <a:path w="3269699" h="3293653">
                  <a:moveTo>
                    <a:pt x="0" y="0"/>
                  </a:moveTo>
                  <a:lnTo>
                    <a:pt x="3269699" y="0"/>
                  </a:lnTo>
                  <a:lnTo>
                    <a:pt x="3269699" y="3293653"/>
                  </a:lnTo>
                  <a:lnTo>
                    <a:pt x="0" y="3293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1037142" y="3502949"/>
              <a:ext cx="3296798" cy="2743200"/>
            </a:xfrm>
            <a:custGeom>
              <a:avLst/>
              <a:gdLst/>
              <a:ahLst/>
              <a:cxnLst/>
              <a:rect l="l" t="t" r="r" b="b"/>
              <a:pathLst>
                <a:path w="3296798" h="2743200">
                  <a:moveTo>
                    <a:pt x="0" y="0"/>
                  </a:moveTo>
                  <a:lnTo>
                    <a:pt x="3296797" y="0"/>
                  </a:lnTo>
                  <a:lnTo>
                    <a:pt x="3296797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958853" y="-38100"/>
              <a:ext cx="14356694" cy="2933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Communiquer de façon concise et claire</a:t>
              </a:r>
            </a:p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Utiliser des :</a:t>
              </a:r>
            </a:p>
            <a:p>
              <a:pPr marL="1554477" lvl="2" indent="-518159">
                <a:lnSpc>
                  <a:spcPts val="4319"/>
                </a:lnSpc>
                <a:buFont typeface="Arial"/>
                <a:buChar char="⚬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Termes simples</a:t>
              </a:r>
            </a:p>
            <a:p>
              <a:pPr marL="1554477" lvl="2" indent="-518159" algn="l">
                <a:lnSpc>
                  <a:spcPts val="4319"/>
                </a:lnSpc>
                <a:buFont typeface="Arial"/>
                <a:buChar char="⚬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Supports visuels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43929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Tableaux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60261" y="8034598"/>
              <a:ext cx="14055287" cy="148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38" lvl="1" indent="-388619" algn="l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Adapter le language, le format et les visuels à votre public</a:t>
              </a:r>
            </a:p>
          </p:txBody>
        </p:sp>
      </p:grp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866" y="187777"/>
            <a:ext cx="4780624" cy="4780624"/>
            <a:chOff x="0" y="0"/>
            <a:chExt cx="6374166" cy="6374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4166" cy="6374166"/>
            </a:xfrm>
            <a:custGeom>
              <a:avLst/>
              <a:gdLst/>
              <a:ahLst/>
              <a:cxnLst/>
              <a:rect l="l" t="t" r="r" b="b"/>
              <a:pathLst>
                <a:path w="6374166" h="6374166">
                  <a:moveTo>
                    <a:pt x="0" y="0"/>
                  </a:moveTo>
                  <a:lnTo>
                    <a:pt x="6374166" y="0"/>
                  </a:lnTo>
                  <a:lnTo>
                    <a:pt x="6374166" y="6374166"/>
                  </a:lnTo>
                  <a:lnTo>
                    <a:pt x="0" y="637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1069462" y="1621807"/>
              <a:ext cx="4235242" cy="3133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499">
                  <a:solidFill>
                    <a:srgbClr val="FFFFFF"/>
                  </a:solidFill>
                  <a:latin typeface="Poppins Bold"/>
                </a:rPr>
                <a:t>Diffuser les résultats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19078" y="629727"/>
            <a:ext cx="11486661" cy="7683299"/>
            <a:chOff x="0" y="0"/>
            <a:chExt cx="15315548" cy="10244398"/>
          </a:xfrm>
        </p:grpSpPr>
        <p:sp>
          <p:nvSpPr>
            <p:cNvPr id="6" name="Freeform 6"/>
            <p:cNvSpPr/>
            <p:nvPr/>
          </p:nvSpPr>
          <p:spPr>
            <a:xfrm>
              <a:off x="0" y="3320381"/>
              <a:ext cx="3404989" cy="3114017"/>
            </a:xfrm>
            <a:custGeom>
              <a:avLst/>
              <a:gdLst/>
              <a:ahLst/>
              <a:cxnLst/>
              <a:rect l="l" t="t" r="r" b="b"/>
              <a:pathLst>
                <a:path w="3404989" h="3114017">
                  <a:moveTo>
                    <a:pt x="0" y="0"/>
                  </a:moveTo>
                  <a:lnTo>
                    <a:pt x="3404989" y="0"/>
                  </a:lnTo>
                  <a:lnTo>
                    <a:pt x="3404989" y="3114017"/>
                  </a:lnTo>
                  <a:lnTo>
                    <a:pt x="0" y="3114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35290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Diapositives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21505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Graphiques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5586216" y="3230563"/>
              <a:ext cx="3269699" cy="3293653"/>
            </a:xfrm>
            <a:custGeom>
              <a:avLst/>
              <a:gdLst/>
              <a:ahLst/>
              <a:cxnLst/>
              <a:rect l="l" t="t" r="r" b="b"/>
              <a:pathLst>
                <a:path w="3269699" h="3293653">
                  <a:moveTo>
                    <a:pt x="0" y="0"/>
                  </a:moveTo>
                  <a:lnTo>
                    <a:pt x="3269699" y="0"/>
                  </a:lnTo>
                  <a:lnTo>
                    <a:pt x="3269699" y="3293653"/>
                  </a:lnTo>
                  <a:lnTo>
                    <a:pt x="0" y="3293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1037142" y="3502949"/>
              <a:ext cx="3296798" cy="2743200"/>
            </a:xfrm>
            <a:custGeom>
              <a:avLst/>
              <a:gdLst/>
              <a:ahLst/>
              <a:cxnLst/>
              <a:rect l="l" t="t" r="r" b="b"/>
              <a:pathLst>
                <a:path w="3296798" h="2743200">
                  <a:moveTo>
                    <a:pt x="0" y="0"/>
                  </a:moveTo>
                  <a:lnTo>
                    <a:pt x="3296797" y="0"/>
                  </a:lnTo>
                  <a:lnTo>
                    <a:pt x="3296797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958853" y="-38100"/>
              <a:ext cx="14356694" cy="2933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Communiquer de façon concise et claire</a:t>
              </a:r>
            </a:p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Utiliser des :</a:t>
              </a:r>
            </a:p>
            <a:p>
              <a:pPr marL="1554477" lvl="2" indent="-518159">
                <a:lnSpc>
                  <a:spcPts val="4319"/>
                </a:lnSpc>
                <a:buFont typeface="Arial"/>
                <a:buChar char="⚬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Termes simples</a:t>
              </a:r>
            </a:p>
            <a:p>
              <a:pPr marL="1554477" lvl="2" indent="-518159" algn="l">
                <a:lnSpc>
                  <a:spcPts val="4319"/>
                </a:lnSpc>
                <a:buFont typeface="Arial"/>
                <a:buChar char="⚬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Supports visuels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43929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Tableaux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60261" y="8034598"/>
              <a:ext cx="14055287" cy="2209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Adapter le language, le format et les visuels à votre public</a:t>
              </a:r>
            </a:p>
            <a:p>
              <a:pPr marL="777238" lvl="1" indent="-388619" algn="l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Intégration des commentaires du public</a:t>
              </a:r>
            </a:p>
          </p:txBody>
        </p:sp>
      </p:grp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866" y="187777"/>
            <a:ext cx="4780624" cy="4780624"/>
            <a:chOff x="0" y="0"/>
            <a:chExt cx="6374166" cy="6374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4166" cy="6374166"/>
            </a:xfrm>
            <a:custGeom>
              <a:avLst/>
              <a:gdLst/>
              <a:ahLst/>
              <a:cxnLst/>
              <a:rect l="l" t="t" r="r" b="b"/>
              <a:pathLst>
                <a:path w="6374166" h="6374166">
                  <a:moveTo>
                    <a:pt x="0" y="0"/>
                  </a:moveTo>
                  <a:lnTo>
                    <a:pt x="6374166" y="0"/>
                  </a:lnTo>
                  <a:lnTo>
                    <a:pt x="6374166" y="6374166"/>
                  </a:lnTo>
                  <a:lnTo>
                    <a:pt x="0" y="637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1069462" y="1621807"/>
              <a:ext cx="4235242" cy="3133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499">
                  <a:solidFill>
                    <a:srgbClr val="FFFFFF"/>
                  </a:solidFill>
                  <a:latin typeface="Poppins Bold"/>
                </a:rPr>
                <a:t>Diffuser les résultats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19078" y="629727"/>
            <a:ext cx="11486661" cy="7683299"/>
            <a:chOff x="0" y="0"/>
            <a:chExt cx="15315548" cy="10244398"/>
          </a:xfrm>
        </p:grpSpPr>
        <p:sp>
          <p:nvSpPr>
            <p:cNvPr id="6" name="Freeform 6"/>
            <p:cNvSpPr/>
            <p:nvPr/>
          </p:nvSpPr>
          <p:spPr>
            <a:xfrm>
              <a:off x="0" y="3320381"/>
              <a:ext cx="3404989" cy="3114017"/>
            </a:xfrm>
            <a:custGeom>
              <a:avLst/>
              <a:gdLst/>
              <a:ahLst/>
              <a:cxnLst/>
              <a:rect l="l" t="t" r="r" b="b"/>
              <a:pathLst>
                <a:path w="3404989" h="3114017">
                  <a:moveTo>
                    <a:pt x="0" y="0"/>
                  </a:moveTo>
                  <a:lnTo>
                    <a:pt x="3404989" y="0"/>
                  </a:lnTo>
                  <a:lnTo>
                    <a:pt x="3404989" y="3114017"/>
                  </a:lnTo>
                  <a:lnTo>
                    <a:pt x="0" y="3114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35290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Diapositives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21505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Graphiques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5586216" y="3230563"/>
              <a:ext cx="3269699" cy="3293653"/>
            </a:xfrm>
            <a:custGeom>
              <a:avLst/>
              <a:gdLst/>
              <a:ahLst/>
              <a:cxnLst/>
              <a:rect l="l" t="t" r="r" b="b"/>
              <a:pathLst>
                <a:path w="3269699" h="3293653">
                  <a:moveTo>
                    <a:pt x="0" y="0"/>
                  </a:moveTo>
                  <a:lnTo>
                    <a:pt x="3269699" y="0"/>
                  </a:lnTo>
                  <a:lnTo>
                    <a:pt x="3269699" y="3293653"/>
                  </a:lnTo>
                  <a:lnTo>
                    <a:pt x="0" y="3293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1037142" y="3502949"/>
              <a:ext cx="3296798" cy="2743200"/>
            </a:xfrm>
            <a:custGeom>
              <a:avLst/>
              <a:gdLst/>
              <a:ahLst/>
              <a:cxnLst/>
              <a:rect l="l" t="t" r="r" b="b"/>
              <a:pathLst>
                <a:path w="3296798" h="2743200">
                  <a:moveTo>
                    <a:pt x="0" y="0"/>
                  </a:moveTo>
                  <a:lnTo>
                    <a:pt x="3296797" y="0"/>
                  </a:lnTo>
                  <a:lnTo>
                    <a:pt x="3296797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958853" y="-38100"/>
              <a:ext cx="14356694" cy="2933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Communiquer de façon concise et claire</a:t>
              </a:r>
            </a:p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Utiliser des :</a:t>
              </a:r>
            </a:p>
            <a:p>
              <a:pPr marL="1554477" lvl="2" indent="-518159">
                <a:lnSpc>
                  <a:spcPts val="4319"/>
                </a:lnSpc>
                <a:buFont typeface="Arial"/>
                <a:buChar char="⚬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Termes simples</a:t>
              </a:r>
            </a:p>
            <a:p>
              <a:pPr marL="1554477" lvl="2" indent="-518159" algn="l">
                <a:lnSpc>
                  <a:spcPts val="4319"/>
                </a:lnSpc>
                <a:buFont typeface="Arial"/>
                <a:buChar char="⚬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Supports visuels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43929" y="6824923"/>
              <a:ext cx="3134410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Tableaux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60261" y="8034598"/>
              <a:ext cx="14055287" cy="2209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38" lvl="1" indent="-388619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Adapter le language, le format et les visuels à votre public</a:t>
              </a:r>
            </a:p>
            <a:p>
              <a:pPr marL="777238" lvl="1" indent="-388619" algn="l">
                <a:lnSpc>
                  <a:spcPts val="4319"/>
                </a:lnSpc>
                <a:buFont typeface="Arial"/>
                <a:buChar char="•"/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Intégration des commentaires du public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50679" y="8934450"/>
            <a:ext cx="13998843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Poppins Bold"/>
              </a:rPr>
              <a:t>IMPORTANT pour maximiser l‘impact de votre travail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309912" y="8337612"/>
            <a:ext cx="1949388" cy="1949388"/>
          </a:xfrm>
          <a:custGeom>
            <a:avLst/>
            <a:gdLst/>
            <a:ahLst/>
            <a:cxnLst/>
            <a:rect l="l" t="t" r="r" b="b"/>
            <a:pathLst>
              <a:path w="1949388" h="1949388">
                <a:moveTo>
                  <a:pt x="0" y="0"/>
                </a:moveTo>
                <a:lnTo>
                  <a:pt x="1949388" y="0"/>
                </a:lnTo>
                <a:lnTo>
                  <a:pt x="1949388" y="1949388"/>
                </a:lnTo>
                <a:lnTo>
                  <a:pt x="0" y="19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8568" y="139092"/>
            <a:ext cx="8986556" cy="7765473"/>
            <a:chOff x="0" y="0"/>
            <a:chExt cx="11982075" cy="10353965"/>
          </a:xfrm>
        </p:grpSpPr>
        <p:sp>
          <p:nvSpPr>
            <p:cNvPr id="3" name="Freeform 3"/>
            <p:cNvSpPr/>
            <p:nvPr/>
          </p:nvSpPr>
          <p:spPr>
            <a:xfrm>
              <a:off x="8723628" y="4760542"/>
              <a:ext cx="3258447" cy="4937042"/>
            </a:xfrm>
            <a:custGeom>
              <a:avLst/>
              <a:gdLst/>
              <a:ahLst/>
              <a:cxnLst/>
              <a:rect l="l" t="t" r="r" b="b"/>
              <a:pathLst>
                <a:path w="3258447" h="4937042">
                  <a:moveTo>
                    <a:pt x="0" y="0"/>
                  </a:moveTo>
                  <a:lnTo>
                    <a:pt x="3258447" y="0"/>
                  </a:lnTo>
                  <a:lnTo>
                    <a:pt x="3258447" y="4937041"/>
                  </a:lnTo>
                  <a:lnTo>
                    <a:pt x="0" y="4937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707835" y="0"/>
              <a:ext cx="7613641" cy="5412606"/>
            </a:xfrm>
            <a:custGeom>
              <a:avLst/>
              <a:gdLst/>
              <a:ahLst/>
              <a:cxnLst/>
              <a:rect l="l" t="t" r="r" b="b"/>
              <a:pathLst>
                <a:path w="7613641" h="5412606">
                  <a:moveTo>
                    <a:pt x="0" y="0"/>
                  </a:moveTo>
                  <a:lnTo>
                    <a:pt x="7613641" y="0"/>
                  </a:lnTo>
                  <a:lnTo>
                    <a:pt x="7613641" y="5412606"/>
                  </a:lnTo>
                  <a:lnTo>
                    <a:pt x="0" y="5412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375056" y="3385228"/>
              <a:ext cx="4871878" cy="6906013"/>
            </a:xfrm>
            <a:custGeom>
              <a:avLst/>
              <a:gdLst/>
              <a:ahLst/>
              <a:cxnLst/>
              <a:rect l="l" t="t" r="r" b="b"/>
              <a:pathLst>
                <a:path w="4871878" h="6906013">
                  <a:moveTo>
                    <a:pt x="0" y="0"/>
                  </a:moveTo>
                  <a:lnTo>
                    <a:pt x="4871878" y="0"/>
                  </a:lnTo>
                  <a:lnTo>
                    <a:pt x="4871878" y="6906013"/>
                  </a:lnTo>
                  <a:lnTo>
                    <a:pt x="0" y="6906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447952"/>
              <a:ext cx="4375056" cy="6906013"/>
            </a:xfrm>
            <a:custGeom>
              <a:avLst/>
              <a:gdLst/>
              <a:ahLst/>
              <a:cxnLst/>
              <a:rect l="l" t="t" r="r" b="b"/>
              <a:pathLst>
                <a:path w="4375056" h="6906013">
                  <a:moveTo>
                    <a:pt x="0" y="0"/>
                  </a:moveTo>
                  <a:lnTo>
                    <a:pt x="4375056" y="0"/>
                  </a:lnTo>
                  <a:lnTo>
                    <a:pt x="4375056" y="6906013"/>
                  </a:lnTo>
                  <a:lnTo>
                    <a:pt x="0" y="6906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b="-5485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084717" y="478836"/>
              <a:ext cx="2726278" cy="2726278"/>
            </a:xfrm>
            <a:custGeom>
              <a:avLst/>
              <a:gdLst/>
              <a:ahLst/>
              <a:cxnLst/>
              <a:rect l="l" t="t" r="r" b="b"/>
              <a:pathLst>
                <a:path w="2726278" h="2726278">
                  <a:moveTo>
                    <a:pt x="0" y="0"/>
                  </a:moveTo>
                  <a:lnTo>
                    <a:pt x="2726278" y="0"/>
                  </a:lnTo>
                  <a:lnTo>
                    <a:pt x="2726278" y="2726278"/>
                  </a:lnTo>
                  <a:lnTo>
                    <a:pt x="0" y="2726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128623" y="448109"/>
              <a:ext cx="2704035" cy="2704035"/>
            </a:xfrm>
            <a:custGeom>
              <a:avLst/>
              <a:gdLst/>
              <a:ahLst/>
              <a:cxnLst/>
              <a:rect l="l" t="t" r="r" b="b"/>
              <a:pathLst>
                <a:path w="2704035" h="2704035">
                  <a:moveTo>
                    <a:pt x="0" y="0"/>
                  </a:moveTo>
                  <a:lnTo>
                    <a:pt x="2704035" y="0"/>
                  </a:lnTo>
                  <a:lnTo>
                    <a:pt x="2704035" y="2704034"/>
                  </a:lnTo>
                  <a:lnTo>
                    <a:pt x="0" y="2704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8568" y="139092"/>
            <a:ext cx="8986556" cy="7765473"/>
            <a:chOff x="0" y="0"/>
            <a:chExt cx="11982075" cy="10353965"/>
          </a:xfrm>
        </p:grpSpPr>
        <p:sp>
          <p:nvSpPr>
            <p:cNvPr id="3" name="Freeform 3"/>
            <p:cNvSpPr/>
            <p:nvPr/>
          </p:nvSpPr>
          <p:spPr>
            <a:xfrm>
              <a:off x="8723628" y="4760542"/>
              <a:ext cx="3258447" cy="4937042"/>
            </a:xfrm>
            <a:custGeom>
              <a:avLst/>
              <a:gdLst/>
              <a:ahLst/>
              <a:cxnLst/>
              <a:rect l="l" t="t" r="r" b="b"/>
              <a:pathLst>
                <a:path w="3258447" h="4937042">
                  <a:moveTo>
                    <a:pt x="0" y="0"/>
                  </a:moveTo>
                  <a:lnTo>
                    <a:pt x="3258447" y="0"/>
                  </a:lnTo>
                  <a:lnTo>
                    <a:pt x="3258447" y="4937041"/>
                  </a:lnTo>
                  <a:lnTo>
                    <a:pt x="0" y="4937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707835" y="0"/>
              <a:ext cx="7613641" cy="5412606"/>
            </a:xfrm>
            <a:custGeom>
              <a:avLst/>
              <a:gdLst/>
              <a:ahLst/>
              <a:cxnLst/>
              <a:rect l="l" t="t" r="r" b="b"/>
              <a:pathLst>
                <a:path w="7613641" h="5412606">
                  <a:moveTo>
                    <a:pt x="0" y="0"/>
                  </a:moveTo>
                  <a:lnTo>
                    <a:pt x="7613641" y="0"/>
                  </a:lnTo>
                  <a:lnTo>
                    <a:pt x="7613641" y="5412606"/>
                  </a:lnTo>
                  <a:lnTo>
                    <a:pt x="0" y="5412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375056" y="3385228"/>
              <a:ext cx="4871878" cy="6906013"/>
            </a:xfrm>
            <a:custGeom>
              <a:avLst/>
              <a:gdLst/>
              <a:ahLst/>
              <a:cxnLst/>
              <a:rect l="l" t="t" r="r" b="b"/>
              <a:pathLst>
                <a:path w="4871878" h="6906013">
                  <a:moveTo>
                    <a:pt x="0" y="0"/>
                  </a:moveTo>
                  <a:lnTo>
                    <a:pt x="4871878" y="0"/>
                  </a:lnTo>
                  <a:lnTo>
                    <a:pt x="4871878" y="6906013"/>
                  </a:lnTo>
                  <a:lnTo>
                    <a:pt x="0" y="6906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447952"/>
              <a:ext cx="4375056" cy="6906013"/>
            </a:xfrm>
            <a:custGeom>
              <a:avLst/>
              <a:gdLst/>
              <a:ahLst/>
              <a:cxnLst/>
              <a:rect l="l" t="t" r="r" b="b"/>
              <a:pathLst>
                <a:path w="4375056" h="6906013">
                  <a:moveTo>
                    <a:pt x="0" y="0"/>
                  </a:moveTo>
                  <a:lnTo>
                    <a:pt x="4375056" y="0"/>
                  </a:lnTo>
                  <a:lnTo>
                    <a:pt x="4375056" y="6906013"/>
                  </a:lnTo>
                  <a:lnTo>
                    <a:pt x="0" y="6906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b="-5485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084717" y="478836"/>
              <a:ext cx="2726278" cy="2726278"/>
            </a:xfrm>
            <a:custGeom>
              <a:avLst/>
              <a:gdLst/>
              <a:ahLst/>
              <a:cxnLst/>
              <a:rect l="l" t="t" r="r" b="b"/>
              <a:pathLst>
                <a:path w="2726278" h="2726278">
                  <a:moveTo>
                    <a:pt x="0" y="0"/>
                  </a:moveTo>
                  <a:lnTo>
                    <a:pt x="2726278" y="0"/>
                  </a:lnTo>
                  <a:lnTo>
                    <a:pt x="2726278" y="2726278"/>
                  </a:lnTo>
                  <a:lnTo>
                    <a:pt x="0" y="2726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128623" y="448109"/>
              <a:ext cx="2704035" cy="2704035"/>
            </a:xfrm>
            <a:custGeom>
              <a:avLst/>
              <a:gdLst/>
              <a:ahLst/>
              <a:cxnLst/>
              <a:rect l="l" t="t" r="r" b="b"/>
              <a:pathLst>
                <a:path w="2704035" h="2704035">
                  <a:moveTo>
                    <a:pt x="0" y="0"/>
                  </a:moveTo>
                  <a:lnTo>
                    <a:pt x="2704035" y="0"/>
                  </a:lnTo>
                  <a:lnTo>
                    <a:pt x="2704035" y="2704034"/>
                  </a:lnTo>
                  <a:lnTo>
                    <a:pt x="0" y="2704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1600559" y="7771177"/>
            <a:ext cx="5958222" cy="2544398"/>
            <a:chOff x="0" y="0"/>
            <a:chExt cx="7944296" cy="3392531"/>
          </a:xfrm>
        </p:grpSpPr>
        <p:sp>
          <p:nvSpPr>
            <p:cNvPr id="10" name="Freeform 10"/>
            <p:cNvSpPr/>
            <p:nvPr/>
          </p:nvSpPr>
          <p:spPr>
            <a:xfrm>
              <a:off x="957563" y="270502"/>
              <a:ext cx="5043912" cy="2613663"/>
            </a:xfrm>
            <a:custGeom>
              <a:avLst/>
              <a:gdLst/>
              <a:ahLst/>
              <a:cxnLst/>
              <a:rect l="l" t="t" r="r" b="b"/>
              <a:pathLst>
                <a:path w="5043912" h="2613663">
                  <a:moveTo>
                    <a:pt x="0" y="0"/>
                  </a:moveTo>
                  <a:lnTo>
                    <a:pt x="5043912" y="0"/>
                  </a:lnTo>
                  <a:lnTo>
                    <a:pt x="5043912" y="2613663"/>
                  </a:lnTo>
                  <a:lnTo>
                    <a:pt x="0" y="261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900384" y="270502"/>
              <a:ext cx="5043912" cy="2613663"/>
            </a:xfrm>
            <a:custGeom>
              <a:avLst/>
              <a:gdLst/>
              <a:ahLst/>
              <a:cxnLst/>
              <a:rect l="l" t="t" r="r" b="b"/>
              <a:pathLst>
                <a:path w="5043912" h="2613663">
                  <a:moveTo>
                    <a:pt x="0" y="0"/>
                  </a:moveTo>
                  <a:lnTo>
                    <a:pt x="5043912" y="0"/>
                  </a:lnTo>
                  <a:lnTo>
                    <a:pt x="5043912" y="2613663"/>
                  </a:lnTo>
                  <a:lnTo>
                    <a:pt x="0" y="261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671389" y="1049400"/>
              <a:ext cx="5887577" cy="1236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5"/>
                </a:lnSpc>
              </a:pPr>
              <a:r>
                <a:rPr lang="en-US" sz="2954">
                  <a:solidFill>
                    <a:srgbClr val="000000"/>
                  </a:solidFill>
                  <a:latin typeface="Arial Bold"/>
                </a:rPr>
                <a:t>Consultez la section</a:t>
              </a:r>
            </a:p>
            <a:p>
              <a:pPr algn="ctr">
                <a:lnSpc>
                  <a:spcPts val="3545"/>
                </a:lnSpc>
              </a:pPr>
              <a:r>
                <a:rPr lang="en-US" sz="2954">
                  <a:solidFill>
                    <a:srgbClr val="000000"/>
                  </a:solidFill>
                  <a:latin typeface="Arial Bold"/>
                </a:rPr>
                <a:t>« Ressources »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628415" cy="3392531"/>
            </a:xfrm>
            <a:custGeom>
              <a:avLst/>
              <a:gdLst/>
              <a:ahLst/>
              <a:cxnLst/>
              <a:rect l="l" t="t" r="r" b="b"/>
              <a:pathLst>
                <a:path w="1628415" h="3392531">
                  <a:moveTo>
                    <a:pt x="0" y="0"/>
                  </a:moveTo>
                  <a:lnTo>
                    <a:pt x="1628415" y="0"/>
                  </a:lnTo>
                  <a:lnTo>
                    <a:pt x="1628415" y="3392531"/>
                  </a:lnTo>
                  <a:lnTo>
                    <a:pt x="0" y="339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71525"/>
            <a:ext cx="5578001" cy="100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12"/>
              </a:lnSpc>
            </a:pPr>
            <a:r>
              <a:rPr lang="en-US" sz="4899">
                <a:solidFill>
                  <a:srgbClr val="FFFFFF"/>
                </a:solidFill>
                <a:latin typeface="Poppins"/>
              </a:rPr>
              <a:t>RÉFÉRENCES</a:t>
            </a:r>
          </a:p>
        </p:txBody>
      </p:sp>
      <p:sp>
        <p:nvSpPr>
          <p:cNvPr id="3" name="AutoShape 3"/>
          <p:cNvSpPr/>
          <p:nvPr/>
        </p:nvSpPr>
        <p:spPr>
          <a:xfrm>
            <a:off x="1028700" y="1989163"/>
            <a:ext cx="4313016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2266210"/>
            <a:ext cx="16780712" cy="727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270" lvl="2" indent="-190423">
              <a:lnSpc>
                <a:spcPts val="3898"/>
              </a:lnSpc>
              <a:buFont typeface="Arial"/>
              <a:buChar char="⚬"/>
            </a:pPr>
            <a:r>
              <a:rPr lang="en-US" sz="2498">
                <a:solidFill>
                  <a:srgbClr val="FFFFFF"/>
                </a:solidFill>
                <a:latin typeface="Poppins"/>
              </a:rPr>
              <a:t>Arksey, H. et O’Malley, L. (2005). Scoping studies: Towards a methodological framework.</a:t>
            </a:r>
            <a:r>
              <a:rPr lang="en-US" sz="2498">
                <a:solidFill>
                  <a:srgbClr val="FFFFFF"/>
                </a:solidFill>
                <a:latin typeface="Poppins Italics"/>
              </a:rPr>
              <a:t> International</a:t>
            </a:r>
            <a:r>
              <a:rPr lang="en-US" sz="2498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498">
                <a:solidFill>
                  <a:srgbClr val="FFFFFF"/>
                </a:solidFill>
                <a:latin typeface="Poppins Italics"/>
              </a:rPr>
              <a:t>Journal of Social Research Methodology</a:t>
            </a:r>
            <a:r>
              <a:rPr lang="en-US" sz="2498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498">
                <a:solidFill>
                  <a:srgbClr val="FFFFFF"/>
                </a:solidFill>
                <a:latin typeface="Poppins Italics"/>
              </a:rPr>
              <a:t>8</a:t>
            </a:r>
            <a:r>
              <a:rPr lang="en-US" sz="2498">
                <a:solidFill>
                  <a:srgbClr val="FFFFFF"/>
                </a:solidFill>
                <a:latin typeface="Poppins"/>
              </a:rPr>
              <a:t>(1), 19-32. </a:t>
            </a:r>
            <a:r>
              <a:rPr lang="en-US" sz="2498" u="sng">
                <a:solidFill>
                  <a:srgbClr val="FFFFFF"/>
                </a:solidFill>
                <a:latin typeface="Poppins"/>
              </a:rPr>
              <a:t>https://doi.org/10.1080/1364557032000119616</a:t>
            </a:r>
          </a:p>
          <a:p>
            <a:pPr marL="571270" lvl="2" indent="-190423">
              <a:lnSpc>
                <a:spcPts val="3898"/>
              </a:lnSpc>
              <a:buFont typeface="Arial"/>
              <a:buChar char="⚬"/>
            </a:pPr>
            <a:r>
              <a:rPr lang="en-US" sz="2498">
                <a:solidFill>
                  <a:srgbClr val="FFFFFF"/>
                </a:solidFill>
                <a:latin typeface="Poppins"/>
              </a:rPr>
              <a:t>Levac, D., Colquhoun, H. et O’Brien, K. K. (2010). Scoping studies: Advancing the methodology. </a:t>
            </a:r>
            <a:r>
              <a:rPr lang="en-US" sz="2498">
                <a:solidFill>
                  <a:srgbClr val="FFFFFF"/>
                </a:solidFill>
                <a:latin typeface="Poppins Italics"/>
              </a:rPr>
              <a:t>Implementation Science</a:t>
            </a:r>
            <a:r>
              <a:rPr lang="en-US" sz="2498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498">
                <a:solidFill>
                  <a:srgbClr val="FFFFFF"/>
                </a:solidFill>
                <a:latin typeface="Poppins Italics"/>
              </a:rPr>
              <a:t>5</a:t>
            </a:r>
            <a:r>
              <a:rPr lang="en-US" sz="2498">
                <a:solidFill>
                  <a:srgbClr val="FFFFFF"/>
                </a:solidFill>
                <a:latin typeface="Poppins"/>
              </a:rPr>
              <a:t>(1), 69. </a:t>
            </a:r>
            <a:r>
              <a:rPr lang="en-US" sz="2498" u="sng">
                <a:solidFill>
                  <a:srgbClr val="FFFFFF"/>
                </a:solidFill>
                <a:latin typeface="Poppins"/>
                <a:hlinkClick r:id="rId3" tooltip="https://doi.org/10.1186/1748-5908-5-69"/>
              </a:rPr>
              <a:t>https://doi.org/10.1186/1748-5908-5-69</a:t>
            </a:r>
          </a:p>
          <a:p>
            <a:pPr marL="571270" lvl="2" indent="-190423">
              <a:lnSpc>
                <a:spcPts val="3898"/>
              </a:lnSpc>
              <a:buFont typeface="Arial"/>
              <a:buChar char="⚬"/>
            </a:pPr>
            <a:r>
              <a:rPr lang="en-US" sz="2498">
                <a:solidFill>
                  <a:srgbClr val="FFFFFF"/>
                </a:solidFill>
                <a:latin typeface="Poppins"/>
              </a:rPr>
              <a:t>Page, M. J., McKenzie, J. E., Bossuyt, P. M., Boutron, I., Hoffmann, T. C., Mulrow, C. D., Shamseer, L., Tetzlaff, J. M., Akl, E. A., Brennan, S. E., Chou, R., Glanville, J., Grimshaw, J. M., Hróbjartsson, A., Lalu, M. M., Li, T., Loder, E. W., Mayo-Wilson, E., McDonald, S., McGuinness, L. A.,... Moher, D. (2021). The PRISMA 2020 statement: An updated guideline for reporting systematic reviews. </a:t>
            </a:r>
            <a:r>
              <a:rPr lang="en-US" sz="2498">
                <a:solidFill>
                  <a:srgbClr val="FFFFFF"/>
                </a:solidFill>
                <a:latin typeface="Poppins Italics"/>
              </a:rPr>
              <a:t>BMJ</a:t>
            </a:r>
            <a:r>
              <a:rPr lang="en-US" sz="2498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498">
                <a:solidFill>
                  <a:srgbClr val="FFFFFF"/>
                </a:solidFill>
                <a:latin typeface="Poppins Italics"/>
              </a:rPr>
              <a:t>372</a:t>
            </a:r>
            <a:r>
              <a:rPr lang="en-US" sz="2498">
                <a:solidFill>
                  <a:srgbClr val="FFFFFF"/>
                </a:solidFill>
                <a:latin typeface="Poppins"/>
              </a:rPr>
              <a:t>(71). </a:t>
            </a:r>
            <a:r>
              <a:rPr lang="en-US" sz="2498" u="sng">
                <a:solidFill>
                  <a:srgbClr val="FFFFFF"/>
                </a:solidFill>
                <a:latin typeface="Poppins"/>
              </a:rPr>
              <a:t>https://doi.org/10.1136/bmj.n71</a:t>
            </a:r>
          </a:p>
          <a:p>
            <a:pPr marL="571270" lvl="2" indent="-190423">
              <a:lnSpc>
                <a:spcPts val="3898"/>
              </a:lnSpc>
              <a:buFont typeface="Arial"/>
              <a:buChar char="⚬"/>
            </a:pPr>
            <a:r>
              <a:rPr lang="en-US" sz="2498">
                <a:solidFill>
                  <a:srgbClr val="FFFFFF"/>
                </a:solidFill>
                <a:latin typeface="Poppins"/>
              </a:rPr>
              <a:t>Peters, M. D. J., Godfrey, C., McInerney, P., Munn, Z., Tricco, A. C., et Khalil, H.(2020). Chapter 11: Scoping reviews. Dans E. Aromataris et Z. Munn (dir.), </a:t>
            </a:r>
            <a:r>
              <a:rPr lang="en-US" sz="2498">
                <a:solidFill>
                  <a:srgbClr val="FFFFFF"/>
                </a:solidFill>
                <a:latin typeface="Poppins Italics"/>
              </a:rPr>
              <a:t>JBI manual for evidence synthesis</a:t>
            </a:r>
            <a:r>
              <a:rPr lang="en-US" sz="2498">
                <a:solidFill>
                  <a:srgbClr val="FFFFFF"/>
                </a:solidFill>
                <a:latin typeface="Poppins"/>
              </a:rPr>
              <a:t>. JBI. </a:t>
            </a:r>
            <a:r>
              <a:rPr lang="en-US" sz="2498" u="sng">
                <a:solidFill>
                  <a:srgbClr val="FFFFFF"/>
                </a:solidFill>
                <a:latin typeface="Poppins"/>
                <a:hlinkClick r:id="rId4" tooltip="https://doi.org/10.46658/JBIMES-20-12"/>
              </a:rPr>
              <a:t>https://doi.org/10.46658/JBIMES-20-12</a:t>
            </a:r>
          </a:p>
          <a:p>
            <a:pPr marL="571270" lvl="2" indent="-190423" algn="l">
              <a:lnSpc>
                <a:spcPts val="3898"/>
              </a:lnSpc>
              <a:buFont typeface="Arial"/>
              <a:buChar char="⚬"/>
            </a:pPr>
            <a:r>
              <a:rPr lang="en-US" sz="2498">
                <a:solidFill>
                  <a:srgbClr val="FFFFFF"/>
                </a:solidFill>
                <a:latin typeface="Poppins"/>
              </a:rPr>
              <a:t>Tricco, A. C., Lillie, E., Zarin, W., O'Brien, K. K., Colquhoun, H., Levac, D., Moher, D., Peters, M. D. J., Horsley, T., Weeks, L., Hempel, S., Akl, E. A., Chang, C., McGowan, J., Stewart, L., Hartling, L., Aldcroft, A., Wilson, M. G., Garritty, C., Lewin, S.,… Straus, S. E. (2018). PRISMA extension for scoping reviews (PRISMA-ScR): Checklist and explanation. </a:t>
            </a:r>
            <a:r>
              <a:rPr lang="en-US" sz="2498">
                <a:solidFill>
                  <a:srgbClr val="FFFFFF"/>
                </a:solidFill>
                <a:latin typeface="Poppins Italics"/>
              </a:rPr>
              <a:t>Annals of Internal Medicine</a:t>
            </a:r>
            <a:r>
              <a:rPr lang="en-US" sz="2498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498">
                <a:solidFill>
                  <a:srgbClr val="FFFFFF"/>
                </a:solidFill>
                <a:latin typeface="Poppins Italics"/>
              </a:rPr>
              <a:t>169</a:t>
            </a:r>
            <a:r>
              <a:rPr lang="en-US" sz="2498">
                <a:solidFill>
                  <a:srgbClr val="FFFFFF"/>
                </a:solidFill>
                <a:latin typeface="Poppins"/>
              </a:rPr>
              <a:t>(7), 467–473. </a:t>
            </a:r>
            <a:r>
              <a:rPr lang="en-US" sz="2498" u="sng">
                <a:solidFill>
                  <a:srgbClr val="FFFFFF"/>
                </a:solidFill>
                <a:latin typeface="Poppins"/>
              </a:rPr>
              <a:t>https://doi.org/10.7326/M18-0850</a:t>
            </a:r>
            <a:r>
              <a:rPr lang="en-US" sz="2498">
                <a:solidFill>
                  <a:srgbClr val="FFFFFF"/>
                </a:solidFill>
                <a:latin typeface="Poppins"/>
              </a:rPr>
              <a:t> 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1050"/>
            <a:ext cx="4747800" cy="123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Responsables du contenu et de la conception de la vidéo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179059" y="781050"/>
            <a:ext cx="11080200" cy="386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Shalini Lal, professeure agrégée à l’École de réadaptation de l’Université de Montréal</a:t>
            </a:r>
          </a:p>
          <a:p>
            <a:pPr algn="just">
              <a:lnSpc>
                <a:spcPts val="811"/>
              </a:lnSpc>
            </a:pPr>
            <a:endParaRPr lang="en-US" sz="2900">
              <a:solidFill>
                <a:srgbClr val="FFFFFF"/>
              </a:solidFill>
              <a:latin typeface="Arial"/>
            </a:endParaRPr>
          </a:p>
          <a:p>
            <a:pPr algn="just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Tania Sabatino, étudiante à la maîtrise en sciences de la réadaptation et auxiliaire de recherche</a:t>
            </a:r>
          </a:p>
          <a:p>
            <a:pPr algn="just">
              <a:lnSpc>
                <a:spcPts val="810"/>
              </a:lnSpc>
            </a:pPr>
            <a:endParaRPr lang="en-US" sz="2900">
              <a:solidFill>
                <a:srgbClr val="FFFFFF"/>
              </a:solidFill>
              <a:latin typeface="Arial"/>
            </a:endParaRPr>
          </a:p>
          <a:p>
            <a:pPr algn="just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Sarra Jazi, étudiante en 3e année en ergothérapie et assistante de recherche, Université de Montréal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785017" y="9110633"/>
            <a:ext cx="2715431" cy="600134"/>
            <a:chOff x="0" y="0"/>
            <a:chExt cx="3620575" cy="8001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0516" cy="800227"/>
            </a:xfrm>
            <a:custGeom>
              <a:avLst/>
              <a:gdLst/>
              <a:ahLst/>
              <a:cxnLst/>
              <a:rect l="l" t="t" r="r" b="b"/>
              <a:pathLst>
                <a:path w="3620516" h="800227">
                  <a:moveTo>
                    <a:pt x="0" y="0"/>
                  </a:moveTo>
                  <a:lnTo>
                    <a:pt x="3620516" y="0"/>
                  </a:lnTo>
                  <a:lnTo>
                    <a:pt x="3620516" y="800227"/>
                  </a:lnTo>
                  <a:lnTo>
                    <a:pt x="0" y="80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431" r="-180433" b="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178549" y="6474940"/>
            <a:ext cx="15930902" cy="2783360"/>
            <a:chOff x="0" y="0"/>
            <a:chExt cx="21241203" cy="3711147"/>
          </a:xfrm>
        </p:grpSpPr>
        <p:grpSp>
          <p:nvGrpSpPr>
            <p:cNvPr id="7" name="Group 7"/>
            <p:cNvGrpSpPr/>
            <p:nvPr/>
          </p:nvGrpSpPr>
          <p:grpSpPr>
            <a:xfrm>
              <a:off x="1525793" y="2685219"/>
              <a:ext cx="2724249" cy="953149"/>
              <a:chOff x="0" y="0"/>
              <a:chExt cx="2724249" cy="95314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24277" cy="953135"/>
              </a:xfrm>
              <a:custGeom>
                <a:avLst/>
                <a:gdLst/>
                <a:ahLst/>
                <a:cxnLst/>
                <a:rect l="l" t="t" r="r" b="b"/>
                <a:pathLst>
                  <a:path w="2724277" h="953135">
                    <a:moveTo>
                      <a:pt x="0" y="0"/>
                    </a:moveTo>
                    <a:lnTo>
                      <a:pt x="2724277" y="0"/>
                    </a:lnTo>
                    <a:lnTo>
                      <a:pt x="2724277" y="953135"/>
                    </a:lnTo>
                    <a:lnTo>
                      <a:pt x="0" y="9531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7" r="-6" b="-1"/>
                </a:stretch>
              </a:blip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4679873" y="2484672"/>
              <a:ext cx="15323400" cy="122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96"/>
                </a:lnSpc>
              </a:pPr>
              <a:r>
                <a:rPr lang="en-US" sz="2200">
                  <a:solidFill>
                    <a:srgbClr val="FFFFFF"/>
                  </a:solidFill>
                  <a:latin typeface="Arial"/>
                </a:rPr>
                <a:t>Cette œuvre est une ressource éducative libre diffusée sur licence CC BY-NC-SA 4.0 (Attribution-NonCommercial-ShareAlike 4.0 International).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4157623" y="0"/>
              <a:ext cx="4651321" cy="2325660"/>
              <a:chOff x="0" y="0"/>
              <a:chExt cx="4651321" cy="232566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651375" cy="2325624"/>
              </a:xfrm>
              <a:custGeom>
                <a:avLst/>
                <a:gdLst/>
                <a:ahLst/>
                <a:cxnLst/>
                <a:rect l="l" t="t" r="r" b="b"/>
                <a:pathLst>
                  <a:path w="4651375" h="2325624">
                    <a:moveTo>
                      <a:pt x="0" y="0"/>
                    </a:moveTo>
                    <a:lnTo>
                      <a:pt x="4651375" y="0"/>
                    </a:lnTo>
                    <a:lnTo>
                      <a:pt x="4651375" y="2325624"/>
                    </a:lnTo>
                    <a:lnTo>
                      <a:pt x="0" y="23256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1" b="-1"/>
                </a:stretch>
              </a:blip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3204561" y="620516"/>
              <a:ext cx="3681425" cy="1288833"/>
              <a:chOff x="0" y="0"/>
              <a:chExt cx="3681425" cy="12888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681476" cy="1288796"/>
              </a:xfrm>
              <a:custGeom>
                <a:avLst/>
                <a:gdLst/>
                <a:ahLst/>
                <a:cxnLst/>
                <a:rect l="l" t="t" r="r" b="b"/>
                <a:pathLst>
                  <a:path w="3681476" h="1288796">
                    <a:moveTo>
                      <a:pt x="0" y="0"/>
                    </a:moveTo>
                    <a:lnTo>
                      <a:pt x="3681476" y="0"/>
                    </a:lnTo>
                    <a:lnTo>
                      <a:pt x="3681476" y="1288796"/>
                    </a:lnTo>
                    <a:lnTo>
                      <a:pt x="0" y="12887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02" r="1" b="-105"/>
                </a:stretch>
              </a:blip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17647987" y="508080"/>
              <a:ext cx="1513705" cy="1513705"/>
              <a:chOff x="0" y="0"/>
              <a:chExt cx="1513705" cy="151370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513713" cy="1513713"/>
              </a:xfrm>
              <a:custGeom>
                <a:avLst/>
                <a:gdLst/>
                <a:ahLst/>
                <a:cxnLst/>
                <a:rect l="l" t="t" r="r" b="b"/>
                <a:pathLst>
                  <a:path w="1513713" h="1513713">
                    <a:moveTo>
                      <a:pt x="0" y="0"/>
                    </a:moveTo>
                    <a:lnTo>
                      <a:pt x="1513713" y="0"/>
                    </a:lnTo>
                    <a:lnTo>
                      <a:pt x="1513713" y="1513713"/>
                    </a:lnTo>
                    <a:lnTo>
                      <a:pt x="0" y="15137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39037" b="-39036"/>
                </a:stretch>
              </a:blip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9012803" y="579163"/>
              <a:ext cx="2228400" cy="1006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9"/>
                </a:lnSpc>
              </a:pPr>
              <a:r>
                <a:rPr lang="en-US" sz="3697">
                  <a:solidFill>
                    <a:srgbClr val="EFAC42"/>
                  </a:solidFill>
                  <a:latin typeface="Arial"/>
                </a:rPr>
                <a:t>vis</a:t>
              </a:r>
              <a:r>
                <a:rPr lang="en-US" sz="3697">
                  <a:solidFill>
                    <a:srgbClr val="B73531"/>
                  </a:solidFill>
                  <a:latin typeface="Arial"/>
                </a:rPr>
                <a:t>er</a:t>
              </a:r>
              <a:r>
                <a:rPr lang="en-US" sz="3697">
                  <a:solidFill>
                    <a:srgbClr val="E85532"/>
                  </a:solidFill>
                  <a:latin typeface="Arial"/>
                </a:rPr>
                <a:t>go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9086647" y="351269"/>
              <a:ext cx="3355915" cy="1623121"/>
              <a:chOff x="0" y="0"/>
              <a:chExt cx="3355915" cy="162312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355975" cy="1623060"/>
              </a:xfrm>
              <a:custGeom>
                <a:avLst/>
                <a:gdLst/>
                <a:ahLst/>
                <a:cxnLst/>
                <a:rect l="l" t="t" r="r" b="b"/>
                <a:pathLst>
                  <a:path w="3355975" h="1623060">
                    <a:moveTo>
                      <a:pt x="0" y="0"/>
                    </a:moveTo>
                    <a:lnTo>
                      <a:pt x="3355975" y="0"/>
                    </a:lnTo>
                    <a:lnTo>
                      <a:pt x="3355975" y="1623060"/>
                    </a:lnTo>
                    <a:lnTo>
                      <a:pt x="0" y="16230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r="1" b="-3"/>
                </a:stretch>
              </a:blip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351269"/>
              <a:ext cx="3389297" cy="1309501"/>
              <a:chOff x="0" y="0"/>
              <a:chExt cx="3389297" cy="130950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389249" cy="1309497"/>
              </a:xfrm>
              <a:custGeom>
                <a:avLst/>
                <a:gdLst/>
                <a:ahLst/>
                <a:cxnLst/>
                <a:rect l="l" t="t" r="r" b="b"/>
                <a:pathLst>
                  <a:path w="3389249" h="1309497">
                    <a:moveTo>
                      <a:pt x="0" y="0"/>
                    </a:moveTo>
                    <a:lnTo>
                      <a:pt x="3389249" y="0"/>
                    </a:lnTo>
                    <a:lnTo>
                      <a:pt x="3389249" y="1309497"/>
                    </a:lnTo>
                    <a:lnTo>
                      <a:pt x="0" y="13094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t="-213" r="-1" b="-213"/>
                </a:stretch>
              </a:blipFill>
            </p:spPr>
          </p:sp>
        </p:grpSp>
      </p:grpSp>
      <p:grpSp>
        <p:nvGrpSpPr>
          <p:cNvPr id="21" name="Group 21"/>
          <p:cNvGrpSpPr/>
          <p:nvPr/>
        </p:nvGrpSpPr>
        <p:grpSpPr>
          <a:xfrm>
            <a:off x="920640" y="5452158"/>
            <a:ext cx="16188811" cy="1383194"/>
            <a:chOff x="0" y="0"/>
            <a:chExt cx="21585081" cy="184425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190500"/>
              <a:ext cx="6330400" cy="78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872"/>
                </a:lnSpc>
              </a:pPr>
              <a:r>
                <a:rPr lang="en-US" sz="2900">
                  <a:solidFill>
                    <a:srgbClr val="FFFFFF"/>
                  </a:solidFill>
                  <a:latin typeface="Arial"/>
                </a:rPr>
                <a:t>Narration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05881" y="-190500"/>
              <a:ext cx="14579200" cy="203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72"/>
                </a:lnSpc>
              </a:pPr>
              <a:r>
                <a:rPr lang="en-US" sz="2900">
                  <a:solidFill>
                    <a:srgbClr val="FFFFFF"/>
                  </a:solidFill>
                  <a:latin typeface="Arial"/>
                </a:rPr>
                <a:t>Shalini Lal, professeure agrégée à l’École de réadaptation de l’Université de Montréal</a:t>
              </a:r>
            </a:p>
            <a:p>
              <a:pPr algn="l">
                <a:lnSpc>
                  <a:spcPts val="2351"/>
                </a:lnSpc>
              </a:pPr>
              <a:endParaRPr lang="en-US" sz="2900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738721" y="2641991"/>
            <a:ext cx="11733325" cy="7466661"/>
          </a:xfrm>
          <a:custGeom>
            <a:avLst/>
            <a:gdLst/>
            <a:ahLst/>
            <a:cxnLst/>
            <a:rect l="l" t="t" r="r" b="b"/>
            <a:pathLst>
              <a:path w="11733325" h="7466661">
                <a:moveTo>
                  <a:pt x="0" y="0"/>
                </a:moveTo>
                <a:lnTo>
                  <a:pt x="11733325" y="0"/>
                </a:lnTo>
                <a:lnTo>
                  <a:pt x="11733325" y="7466662"/>
                </a:lnTo>
                <a:lnTo>
                  <a:pt x="0" y="7466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Appliquer la stratégie de recherche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91668" y="4010025"/>
            <a:ext cx="357727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 Bold"/>
              </a:rPr>
              <a:t>JOURNAL DE BORD</a:t>
            </a:r>
          </a:p>
        </p:txBody>
      </p:sp>
      <p:sp>
        <p:nvSpPr>
          <p:cNvPr id="7" name="Freeform 7"/>
          <p:cNvSpPr/>
          <p:nvPr/>
        </p:nvSpPr>
        <p:spPr>
          <a:xfrm>
            <a:off x="15748800" y="347315"/>
            <a:ext cx="1756860" cy="1756860"/>
          </a:xfrm>
          <a:custGeom>
            <a:avLst/>
            <a:gdLst/>
            <a:ahLst/>
            <a:cxnLst/>
            <a:rect l="l" t="t" r="r" b="b"/>
            <a:pathLst>
              <a:path w="1756860" h="1756860">
                <a:moveTo>
                  <a:pt x="0" y="0"/>
                </a:moveTo>
                <a:lnTo>
                  <a:pt x="1756860" y="0"/>
                </a:lnTo>
                <a:lnTo>
                  <a:pt x="1756860" y="1756861"/>
                </a:lnTo>
                <a:lnTo>
                  <a:pt x="0" y="1756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272618" y="4951819"/>
            <a:ext cx="3596326" cy="3361355"/>
            <a:chOff x="0" y="0"/>
            <a:chExt cx="4795101" cy="4481807"/>
          </a:xfrm>
        </p:grpSpPr>
        <p:sp>
          <p:nvSpPr>
            <p:cNvPr id="9" name="TextBox 9"/>
            <p:cNvSpPr txBox="1"/>
            <p:nvPr/>
          </p:nvSpPr>
          <p:spPr>
            <a:xfrm>
              <a:off x="25400" y="-19050"/>
              <a:ext cx="4549656" cy="603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0"/>
                </a:lnSpc>
              </a:pPr>
              <a:r>
                <a:rPr lang="en-US" sz="2900" strike="noStrike">
                  <a:solidFill>
                    <a:srgbClr val="000000"/>
                  </a:solidFill>
                  <a:latin typeface="Poppins"/>
                </a:rPr>
                <a:t>Documenter 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5400" y="855957"/>
              <a:ext cx="4769701" cy="11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6111" lvl="1" indent="-313055" algn="l">
                <a:lnSpc>
                  <a:spcPts val="348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Poppins"/>
                </a:rPr>
                <a:t>L</a:t>
              </a:r>
              <a:r>
                <a:rPr lang="en-US" sz="2900" strike="noStrike">
                  <a:solidFill>
                    <a:srgbClr val="000000"/>
                  </a:solidFill>
                  <a:latin typeface="Poppins"/>
                </a:rPr>
                <a:t>e processus de recherche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75157"/>
              <a:ext cx="4769701" cy="11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6111" lvl="1" indent="-313055" algn="just">
                <a:lnSpc>
                  <a:spcPts val="348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Poppins"/>
                </a:rPr>
                <a:t>Les adaptations à la stratégie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0538" y="3294357"/>
              <a:ext cx="4774563" cy="11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6111" lvl="1" indent="-313055">
                <a:lnSpc>
                  <a:spcPts val="348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Poppins"/>
                </a:rPr>
                <a:t>Les filtres appliqués</a:t>
              </a:r>
            </a:p>
          </p:txBody>
        </p:sp>
      </p:grp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24958" y="781050"/>
            <a:ext cx="10934400" cy="5569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1"/>
              </a:lnSpc>
            </a:pPr>
            <a:r>
              <a:rPr lang="en-US" sz="2899">
                <a:solidFill>
                  <a:srgbClr val="FFFFFF"/>
                </a:solidFill>
                <a:latin typeface="Arial"/>
              </a:rPr>
              <a:t>Federico Bellini, technicien à la production en audiovisuel</a:t>
            </a:r>
          </a:p>
          <a:p>
            <a:pPr>
              <a:lnSpc>
                <a:spcPts val="4871"/>
              </a:lnSpc>
            </a:pPr>
            <a:r>
              <a:rPr lang="en-US" sz="2899">
                <a:solidFill>
                  <a:srgbClr val="FFFFFF"/>
                </a:solidFill>
                <a:latin typeface="Arial"/>
              </a:rPr>
              <a:t>Sarra Jazi, étudiante en 3e année en ergothérapie et auxiliaire de recherche, Université de Montréal</a:t>
            </a:r>
          </a:p>
          <a:p>
            <a:pPr>
              <a:lnSpc>
                <a:spcPts val="4871"/>
              </a:lnSpc>
            </a:pPr>
            <a:r>
              <a:rPr lang="en-US" sz="2899">
                <a:solidFill>
                  <a:srgbClr val="FFFFFF"/>
                </a:solidFill>
                <a:latin typeface="Arial"/>
              </a:rPr>
              <a:t>Shalini Lal, professeure agrégée à l’École de réadaptation de l’Université de Montréal</a:t>
            </a:r>
          </a:p>
          <a:p>
            <a:pPr algn="l">
              <a:lnSpc>
                <a:spcPts val="4871"/>
              </a:lnSpc>
            </a:pPr>
            <a:r>
              <a:rPr lang="en-US" sz="2899">
                <a:solidFill>
                  <a:srgbClr val="FFFFFF"/>
                </a:solidFill>
                <a:latin typeface="Arial"/>
              </a:rPr>
              <a:t>Tania Sabatino, étudiante à la maîtrise en sciences de la réadaptation et auxiliaire de recherche</a:t>
            </a:r>
          </a:p>
          <a:p>
            <a:pPr algn="l">
              <a:lnSpc>
                <a:spcPts val="289"/>
              </a:lnSpc>
            </a:pPr>
            <a:endParaRPr lang="en-US" sz="2899">
              <a:solidFill>
                <a:srgbClr val="FFFFFF"/>
              </a:solidFill>
              <a:latin typeface="Arial"/>
            </a:endParaRPr>
          </a:p>
          <a:p>
            <a:pPr algn="l">
              <a:lnSpc>
                <a:spcPts val="4871"/>
              </a:lnSpc>
            </a:pPr>
            <a:r>
              <a:rPr lang="en-US" sz="2899">
                <a:solidFill>
                  <a:srgbClr val="FFFFFF"/>
                </a:solidFill>
                <a:latin typeface="Arial"/>
              </a:rPr>
              <a:t>Hajar Sedfi, étudiante en 3e année en ergothérapie et auxiliaire de recherche, Université de Montréal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781050"/>
            <a:ext cx="4747800" cy="123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Conception graphique, animation, montage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8537" y="2029924"/>
            <a:ext cx="4907963" cy="47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96"/>
              </a:lnSpc>
            </a:pPr>
            <a:r>
              <a:rPr lang="en-US" sz="2200">
                <a:solidFill>
                  <a:srgbClr val="FFFFFF"/>
                </a:solidFill>
                <a:latin typeface="Arial"/>
              </a:rPr>
              <a:t>(ordre alphabétique)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78549" y="6474940"/>
            <a:ext cx="15930902" cy="2783360"/>
            <a:chOff x="0" y="0"/>
            <a:chExt cx="21241203" cy="3711147"/>
          </a:xfrm>
        </p:grpSpPr>
        <p:grpSp>
          <p:nvGrpSpPr>
            <p:cNvPr id="6" name="Group 6"/>
            <p:cNvGrpSpPr/>
            <p:nvPr/>
          </p:nvGrpSpPr>
          <p:grpSpPr>
            <a:xfrm>
              <a:off x="1525793" y="2685219"/>
              <a:ext cx="2724249" cy="953149"/>
              <a:chOff x="0" y="0"/>
              <a:chExt cx="2724249" cy="95314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24277" cy="953135"/>
              </a:xfrm>
              <a:custGeom>
                <a:avLst/>
                <a:gdLst/>
                <a:ahLst/>
                <a:cxnLst/>
                <a:rect l="l" t="t" r="r" b="b"/>
                <a:pathLst>
                  <a:path w="2724277" h="953135">
                    <a:moveTo>
                      <a:pt x="0" y="0"/>
                    </a:moveTo>
                    <a:lnTo>
                      <a:pt x="2724277" y="0"/>
                    </a:lnTo>
                    <a:lnTo>
                      <a:pt x="2724277" y="953135"/>
                    </a:lnTo>
                    <a:lnTo>
                      <a:pt x="0" y="9531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7" r="-6" b="-1"/>
                </a:stretch>
              </a:blip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4679873" y="2484672"/>
              <a:ext cx="15323400" cy="122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96"/>
                </a:lnSpc>
              </a:pPr>
              <a:r>
                <a:rPr lang="en-US" sz="2200">
                  <a:solidFill>
                    <a:srgbClr val="FFFFFF"/>
                  </a:solidFill>
                  <a:latin typeface="Arial"/>
                </a:rPr>
                <a:t>Cette œuvre est une ressource éducative libre diffusée sur licence CC BY-NC-SA 4.0 (Attribution-NonCommercial-ShareAlike 4.0 International).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157623" y="0"/>
              <a:ext cx="4651321" cy="2325660"/>
              <a:chOff x="0" y="0"/>
              <a:chExt cx="4651321" cy="232566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51375" cy="2325624"/>
              </a:xfrm>
              <a:custGeom>
                <a:avLst/>
                <a:gdLst/>
                <a:ahLst/>
                <a:cxnLst/>
                <a:rect l="l" t="t" r="r" b="b"/>
                <a:pathLst>
                  <a:path w="4651375" h="2325624">
                    <a:moveTo>
                      <a:pt x="0" y="0"/>
                    </a:moveTo>
                    <a:lnTo>
                      <a:pt x="4651375" y="0"/>
                    </a:lnTo>
                    <a:lnTo>
                      <a:pt x="4651375" y="2325624"/>
                    </a:lnTo>
                    <a:lnTo>
                      <a:pt x="0" y="23256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1" b="-1"/>
                </a:stretch>
              </a:blip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13204561" y="620516"/>
              <a:ext cx="3681425" cy="1288833"/>
              <a:chOff x="0" y="0"/>
              <a:chExt cx="3681425" cy="128883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681476" cy="1288796"/>
              </a:xfrm>
              <a:custGeom>
                <a:avLst/>
                <a:gdLst/>
                <a:ahLst/>
                <a:cxnLst/>
                <a:rect l="l" t="t" r="r" b="b"/>
                <a:pathLst>
                  <a:path w="3681476" h="1288796">
                    <a:moveTo>
                      <a:pt x="0" y="0"/>
                    </a:moveTo>
                    <a:lnTo>
                      <a:pt x="3681476" y="0"/>
                    </a:lnTo>
                    <a:lnTo>
                      <a:pt x="3681476" y="1288796"/>
                    </a:lnTo>
                    <a:lnTo>
                      <a:pt x="0" y="12887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102" r="1" b="-105"/>
                </a:stretch>
              </a:blip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17647987" y="508080"/>
              <a:ext cx="1513705" cy="1513705"/>
              <a:chOff x="0" y="0"/>
              <a:chExt cx="1513705" cy="151370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13713" cy="1513713"/>
              </a:xfrm>
              <a:custGeom>
                <a:avLst/>
                <a:gdLst/>
                <a:ahLst/>
                <a:cxnLst/>
                <a:rect l="l" t="t" r="r" b="b"/>
                <a:pathLst>
                  <a:path w="1513713" h="1513713">
                    <a:moveTo>
                      <a:pt x="0" y="0"/>
                    </a:moveTo>
                    <a:lnTo>
                      <a:pt x="1513713" y="0"/>
                    </a:lnTo>
                    <a:lnTo>
                      <a:pt x="1513713" y="1513713"/>
                    </a:lnTo>
                    <a:lnTo>
                      <a:pt x="0" y="15137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39037" b="-39036"/>
                </a:stretch>
              </a:blip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9012803" y="579163"/>
              <a:ext cx="2228400" cy="1006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9"/>
                </a:lnSpc>
              </a:pPr>
              <a:r>
                <a:rPr lang="en-US" sz="3697">
                  <a:solidFill>
                    <a:srgbClr val="EFAC42"/>
                  </a:solidFill>
                  <a:latin typeface="Arial"/>
                </a:rPr>
                <a:t>vis</a:t>
              </a:r>
              <a:r>
                <a:rPr lang="en-US" sz="3697">
                  <a:solidFill>
                    <a:srgbClr val="B73531"/>
                  </a:solidFill>
                  <a:latin typeface="Arial"/>
                </a:rPr>
                <a:t>er</a:t>
              </a:r>
              <a:r>
                <a:rPr lang="en-US" sz="3697">
                  <a:solidFill>
                    <a:srgbClr val="E85532"/>
                  </a:solidFill>
                  <a:latin typeface="Arial"/>
                </a:rPr>
                <a:t>go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9086647" y="351269"/>
              <a:ext cx="3355915" cy="1623121"/>
              <a:chOff x="0" y="0"/>
              <a:chExt cx="3355915" cy="162312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355975" cy="1623060"/>
              </a:xfrm>
              <a:custGeom>
                <a:avLst/>
                <a:gdLst/>
                <a:ahLst/>
                <a:cxnLst/>
                <a:rect l="l" t="t" r="r" b="b"/>
                <a:pathLst>
                  <a:path w="3355975" h="1623060">
                    <a:moveTo>
                      <a:pt x="0" y="0"/>
                    </a:moveTo>
                    <a:lnTo>
                      <a:pt x="3355975" y="0"/>
                    </a:lnTo>
                    <a:lnTo>
                      <a:pt x="3355975" y="1623060"/>
                    </a:lnTo>
                    <a:lnTo>
                      <a:pt x="0" y="16230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r="1" b="-3"/>
                </a:stretch>
              </a:blip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351269"/>
              <a:ext cx="3389297" cy="1309501"/>
              <a:chOff x="0" y="0"/>
              <a:chExt cx="3389297" cy="130950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389249" cy="1309497"/>
              </a:xfrm>
              <a:custGeom>
                <a:avLst/>
                <a:gdLst/>
                <a:ahLst/>
                <a:cxnLst/>
                <a:rect l="l" t="t" r="r" b="b"/>
                <a:pathLst>
                  <a:path w="3389249" h="1309497">
                    <a:moveTo>
                      <a:pt x="0" y="0"/>
                    </a:moveTo>
                    <a:lnTo>
                      <a:pt x="3389249" y="0"/>
                    </a:lnTo>
                    <a:lnTo>
                      <a:pt x="3389249" y="1309497"/>
                    </a:lnTo>
                    <a:lnTo>
                      <a:pt x="0" y="13094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213" r="-1" b="-213"/>
                </a:stretch>
              </a:blipFill>
            </p:spPr>
          </p:sp>
        </p:grpSp>
      </p:grp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8051" y="781050"/>
            <a:ext cx="16281300" cy="63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Médiagraphie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785017" y="9110633"/>
            <a:ext cx="2715431" cy="600134"/>
            <a:chOff x="0" y="0"/>
            <a:chExt cx="3620575" cy="8001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0516" cy="800227"/>
            </a:xfrm>
            <a:custGeom>
              <a:avLst/>
              <a:gdLst/>
              <a:ahLst/>
              <a:cxnLst/>
              <a:rect l="l" t="t" r="r" b="b"/>
              <a:pathLst>
                <a:path w="3620516" h="800227">
                  <a:moveTo>
                    <a:pt x="0" y="0"/>
                  </a:moveTo>
                  <a:lnTo>
                    <a:pt x="3620516" y="0"/>
                  </a:lnTo>
                  <a:lnTo>
                    <a:pt x="3620516" y="800227"/>
                  </a:lnTo>
                  <a:lnTo>
                    <a:pt x="0" y="80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431" r="-180433" b="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03376" y="1835525"/>
            <a:ext cx="16281300" cy="126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Pour consulter la licence des images et de la bande sonore, veuillez cliquer sur le lien suivant : </a:t>
            </a:r>
            <a:r>
              <a:rPr lang="en-US" sz="2900" u="sng">
                <a:solidFill>
                  <a:srgbClr val="FFFFFF"/>
                </a:solidFill>
                <a:latin typeface="Arial"/>
                <a:hlinkClick r:id="rId4" tooltip="https://pressbooks.etsmtl.ca/reussirexamensciencessante/back-matter/annexe/"/>
              </a:rPr>
              <a:t>https://pressbooks.etsmtl.ca/reussirexamensciencessante/back-matter/annexe/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78549" y="6474940"/>
            <a:ext cx="15930902" cy="2783360"/>
            <a:chOff x="0" y="0"/>
            <a:chExt cx="21241203" cy="3711147"/>
          </a:xfrm>
        </p:grpSpPr>
        <p:grpSp>
          <p:nvGrpSpPr>
            <p:cNvPr id="7" name="Group 7"/>
            <p:cNvGrpSpPr/>
            <p:nvPr/>
          </p:nvGrpSpPr>
          <p:grpSpPr>
            <a:xfrm>
              <a:off x="1525793" y="2685219"/>
              <a:ext cx="2724249" cy="953149"/>
              <a:chOff x="0" y="0"/>
              <a:chExt cx="2724249" cy="95314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24277" cy="953135"/>
              </a:xfrm>
              <a:custGeom>
                <a:avLst/>
                <a:gdLst/>
                <a:ahLst/>
                <a:cxnLst/>
                <a:rect l="l" t="t" r="r" b="b"/>
                <a:pathLst>
                  <a:path w="2724277" h="953135">
                    <a:moveTo>
                      <a:pt x="0" y="0"/>
                    </a:moveTo>
                    <a:lnTo>
                      <a:pt x="2724277" y="0"/>
                    </a:lnTo>
                    <a:lnTo>
                      <a:pt x="2724277" y="953135"/>
                    </a:lnTo>
                    <a:lnTo>
                      <a:pt x="0" y="9531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7" r="-6" b="-1"/>
                </a:stretch>
              </a:blip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4679873" y="2484672"/>
              <a:ext cx="15323400" cy="122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96"/>
                </a:lnSpc>
              </a:pPr>
              <a:r>
                <a:rPr lang="en-US" sz="2200">
                  <a:solidFill>
                    <a:srgbClr val="FFFFFF"/>
                  </a:solidFill>
                  <a:latin typeface="Arial"/>
                </a:rPr>
                <a:t>Cette œuvre est une ressource éducative libre diffusée sur licence CC BY-NC-SA 4.0 (Attribution-NonCommercial-ShareAlike 4.0 International).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4157623" y="0"/>
              <a:ext cx="4651321" cy="2325660"/>
              <a:chOff x="0" y="0"/>
              <a:chExt cx="4651321" cy="232566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651375" cy="2325624"/>
              </a:xfrm>
              <a:custGeom>
                <a:avLst/>
                <a:gdLst/>
                <a:ahLst/>
                <a:cxnLst/>
                <a:rect l="l" t="t" r="r" b="b"/>
                <a:pathLst>
                  <a:path w="4651375" h="2325624">
                    <a:moveTo>
                      <a:pt x="0" y="0"/>
                    </a:moveTo>
                    <a:lnTo>
                      <a:pt x="4651375" y="0"/>
                    </a:lnTo>
                    <a:lnTo>
                      <a:pt x="4651375" y="2325624"/>
                    </a:lnTo>
                    <a:lnTo>
                      <a:pt x="0" y="23256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r="1" b="-1"/>
                </a:stretch>
              </a:blip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3204561" y="620516"/>
              <a:ext cx="3681425" cy="1288833"/>
              <a:chOff x="0" y="0"/>
              <a:chExt cx="3681425" cy="12888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681476" cy="1288796"/>
              </a:xfrm>
              <a:custGeom>
                <a:avLst/>
                <a:gdLst/>
                <a:ahLst/>
                <a:cxnLst/>
                <a:rect l="l" t="t" r="r" b="b"/>
                <a:pathLst>
                  <a:path w="3681476" h="1288796">
                    <a:moveTo>
                      <a:pt x="0" y="0"/>
                    </a:moveTo>
                    <a:lnTo>
                      <a:pt x="3681476" y="0"/>
                    </a:lnTo>
                    <a:lnTo>
                      <a:pt x="3681476" y="1288796"/>
                    </a:lnTo>
                    <a:lnTo>
                      <a:pt x="0" y="12887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102" r="1" b="-105"/>
                </a:stretch>
              </a:blip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17647987" y="508080"/>
              <a:ext cx="1513705" cy="1513705"/>
              <a:chOff x="0" y="0"/>
              <a:chExt cx="1513705" cy="151370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513713" cy="1513713"/>
              </a:xfrm>
              <a:custGeom>
                <a:avLst/>
                <a:gdLst/>
                <a:ahLst/>
                <a:cxnLst/>
                <a:rect l="l" t="t" r="r" b="b"/>
                <a:pathLst>
                  <a:path w="1513713" h="1513713">
                    <a:moveTo>
                      <a:pt x="0" y="0"/>
                    </a:moveTo>
                    <a:lnTo>
                      <a:pt x="1513713" y="0"/>
                    </a:lnTo>
                    <a:lnTo>
                      <a:pt x="1513713" y="1513713"/>
                    </a:lnTo>
                    <a:lnTo>
                      <a:pt x="0" y="15137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39037" b="-39036"/>
                </a:stretch>
              </a:blip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9012803" y="579163"/>
              <a:ext cx="2228400" cy="1006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9"/>
                </a:lnSpc>
              </a:pPr>
              <a:r>
                <a:rPr lang="en-US" sz="3697">
                  <a:solidFill>
                    <a:srgbClr val="EFAC42"/>
                  </a:solidFill>
                  <a:latin typeface="Arial"/>
                </a:rPr>
                <a:t>vis</a:t>
              </a:r>
              <a:r>
                <a:rPr lang="en-US" sz="3697">
                  <a:solidFill>
                    <a:srgbClr val="B73531"/>
                  </a:solidFill>
                  <a:latin typeface="Arial"/>
                </a:rPr>
                <a:t>er</a:t>
              </a:r>
              <a:r>
                <a:rPr lang="en-US" sz="3697">
                  <a:solidFill>
                    <a:srgbClr val="E85532"/>
                  </a:solidFill>
                  <a:latin typeface="Arial"/>
                </a:rPr>
                <a:t>go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9086647" y="351269"/>
              <a:ext cx="3355915" cy="1623121"/>
              <a:chOff x="0" y="0"/>
              <a:chExt cx="3355915" cy="162312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355975" cy="1623060"/>
              </a:xfrm>
              <a:custGeom>
                <a:avLst/>
                <a:gdLst/>
                <a:ahLst/>
                <a:cxnLst/>
                <a:rect l="l" t="t" r="r" b="b"/>
                <a:pathLst>
                  <a:path w="3355975" h="1623060">
                    <a:moveTo>
                      <a:pt x="0" y="0"/>
                    </a:moveTo>
                    <a:lnTo>
                      <a:pt x="3355975" y="0"/>
                    </a:lnTo>
                    <a:lnTo>
                      <a:pt x="3355975" y="1623060"/>
                    </a:lnTo>
                    <a:lnTo>
                      <a:pt x="0" y="16230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r="1" b="-3"/>
                </a:stretch>
              </a:blip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351269"/>
              <a:ext cx="3389297" cy="1309501"/>
              <a:chOff x="0" y="0"/>
              <a:chExt cx="3389297" cy="130950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389249" cy="1309497"/>
              </a:xfrm>
              <a:custGeom>
                <a:avLst/>
                <a:gdLst/>
                <a:ahLst/>
                <a:cxnLst/>
                <a:rect l="l" t="t" r="r" b="b"/>
                <a:pathLst>
                  <a:path w="3389249" h="1309497">
                    <a:moveTo>
                      <a:pt x="0" y="0"/>
                    </a:moveTo>
                    <a:lnTo>
                      <a:pt x="3389249" y="0"/>
                    </a:lnTo>
                    <a:lnTo>
                      <a:pt x="3389249" y="1309497"/>
                    </a:lnTo>
                    <a:lnTo>
                      <a:pt x="0" y="13094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t="-213" r="-1" b="-213"/>
                </a:stretch>
              </a:blipFill>
            </p:spPr>
          </p:sp>
        </p:grpSp>
      </p:grp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3350" y="3250037"/>
            <a:ext cx="16281300" cy="2381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2799">
                <a:solidFill>
                  <a:srgbClr val="FFFFFF"/>
                </a:solidFill>
                <a:latin typeface="Arial Bold"/>
              </a:rPr>
              <a:t>Pour citer ce projet :</a:t>
            </a:r>
          </a:p>
          <a:p>
            <a:pPr algn="ctr">
              <a:lnSpc>
                <a:spcPts val="4703"/>
              </a:lnSpc>
            </a:pPr>
            <a:r>
              <a:rPr lang="en-US" sz="2799">
                <a:solidFill>
                  <a:srgbClr val="FFFFFF"/>
                </a:solidFill>
                <a:latin typeface="Arial"/>
              </a:rPr>
              <a:t>Lal, S., Sabatino, T. et Jazi, S. (2024). </a:t>
            </a:r>
            <a:r>
              <a:rPr lang="en-US" sz="2799">
                <a:solidFill>
                  <a:srgbClr val="FFFFFF"/>
                </a:solidFill>
                <a:latin typeface="Arial Italics"/>
              </a:rPr>
              <a:t>Mieux réussir un examen de la portée en sciences de la santé : Une boîte à outils</a:t>
            </a:r>
            <a:r>
              <a:rPr lang="en-US" sz="2799">
                <a:solidFill>
                  <a:srgbClr val="FFFFFF"/>
                </a:solidFill>
                <a:latin typeface="Arial"/>
              </a:rPr>
              <a:t>. Université de Montréal. </a:t>
            </a:r>
          </a:p>
          <a:p>
            <a:pPr algn="ctr">
              <a:lnSpc>
                <a:spcPts val="4703"/>
              </a:lnSpc>
            </a:pPr>
            <a:r>
              <a:rPr lang="en-US" sz="2799">
                <a:solidFill>
                  <a:srgbClr val="FFFFFF"/>
                </a:solidFill>
                <a:latin typeface="Arial"/>
              </a:rPr>
              <a:t>Licence CC BY-NC-SA 4.0 International.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781050"/>
            <a:ext cx="16135500" cy="188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Cette vidéo a été conçue dans le cadre du projet « Mieux réussir un examen de la portée en sciences de la santé », dirigée par la professeure Shalini Lal, et disponible sur la plateforme </a:t>
            </a:r>
            <a:r>
              <a:rPr lang="en-US" sz="2900" u="sng">
                <a:solidFill>
                  <a:srgbClr val="FFFFFF"/>
                </a:solidFill>
                <a:latin typeface="Arial"/>
                <a:hlinkClick r:id="rId3" tooltip="https://pressbooks.etsmtl.ca/reussirexamensciencessante/"/>
              </a:rPr>
              <a:t>Pressbooks</a:t>
            </a:r>
            <a:r>
              <a:rPr lang="en-US" sz="2900">
                <a:solidFill>
                  <a:srgbClr val="FFFFFF"/>
                </a:solidFill>
                <a:latin typeface="Arial"/>
              </a:rPr>
              <a:t>.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78549" y="6474940"/>
            <a:ext cx="15930902" cy="2783360"/>
            <a:chOff x="0" y="0"/>
            <a:chExt cx="21241203" cy="3711147"/>
          </a:xfrm>
        </p:grpSpPr>
        <p:grpSp>
          <p:nvGrpSpPr>
            <p:cNvPr id="5" name="Group 5"/>
            <p:cNvGrpSpPr/>
            <p:nvPr/>
          </p:nvGrpSpPr>
          <p:grpSpPr>
            <a:xfrm>
              <a:off x="1525793" y="2685219"/>
              <a:ext cx="2724249" cy="953149"/>
              <a:chOff x="0" y="0"/>
              <a:chExt cx="2724249" cy="95314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724277" cy="953135"/>
              </a:xfrm>
              <a:custGeom>
                <a:avLst/>
                <a:gdLst/>
                <a:ahLst/>
                <a:cxnLst/>
                <a:rect l="l" t="t" r="r" b="b"/>
                <a:pathLst>
                  <a:path w="2724277" h="953135">
                    <a:moveTo>
                      <a:pt x="0" y="0"/>
                    </a:moveTo>
                    <a:lnTo>
                      <a:pt x="2724277" y="0"/>
                    </a:lnTo>
                    <a:lnTo>
                      <a:pt x="2724277" y="953135"/>
                    </a:lnTo>
                    <a:lnTo>
                      <a:pt x="0" y="9531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7" r="-6" b="-1"/>
                </a:stretch>
              </a:blip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4679873" y="2484672"/>
              <a:ext cx="15323400" cy="122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96"/>
                </a:lnSpc>
              </a:pPr>
              <a:r>
                <a:rPr lang="en-US" sz="2200">
                  <a:solidFill>
                    <a:srgbClr val="FFFFFF"/>
                  </a:solidFill>
                  <a:latin typeface="Arial"/>
                </a:rPr>
                <a:t>Cette œuvre est une ressource éducative libre diffusée sur licence CC BY-NC-SA 4.0 (Attribution-NonCommercial-ShareAlike 4.0 International).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4157623" y="0"/>
              <a:ext cx="4651321" cy="2325660"/>
              <a:chOff x="0" y="0"/>
              <a:chExt cx="4651321" cy="23256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51375" cy="2325624"/>
              </a:xfrm>
              <a:custGeom>
                <a:avLst/>
                <a:gdLst/>
                <a:ahLst/>
                <a:cxnLst/>
                <a:rect l="l" t="t" r="r" b="b"/>
                <a:pathLst>
                  <a:path w="4651375" h="2325624">
                    <a:moveTo>
                      <a:pt x="0" y="0"/>
                    </a:moveTo>
                    <a:lnTo>
                      <a:pt x="4651375" y="0"/>
                    </a:lnTo>
                    <a:lnTo>
                      <a:pt x="4651375" y="2325624"/>
                    </a:lnTo>
                    <a:lnTo>
                      <a:pt x="0" y="23256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1" b="-1"/>
                </a:stretch>
              </a:blip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13204561" y="620516"/>
              <a:ext cx="3681425" cy="1288833"/>
              <a:chOff x="0" y="0"/>
              <a:chExt cx="3681425" cy="128883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681476" cy="1288796"/>
              </a:xfrm>
              <a:custGeom>
                <a:avLst/>
                <a:gdLst/>
                <a:ahLst/>
                <a:cxnLst/>
                <a:rect l="l" t="t" r="r" b="b"/>
                <a:pathLst>
                  <a:path w="3681476" h="1288796">
                    <a:moveTo>
                      <a:pt x="0" y="0"/>
                    </a:moveTo>
                    <a:lnTo>
                      <a:pt x="3681476" y="0"/>
                    </a:lnTo>
                    <a:lnTo>
                      <a:pt x="3681476" y="1288796"/>
                    </a:lnTo>
                    <a:lnTo>
                      <a:pt x="0" y="12887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02" r="1" b="-105"/>
                </a:stretch>
              </a:blip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7647987" y="508080"/>
              <a:ext cx="1513705" cy="1513705"/>
              <a:chOff x="0" y="0"/>
              <a:chExt cx="1513705" cy="151370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513713" cy="1513713"/>
              </a:xfrm>
              <a:custGeom>
                <a:avLst/>
                <a:gdLst/>
                <a:ahLst/>
                <a:cxnLst/>
                <a:rect l="l" t="t" r="r" b="b"/>
                <a:pathLst>
                  <a:path w="1513713" h="1513713">
                    <a:moveTo>
                      <a:pt x="0" y="0"/>
                    </a:moveTo>
                    <a:lnTo>
                      <a:pt x="1513713" y="0"/>
                    </a:lnTo>
                    <a:lnTo>
                      <a:pt x="1513713" y="1513713"/>
                    </a:lnTo>
                    <a:lnTo>
                      <a:pt x="0" y="15137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39037" b="-39036"/>
                </a:stretch>
              </a:blip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9012803" y="579163"/>
              <a:ext cx="2228400" cy="1006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9"/>
                </a:lnSpc>
              </a:pPr>
              <a:r>
                <a:rPr lang="en-US" sz="3697">
                  <a:solidFill>
                    <a:srgbClr val="EFAC42"/>
                  </a:solidFill>
                  <a:latin typeface="Arial"/>
                </a:rPr>
                <a:t>vis</a:t>
              </a:r>
              <a:r>
                <a:rPr lang="en-US" sz="3697">
                  <a:solidFill>
                    <a:srgbClr val="B73531"/>
                  </a:solidFill>
                  <a:latin typeface="Arial"/>
                </a:rPr>
                <a:t>er</a:t>
              </a:r>
              <a:r>
                <a:rPr lang="en-US" sz="3697">
                  <a:solidFill>
                    <a:srgbClr val="E85532"/>
                  </a:solidFill>
                  <a:latin typeface="Arial"/>
                </a:rPr>
                <a:t>go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9086647" y="351269"/>
              <a:ext cx="3355915" cy="1623121"/>
              <a:chOff x="0" y="0"/>
              <a:chExt cx="3355915" cy="162312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355975" cy="1623060"/>
              </a:xfrm>
              <a:custGeom>
                <a:avLst/>
                <a:gdLst/>
                <a:ahLst/>
                <a:cxnLst/>
                <a:rect l="l" t="t" r="r" b="b"/>
                <a:pathLst>
                  <a:path w="3355975" h="1623060">
                    <a:moveTo>
                      <a:pt x="0" y="0"/>
                    </a:moveTo>
                    <a:lnTo>
                      <a:pt x="3355975" y="0"/>
                    </a:lnTo>
                    <a:lnTo>
                      <a:pt x="3355975" y="1623060"/>
                    </a:lnTo>
                    <a:lnTo>
                      <a:pt x="0" y="16230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r="1" b="-3"/>
                </a:stretch>
              </a:blip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351269"/>
              <a:ext cx="3389297" cy="1309501"/>
              <a:chOff x="0" y="0"/>
              <a:chExt cx="3389297" cy="130950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389249" cy="1309497"/>
              </a:xfrm>
              <a:custGeom>
                <a:avLst/>
                <a:gdLst/>
                <a:ahLst/>
                <a:cxnLst/>
                <a:rect l="l" t="t" r="r" b="b"/>
                <a:pathLst>
                  <a:path w="3389249" h="1309497">
                    <a:moveTo>
                      <a:pt x="0" y="0"/>
                    </a:moveTo>
                    <a:lnTo>
                      <a:pt x="3389249" y="0"/>
                    </a:lnTo>
                    <a:lnTo>
                      <a:pt x="3389249" y="1309497"/>
                    </a:lnTo>
                    <a:lnTo>
                      <a:pt x="0" y="13094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t="-213" r="-1" b="-213"/>
                </a:stretch>
              </a:blipFill>
            </p:spPr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738721" y="2641991"/>
            <a:ext cx="11733325" cy="7466661"/>
          </a:xfrm>
          <a:custGeom>
            <a:avLst/>
            <a:gdLst/>
            <a:ahLst/>
            <a:cxnLst/>
            <a:rect l="l" t="t" r="r" b="b"/>
            <a:pathLst>
              <a:path w="11733325" h="7466661">
                <a:moveTo>
                  <a:pt x="0" y="0"/>
                </a:moveTo>
                <a:lnTo>
                  <a:pt x="11733325" y="0"/>
                </a:lnTo>
                <a:lnTo>
                  <a:pt x="11733325" y="7466662"/>
                </a:lnTo>
                <a:lnTo>
                  <a:pt x="0" y="7466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600950" y="3600450"/>
            <a:ext cx="2976078" cy="1133202"/>
            <a:chOff x="0" y="0"/>
            <a:chExt cx="783823" cy="298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3823" cy="298457"/>
            </a:xfrm>
            <a:custGeom>
              <a:avLst/>
              <a:gdLst/>
              <a:ahLst/>
              <a:cxnLst/>
              <a:rect l="l" t="t" r="r" b="b"/>
              <a:pathLst>
                <a:path w="783823" h="298457">
                  <a:moveTo>
                    <a:pt x="0" y="0"/>
                  </a:moveTo>
                  <a:lnTo>
                    <a:pt x="783823" y="0"/>
                  </a:lnTo>
                  <a:lnTo>
                    <a:pt x="783823" y="298457"/>
                  </a:lnTo>
                  <a:lnTo>
                    <a:pt x="0" y="298457"/>
                  </a:lnTo>
                  <a:close/>
                </a:path>
              </a:pathLst>
            </a:custGeom>
            <a:solidFill>
              <a:srgbClr val="E6E6E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783823" cy="317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88543" y="3600450"/>
            <a:ext cx="4663240" cy="1371600"/>
            <a:chOff x="0" y="0"/>
            <a:chExt cx="6217654" cy="1828800"/>
          </a:xfrm>
        </p:grpSpPr>
        <p:sp>
          <p:nvSpPr>
            <p:cNvPr id="9" name="Freeform 9"/>
            <p:cNvSpPr/>
            <p:nvPr/>
          </p:nvSpPr>
          <p:spPr>
            <a:xfrm>
              <a:off x="0" y="666442"/>
              <a:ext cx="1155853" cy="527358"/>
            </a:xfrm>
            <a:custGeom>
              <a:avLst/>
              <a:gdLst/>
              <a:ahLst/>
              <a:cxnLst/>
              <a:rect l="l" t="t" r="r" b="b"/>
              <a:pathLst>
                <a:path w="1155853" h="527358">
                  <a:moveTo>
                    <a:pt x="0" y="0"/>
                  </a:moveTo>
                  <a:lnTo>
                    <a:pt x="1155853" y="0"/>
                  </a:lnTo>
                  <a:lnTo>
                    <a:pt x="1155853" y="527358"/>
                  </a:lnTo>
                  <a:lnTo>
                    <a:pt x="0" y="527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447953" y="-28575"/>
              <a:ext cx="4769701" cy="1857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 Bold"/>
                </a:rPr>
                <a:t>TRANSPARENCE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</a:rPr>
                <a:t>et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 Bold"/>
                </a:rPr>
                <a:t>REPRODUCTIBILITÉ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Appliquer la stratégie de recherche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91668" y="4010025"/>
            <a:ext cx="357727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 Bold"/>
              </a:rPr>
              <a:t>JOURNAL DE BORD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431598" y="5513972"/>
            <a:ext cx="3063094" cy="3063094"/>
          </a:xfrm>
          <a:custGeom>
            <a:avLst/>
            <a:gdLst/>
            <a:ahLst/>
            <a:cxnLst/>
            <a:rect l="l" t="t" r="r" b="b"/>
            <a:pathLst>
              <a:path w="3063094" h="3063094">
                <a:moveTo>
                  <a:pt x="0" y="0"/>
                </a:moveTo>
                <a:lnTo>
                  <a:pt x="3063094" y="0"/>
                </a:lnTo>
                <a:lnTo>
                  <a:pt x="3063094" y="3063094"/>
                </a:lnTo>
                <a:lnTo>
                  <a:pt x="0" y="3063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431598" y="5513972"/>
            <a:ext cx="3063094" cy="3063094"/>
          </a:xfrm>
          <a:custGeom>
            <a:avLst/>
            <a:gdLst/>
            <a:ahLst/>
            <a:cxnLst/>
            <a:rect l="l" t="t" r="r" b="b"/>
            <a:pathLst>
              <a:path w="3063094" h="3063094">
                <a:moveTo>
                  <a:pt x="0" y="0"/>
                </a:moveTo>
                <a:lnTo>
                  <a:pt x="3063094" y="0"/>
                </a:lnTo>
                <a:lnTo>
                  <a:pt x="3063094" y="3063094"/>
                </a:lnTo>
                <a:lnTo>
                  <a:pt x="0" y="3063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748800" y="347315"/>
            <a:ext cx="1756860" cy="1756860"/>
          </a:xfrm>
          <a:custGeom>
            <a:avLst/>
            <a:gdLst/>
            <a:ahLst/>
            <a:cxnLst/>
            <a:rect l="l" t="t" r="r" b="b"/>
            <a:pathLst>
              <a:path w="1756860" h="1756860">
                <a:moveTo>
                  <a:pt x="0" y="0"/>
                </a:moveTo>
                <a:lnTo>
                  <a:pt x="1756860" y="0"/>
                </a:lnTo>
                <a:lnTo>
                  <a:pt x="1756860" y="1756861"/>
                </a:lnTo>
                <a:lnTo>
                  <a:pt x="0" y="1756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5272618" y="4951819"/>
            <a:ext cx="3596326" cy="3361355"/>
            <a:chOff x="0" y="0"/>
            <a:chExt cx="4795101" cy="4481807"/>
          </a:xfrm>
        </p:grpSpPr>
        <p:sp>
          <p:nvSpPr>
            <p:cNvPr id="17" name="TextBox 17"/>
            <p:cNvSpPr txBox="1"/>
            <p:nvPr/>
          </p:nvSpPr>
          <p:spPr>
            <a:xfrm>
              <a:off x="25400" y="-19050"/>
              <a:ext cx="4549656" cy="603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0"/>
                </a:lnSpc>
              </a:pPr>
              <a:r>
                <a:rPr lang="en-US" sz="2900" strike="noStrike">
                  <a:solidFill>
                    <a:srgbClr val="000000"/>
                  </a:solidFill>
                  <a:latin typeface="Poppins"/>
                </a:rPr>
                <a:t>Documenter :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5400" y="855957"/>
              <a:ext cx="4769701" cy="11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6111" lvl="1" indent="-313055" algn="l">
                <a:lnSpc>
                  <a:spcPts val="348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Poppins"/>
                </a:rPr>
                <a:t>L</a:t>
              </a:r>
              <a:r>
                <a:rPr lang="en-US" sz="2900" strike="noStrike">
                  <a:solidFill>
                    <a:srgbClr val="000000"/>
                  </a:solidFill>
                  <a:latin typeface="Poppins"/>
                </a:rPr>
                <a:t>e processus de recherche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075157"/>
              <a:ext cx="4769701" cy="11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6111" lvl="1" indent="-313055" algn="just">
                <a:lnSpc>
                  <a:spcPts val="348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Poppins"/>
                </a:rPr>
                <a:t>Les adaptations à la stratégie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0538" y="3294357"/>
              <a:ext cx="4774563" cy="11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6111" lvl="1" indent="-313055">
                <a:lnSpc>
                  <a:spcPts val="348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Poppins"/>
                </a:rPr>
                <a:t>Les filtres appliqués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323835" y="292183"/>
            <a:ext cx="1935465" cy="1867125"/>
          </a:xfrm>
          <a:custGeom>
            <a:avLst/>
            <a:gdLst/>
            <a:ahLst/>
            <a:cxnLst/>
            <a:rect l="l" t="t" r="r" b="b"/>
            <a:pathLst>
              <a:path w="1935465" h="1867125">
                <a:moveTo>
                  <a:pt x="0" y="0"/>
                </a:moveTo>
                <a:lnTo>
                  <a:pt x="1935465" y="0"/>
                </a:lnTo>
                <a:lnTo>
                  <a:pt x="1935465" y="1867125"/>
                </a:lnTo>
                <a:lnTo>
                  <a:pt x="0" y="18671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Gestion des sources de données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96272" y="2799382"/>
            <a:ext cx="8314517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</a:rPr>
              <a:t>Outils de gestion bibliographiques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Gestion des sources de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87519" y="2837482"/>
            <a:ext cx="8912962" cy="2306018"/>
            <a:chOff x="0" y="0"/>
            <a:chExt cx="11883950" cy="3074690"/>
          </a:xfrm>
        </p:grpSpPr>
        <p:sp>
          <p:nvSpPr>
            <p:cNvPr id="6" name="Freeform 6"/>
            <p:cNvSpPr/>
            <p:nvPr/>
          </p:nvSpPr>
          <p:spPr>
            <a:xfrm>
              <a:off x="5689052" y="1028700"/>
              <a:ext cx="505845" cy="293390"/>
            </a:xfrm>
            <a:custGeom>
              <a:avLst/>
              <a:gdLst/>
              <a:ahLst/>
              <a:cxnLst/>
              <a:rect l="l" t="t" r="r" b="b"/>
              <a:pathLst>
                <a:path w="505845" h="293390">
                  <a:moveTo>
                    <a:pt x="0" y="0"/>
                  </a:moveTo>
                  <a:lnTo>
                    <a:pt x="505846" y="0"/>
                  </a:lnTo>
                  <a:lnTo>
                    <a:pt x="505846" y="293390"/>
                  </a:lnTo>
                  <a:lnTo>
                    <a:pt x="0" y="293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45004" y="-38100"/>
              <a:ext cx="11086023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Outils de gestion bibliographiques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88790"/>
              <a:ext cx="11883950" cy="148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ORGANISATION</a:t>
              </a:r>
              <a:r>
                <a:rPr lang="en-US" sz="3599">
                  <a:solidFill>
                    <a:srgbClr val="B73531"/>
                  </a:solidFill>
                  <a:latin typeface="Poppins"/>
                </a:rPr>
                <a:t> </a:t>
              </a:r>
              <a:r>
                <a:rPr lang="en-US" sz="3599">
                  <a:solidFill>
                    <a:srgbClr val="000000"/>
                  </a:solidFill>
                  <a:latin typeface="Poppins"/>
                </a:rPr>
                <a:t>et </a:t>
              </a: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SÉLECTION </a:t>
              </a:r>
            </a:p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des articles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323835" y="292183"/>
            <a:ext cx="1935465" cy="1867125"/>
          </a:xfrm>
          <a:custGeom>
            <a:avLst/>
            <a:gdLst/>
            <a:ahLst/>
            <a:cxnLst/>
            <a:rect l="l" t="t" r="r" b="b"/>
            <a:pathLst>
              <a:path w="1935465" h="1867125">
                <a:moveTo>
                  <a:pt x="0" y="0"/>
                </a:moveTo>
                <a:lnTo>
                  <a:pt x="1935465" y="0"/>
                </a:lnTo>
                <a:lnTo>
                  <a:pt x="1935465" y="1867125"/>
                </a:lnTo>
                <a:lnTo>
                  <a:pt x="0" y="1867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Gestion des sources de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87519" y="2837482"/>
            <a:ext cx="8912962" cy="2306018"/>
            <a:chOff x="0" y="0"/>
            <a:chExt cx="11883950" cy="3074690"/>
          </a:xfrm>
        </p:grpSpPr>
        <p:sp>
          <p:nvSpPr>
            <p:cNvPr id="6" name="Freeform 6"/>
            <p:cNvSpPr/>
            <p:nvPr/>
          </p:nvSpPr>
          <p:spPr>
            <a:xfrm>
              <a:off x="5689052" y="1028700"/>
              <a:ext cx="505845" cy="293390"/>
            </a:xfrm>
            <a:custGeom>
              <a:avLst/>
              <a:gdLst/>
              <a:ahLst/>
              <a:cxnLst/>
              <a:rect l="l" t="t" r="r" b="b"/>
              <a:pathLst>
                <a:path w="505845" h="293390">
                  <a:moveTo>
                    <a:pt x="0" y="0"/>
                  </a:moveTo>
                  <a:lnTo>
                    <a:pt x="505846" y="0"/>
                  </a:lnTo>
                  <a:lnTo>
                    <a:pt x="505846" y="293390"/>
                  </a:lnTo>
                  <a:lnTo>
                    <a:pt x="0" y="293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45004" y="-38100"/>
              <a:ext cx="11086023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Outils de gestion bibliographiques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88790"/>
              <a:ext cx="11883950" cy="148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ORGANISATION</a:t>
              </a:r>
              <a:r>
                <a:rPr lang="en-US" sz="3599">
                  <a:solidFill>
                    <a:srgbClr val="B73531"/>
                  </a:solidFill>
                  <a:latin typeface="Poppins"/>
                </a:rPr>
                <a:t> </a:t>
              </a:r>
              <a:r>
                <a:rPr lang="en-US" sz="3599">
                  <a:solidFill>
                    <a:srgbClr val="000000"/>
                  </a:solidFill>
                  <a:latin typeface="Poppins"/>
                </a:rPr>
                <a:t>et </a:t>
              </a: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SÉLECTION </a:t>
              </a:r>
            </a:p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des articles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37453" y="5505450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Exemples d’outils :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323835" y="292183"/>
            <a:ext cx="1935465" cy="1867125"/>
          </a:xfrm>
          <a:custGeom>
            <a:avLst/>
            <a:gdLst/>
            <a:ahLst/>
            <a:cxnLst/>
            <a:rect l="l" t="t" r="r" b="b"/>
            <a:pathLst>
              <a:path w="1935465" h="1867125">
                <a:moveTo>
                  <a:pt x="0" y="0"/>
                </a:moveTo>
                <a:lnTo>
                  <a:pt x="1935465" y="0"/>
                </a:lnTo>
                <a:lnTo>
                  <a:pt x="1935465" y="1867125"/>
                </a:lnTo>
                <a:lnTo>
                  <a:pt x="0" y="1867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Gestion des sources de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87519" y="2837482"/>
            <a:ext cx="8912962" cy="2306018"/>
            <a:chOff x="0" y="0"/>
            <a:chExt cx="11883950" cy="3074690"/>
          </a:xfrm>
        </p:grpSpPr>
        <p:sp>
          <p:nvSpPr>
            <p:cNvPr id="6" name="Freeform 6"/>
            <p:cNvSpPr/>
            <p:nvPr/>
          </p:nvSpPr>
          <p:spPr>
            <a:xfrm>
              <a:off x="5689052" y="1028700"/>
              <a:ext cx="505845" cy="293390"/>
            </a:xfrm>
            <a:custGeom>
              <a:avLst/>
              <a:gdLst/>
              <a:ahLst/>
              <a:cxnLst/>
              <a:rect l="l" t="t" r="r" b="b"/>
              <a:pathLst>
                <a:path w="505845" h="293390">
                  <a:moveTo>
                    <a:pt x="0" y="0"/>
                  </a:moveTo>
                  <a:lnTo>
                    <a:pt x="505846" y="0"/>
                  </a:lnTo>
                  <a:lnTo>
                    <a:pt x="505846" y="293390"/>
                  </a:lnTo>
                  <a:lnTo>
                    <a:pt x="0" y="293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45004" y="-38100"/>
              <a:ext cx="11086023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Outils de gestion bibliographiques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88790"/>
              <a:ext cx="11883950" cy="148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ORGANISATION</a:t>
              </a:r>
              <a:r>
                <a:rPr lang="en-US" sz="3599">
                  <a:solidFill>
                    <a:srgbClr val="B73531"/>
                  </a:solidFill>
                  <a:latin typeface="Poppins"/>
                </a:rPr>
                <a:t> </a:t>
              </a:r>
              <a:r>
                <a:rPr lang="en-US" sz="3599">
                  <a:solidFill>
                    <a:srgbClr val="000000"/>
                  </a:solidFill>
                  <a:latin typeface="Poppins"/>
                </a:rPr>
                <a:t>et </a:t>
              </a: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SÉLECTION </a:t>
              </a:r>
            </a:p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des articles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37453" y="5505450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Exemples d’outils :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37453" y="6243771"/>
            <a:ext cx="6524300" cy="868173"/>
            <a:chOff x="0" y="0"/>
            <a:chExt cx="8699066" cy="115756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8699066" cy="1157564"/>
              <a:chOff x="0" y="0"/>
              <a:chExt cx="1718334" cy="22865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1833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1718334" h="228655">
                    <a:moveTo>
                      <a:pt x="0" y="0"/>
                    </a:moveTo>
                    <a:lnTo>
                      <a:pt x="1718334" y="0"/>
                    </a:lnTo>
                    <a:lnTo>
                      <a:pt x="171833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06578D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1718334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23245" y="245407"/>
              <a:ext cx="5804948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FFFFFF"/>
                  </a:solidFill>
                  <a:latin typeface="Poppins"/>
                </a:rPr>
                <a:t>Covidence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323835" y="292183"/>
            <a:ext cx="1935465" cy="1867125"/>
          </a:xfrm>
          <a:custGeom>
            <a:avLst/>
            <a:gdLst/>
            <a:ahLst/>
            <a:cxnLst/>
            <a:rect l="l" t="t" r="r" b="b"/>
            <a:pathLst>
              <a:path w="1935465" h="1867125">
                <a:moveTo>
                  <a:pt x="0" y="0"/>
                </a:moveTo>
                <a:lnTo>
                  <a:pt x="1935465" y="0"/>
                </a:lnTo>
                <a:lnTo>
                  <a:pt x="1935465" y="1867125"/>
                </a:lnTo>
                <a:lnTo>
                  <a:pt x="0" y="1867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Objectifs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Gestion des sources de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87519" y="2837482"/>
            <a:ext cx="8912962" cy="2306018"/>
            <a:chOff x="0" y="0"/>
            <a:chExt cx="11883950" cy="3074690"/>
          </a:xfrm>
        </p:grpSpPr>
        <p:sp>
          <p:nvSpPr>
            <p:cNvPr id="6" name="Freeform 6"/>
            <p:cNvSpPr/>
            <p:nvPr/>
          </p:nvSpPr>
          <p:spPr>
            <a:xfrm>
              <a:off x="5689052" y="1028700"/>
              <a:ext cx="505845" cy="293390"/>
            </a:xfrm>
            <a:custGeom>
              <a:avLst/>
              <a:gdLst/>
              <a:ahLst/>
              <a:cxnLst/>
              <a:rect l="l" t="t" r="r" b="b"/>
              <a:pathLst>
                <a:path w="505845" h="293390">
                  <a:moveTo>
                    <a:pt x="0" y="0"/>
                  </a:moveTo>
                  <a:lnTo>
                    <a:pt x="505846" y="0"/>
                  </a:lnTo>
                  <a:lnTo>
                    <a:pt x="505846" y="293390"/>
                  </a:lnTo>
                  <a:lnTo>
                    <a:pt x="0" y="293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45004" y="-38100"/>
              <a:ext cx="11086023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Outils de gestion bibliographiques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88790"/>
              <a:ext cx="11883950" cy="148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ORGANISATION</a:t>
              </a:r>
              <a:r>
                <a:rPr lang="en-US" sz="3599">
                  <a:solidFill>
                    <a:srgbClr val="B73531"/>
                  </a:solidFill>
                  <a:latin typeface="Poppins"/>
                </a:rPr>
                <a:t> </a:t>
              </a:r>
              <a:r>
                <a:rPr lang="en-US" sz="3599">
                  <a:solidFill>
                    <a:srgbClr val="000000"/>
                  </a:solidFill>
                  <a:latin typeface="Poppins"/>
                </a:rPr>
                <a:t>et </a:t>
              </a: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SÉLECTION </a:t>
              </a:r>
            </a:p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des articles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37453" y="5505450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Exemples d’outils :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37453" y="6243771"/>
            <a:ext cx="6524300" cy="868173"/>
            <a:chOff x="0" y="0"/>
            <a:chExt cx="1718334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06578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54887" y="6420682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Covidence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37453" y="7369119"/>
            <a:ext cx="6524300" cy="868173"/>
            <a:chOff x="0" y="0"/>
            <a:chExt cx="8699066" cy="115756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699066" cy="1157564"/>
              <a:chOff x="0" y="0"/>
              <a:chExt cx="1718334" cy="22865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1833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1718334" h="228655">
                    <a:moveTo>
                      <a:pt x="0" y="0"/>
                    </a:moveTo>
                    <a:lnTo>
                      <a:pt x="1718334" y="0"/>
                    </a:lnTo>
                    <a:lnTo>
                      <a:pt x="171833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324B9A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1718334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23245" y="245407"/>
              <a:ext cx="5804948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FFFFFF"/>
                  </a:solidFill>
                  <a:latin typeface="Poppins"/>
                </a:rPr>
                <a:t>DistillerSR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5323835" y="292183"/>
            <a:ext cx="1935465" cy="1867125"/>
          </a:xfrm>
          <a:custGeom>
            <a:avLst/>
            <a:gdLst/>
            <a:ahLst/>
            <a:cxnLst/>
            <a:rect l="l" t="t" r="r" b="b"/>
            <a:pathLst>
              <a:path w="1935465" h="1867125">
                <a:moveTo>
                  <a:pt x="0" y="0"/>
                </a:moveTo>
                <a:lnTo>
                  <a:pt x="1935465" y="0"/>
                </a:lnTo>
                <a:lnTo>
                  <a:pt x="1935465" y="1867125"/>
                </a:lnTo>
                <a:lnTo>
                  <a:pt x="0" y="1867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Gestion des sources de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87519" y="2837482"/>
            <a:ext cx="8912962" cy="2306018"/>
            <a:chOff x="0" y="0"/>
            <a:chExt cx="11883950" cy="3074690"/>
          </a:xfrm>
        </p:grpSpPr>
        <p:sp>
          <p:nvSpPr>
            <p:cNvPr id="6" name="Freeform 6"/>
            <p:cNvSpPr/>
            <p:nvPr/>
          </p:nvSpPr>
          <p:spPr>
            <a:xfrm>
              <a:off x="5689052" y="1028700"/>
              <a:ext cx="505845" cy="293390"/>
            </a:xfrm>
            <a:custGeom>
              <a:avLst/>
              <a:gdLst/>
              <a:ahLst/>
              <a:cxnLst/>
              <a:rect l="l" t="t" r="r" b="b"/>
              <a:pathLst>
                <a:path w="505845" h="293390">
                  <a:moveTo>
                    <a:pt x="0" y="0"/>
                  </a:moveTo>
                  <a:lnTo>
                    <a:pt x="505846" y="0"/>
                  </a:lnTo>
                  <a:lnTo>
                    <a:pt x="505846" y="293390"/>
                  </a:lnTo>
                  <a:lnTo>
                    <a:pt x="0" y="293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45004" y="-38100"/>
              <a:ext cx="11086023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Outils de gestion bibliographiques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88790"/>
              <a:ext cx="11883950" cy="148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ORGANISATION</a:t>
              </a:r>
              <a:r>
                <a:rPr lang="en-US" sz="3599">
                  <a:solidFill>
                    <a:srgbClr val="B73531"/>
                  </a:solidFill>
                  <a:latin typeface="Poppins"/>
                </a:rPr>
                <a:t> </a:t>
              </a:r>
              <a:r>
                <a:rPr lang="en-US" sz="3599">
                  <a:solidFill>
                    <a:srgbClr val="000000"/>
                  </a:solidFill>
                  <a:latin typeface="Poppins"/>
                </a:rPr>
                <a:t>et </a:t>
              </a: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SÉLECTION </a:t>
              </a:r>
            </a:p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des articles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37453" y="5505450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Exemples d’outils :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37453" y="6243771"/>
            <a:ext cx="6524300" cy="868173"/>
            <a:chOff x="0" y="0"/>
            <a:chExt cx="1718334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06578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54887" y="6420682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Covidence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37453" y="7369119"/>
            <a:ext cx="6524300" cy="868173"/>
            <a:chOff x="0" y="0"/>
            <a:chExt cx="1718334" cy="2286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324B9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754887" y="7546030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DistillerSR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437453" y="8494467"/>
            <a:ext cx="6524300" cy="868173"/>
            <a:chOff x="0" y="0"/>
            <a:chExt cx="8699066" cy="115756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699066" cy="1157564"/>
              <a:chOff x="0" y="0"/>
              <a:chExt cx="1718334" cy="22865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1833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1718334" h="228655">
                    <a:moveTo>
                      <a:pt x="0" y="0"/>
                    </a:moveTo>
                    <a:lnTo>
                      <a:pt x="1718334" y="0"/>
                    </a:lnTo>
                    <a:lnTo>
                      <a:pt x="171833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4B6EB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1718334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23245" y="250825"/>
              <a:ext cx="5804948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FFFFFF"/>
                  </a:solidFill>
                  <a:latin typeface="Poppins"/>
                </a:rPr>
                <a:t>EndNote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5323835" y="292183"/>
            <a:ext cx="1935465" cy="1867125"/>
          </a:xfrm>
          <a:custGeom>
            <a:avLst/>
            <a:gdLst/>
            <a:ahLst/>
            <a:cxnLst/>
            <a:rect l="l" t="t" r="r" b="b"/>
            <a:pathLst>
              <a:path w="1935465" h="1867125">
                <a:moveTo>
                  <a:pt x="0" y="0"/>
                </a:moveTo>
                <a:lnTo>
                  <a:pt x="1935465" y="0"/>
                </a:lnTo>
                <a:lnTo>
                  <a:pt x="1935465" y="1867125"/>
                </a:lnTo>
                <a:lnTo>
                  <a:pt x="0" y="1867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Gestion des sources de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87519" y="2837482"/>
            <a:ext cx="8912962" cy="2306018"/>
            <a:chOff x="0" y="0"/>
            <a:chExt cx="11883950" cy="3074690"/>
          </a:xfrm>
        </p:grpSpPr>
        <p:sp>
          <p:nvSpPr>
            <p:cNvPr id="6" name="Freeform 6"/>
            <p:cNvSpPr/>
            <p:nvPr/>
          </p:nvSpPr>
          <p:spPr>
            <a:xfrm>
              <a:off x="5689052" y="1028700"/>
              <a:ext cx="505845" cy="293390"/>
            </a:xfrm>
            <a:custGeom>
              <a:avLst/>
              <a:gdLst/>
              <a:ahLst/>
              <a:cxnLst/>
              <a:rect l="l" t="t" r="r" b="b"/>
              <a:pathLst>
                <a:path w="505845" h="293390">
                  <a:moveTo>
                    <a:pt x="0" y="0"/>
                  </a:moveTo>
                  <a:lnTo>
                    <a:pt x="505846" y="0"/>
                  </a:lnTo>
                  <a:lnTo>
                    <a:pt x="505846" y="293390"/>
                  </a:lnTo>
                  <a:lnTo>
                    <a:pt x="0" y="293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45004" y="-38100"/>
              <a:ext cx="11086023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Outils de gestion bibliographiques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88790"/>
              <a:ext cx="11883950" cy="148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ORGANISATION</a:t>
              </a:r>
              <a:r>
                <a:rPr lang="en-US" sz="3599">
                  <a:solidFill>
                    <a:srgbClr val="B73531"/>
                  </a:solidFill>
                  <a:latin typeface="Poppins"/>
                </a:rPr>
                <a:t> </a:t>
              </a:r>
              <a:r>
                <a:rPr lang="en-US" sz="3599">
                  <a:solidFill>
                    <a:srgbClr val="000000"/>
                  </a:solidFill>
                  <a:latin typeface="Poppins"/>
                </a:rPr>
                <a:t>et </a:t>
              </a: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SÉLECTION </a:t>
              </a:r>
            </a:p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des articles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37453" y="5505450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Exemples d’outils :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37453" y="6243771"/>
            <a:ext cx="6524300" cy="868173"/>
            <a:chOff x="0" y="0"/>
            <a:chExt cx="1718334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06578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54887" y="6420682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Covidence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37453" y="7369119"/>
            <a:ext cx="6524300" cy="868173"/>
            <a:chOff x="0" y="0"/>
            <a:chExt cx="1718334" cy="2286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324B9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754887" y="7546030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DistillerSR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437453" y="8494467"/>
            <a:ext cx="6524300" cy="868173"/>
            <a:chOff x="0" y="0"/>
            <a:chExt cx="1718334" cy="228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754887" y="8675442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EndNote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338331" y="6243771"/>
            <a:ext cx="6524300" cy="868173"/>
            <a:chOff x="0" y="0"/>
            <a:chExt cx="8699066" cy="1157564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8699066" cy="1157564"/>
              <a:chOff x="0" y="0"/>
              <a:chExt cx="1718334" cy="22865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71833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1718334" h="228655">
                    <a:moveTo>
                      <a:pt x="0" y="0"/>
                    </a:moveTo>
                    <a:lnTo>
                      <a:pt x="1718334" y="0"/>
                    </a:lnTo>
                    <a:lnTo>
                      <a:pt x="171833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4F81BD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19050"/>
                <a:ext cx="1718334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23245" y="245407"/>
              <a:ext cx="5804948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FFFFFF"/>
                  </a:solidFill>
                  <a:latin typeface="Poppins"/>
                </a:rPr>
                <a:t>Zotero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5323835" y="292183"/>
            <a:ext cx="1935465" cy="1867125"/>
          </a:xfrm>
          <a:custGeom>
            <a:avLst/>
            <a:gdLst/>
            <a:ahLst/>
            <a:cxnLst/>
            <a:rect l="l" t="t" r="r" b="b"/>
            <a:pathLst>
              <a:path w="1935465" h="1867125">
                <a:moveTo>
                  <a:pt x="0" y="0"/>
                </a:moveTo>
                <a:lnTo>
                  <a:pt x="1935465" y="0"/>
                </a:lnTo>
                <a:lnTo>
                  <a:pt x="1935465" y="1867125"/>
                </a:lnTo>
                <a:lnTo>
                  <a:pt x="0" y="1867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Gestion des sources de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87519" y="2837482"/>
            <a:ext cx="8912962" cy="2306018"/>
            <a:chOff x="0" y="0"/>
            <a:chExt cx="11883950" cy="3074690"/>
          </a:xfrm>
        </p:grpSpPr>
        <p:sp>
          <p:nvSpPr>
            <p:cNvPr id="6" name="Freeform 6"/>
            <p:cNvSpPr/>
            <p:nvPr/>
          </p:nvSpPr>
          <p:spPr>
            <a:xfrm>
              <a:off x="5689052" y="1028700"/>
              <a:ext cx="505845" cy="293390"/>
            </a:xfrm>
            <a:custGeom>
              <a:avLst/>
              <a:gdLst/>
              <a:ahLst/>
              <a:cxnLst/>
              <a:rect l="l" t="t" r="r" b="b"/>
              <a:pathLst>
                <a:path w="505845" h="293390">
                  <a:moveTo>
                    <a:pt x="0" y="0"/>
                  </a:moveTo>
                  <a:lnTo>
                    <a:pt x="505846" y="0"/>
                  </a:lnTo>
                  <a:lnTo>
                    <a:pt x="505846" y="293390"/>
                  </a:lnTo>
                  <a:lnTo>
                    <a:pt x="0" y="293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45004" y="-38100"/>
              <a:ext cx="11086023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Outils de gestion bibliographiques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88790"/>
              <a:ext cx="11883950" cy="148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ORGANISATION</a:t>
              </a:r>
              <a:r>
                <a:rPr lang="en-US" sz="3599">
                  <a:solidFill>
                    <a:srgbClr val="B73531"/>
                  </a:solidFill>
                  <a:latin typeface="Poppins"/>
                </a:rPr>
                <a:t> </a:t>
              </a:r>
              <a:r>
                <a:rPr lang="en-US" sz="3599">
                  <a:solidFill>
                    <a:srgbClr val="000000"/>
                  </a:solidFill>
                  <a:latin typeface="Poppins"/>
                </a:rPr>
                <a:t>et </a:t>
              </a: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SÉLECTION </a:t>
              </a:r>
            </a:p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des articles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37453" y="5505450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Exemples d’outils :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37453" y="6243771"/>
            <a:ext cx="6524300" cy="868173"/>
            <a:chOff x="0" y="0"/>
            <a:chExt cx="1718334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06578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54887" y="6420682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Covidence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37453" y="7369119"/>
            <a:ext cx="6524300" cy="868173"/>
            <a:chOff x="0" y="0"/>
            <a:chExt cx="1718334" cy="2286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324B9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754887" y="7546030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DistillerSR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437453" y="8494467"/>
            <a:ext cx="6524300" cy="868173"/>
            <a:chOff x="0" y="0"/>
            <a:chExt cx="1718334" cy="228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754887" y="8675442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EndNote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338331" y="6243771"/>
            <a:ext cx="6524300" cy="868173"/>
            <a:chOff x="0" y="0"/>
            <a:chExt cx="1718334" cy="2286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F81B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655765" y="6420682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Zotero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338331" y="7369119"/>
            <a:ext cx="6524300" cy="868173"/>
            <a:chOff x="0" y="0"/>
            <a:chExt cx="8699066" cy="1157564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8699066" cy="1157564"/>
              <a:chOff x="0" y="0"/>
              <a:chExt cx="1718334" cy="22865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71833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1718334" h="228655">
                    <a:moveTo>
                      <a:pt x="0" y="0"/>
                    </a:moveTo>
                    <a:lnTo>
                      <a:pt x="1718334" y="0"/>
                    </a:lnTo>
                    <a:lnTo>
                      <a:pt x="171833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7B95F9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19050"/>
                <a:ext cx="1718334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23245" y="245407"/>
              <a:ext cx="5804948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FFFFFF"/>
                  </a:solidFill>
                  <a:latin typeface="Poppins"/>
                </a:rPr>
                <a:t>JBI Sumari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5323835" y="292183"/>
            <a:ext cx="1935465" cy="1867125"/>
          </a:xfrm>
          <a:custGeom>
            <a:avLst/>
            <a:gdLst/>
            <a:ahLst/>
            <a:cxnLst/>
            <a:rect l="l" t="t" r="r" b="b"/>
            <a:pathLst>
              <a:path w="1935465" h="1867125">
                <a:moveTo>
                  <a:pt x="0" y="0"/>
                </a:moveTo>
                <a:lnTo>
                  <a:pt x="1935465" y="0"/>
                </a:lnTo>
                <a:lnTo>
                  <a:pt x="1935465" y="1867125"/>
                </a:lnTo>
                <a:lnTo>
                  <a:pt x="0" y="1867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Gestion des sources de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87519" y="2837482"/>
            <a:ext cx="8912962" cy="2306018"/>
            <a:chOff x="0" y="0"/>
            <a:chExt cx="11883950" cy="3074690"/>
          </a:xfrm>
        </p:grpSpPr>
        <p:sp>
          <p:nvSpPr>
            <p:cNvPr id="6" name="Freeform 6"/>
            <p:cNvSpPr/>
            <p:nvPr/>
          </p:nvSpPr>
          <p:spPr>
            <a:xfrm>
              <a:off x="5689052" y="1028700"/>
              <a:ext cx="505845" cy="293390"/>
            </a:xfrm>
            <a:custGeom>
              <a:avLst/>
              <a:gdLst/>
              <a:ahLst/>
              <a:cxnLst/>
              <a:rect l="l" t="t" r="r" b="b"/>
              <a:pathLst>
                <a:path w="505845" h="293390">
                  <a:moveTo>
                    <a:pt x="0" y="0"/>
                  </a:moveTo>
                  <a:lnTo>
                    <a:pt x="505846" y="0"/>
                  </a:lnTo>
                  <a:lnTo>
                    <a:pt x="505846" y="293390"/>
                  </a:lnTo>
                  <a:lnTo>
                    <a:pt x="0" y="293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45004" y="-38100"/>
              <a:ext cx="11086023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Outils de gestion bibliographiques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88790"/>
              <a:ext cx="11883950" cy="148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ORGANISATION</a:t>
              </a:r>
              <a:r>
                <a:rPr lang="en-US" sz="3599">
                  <a:solidFill>
                    <a:srgbClr val="B73531"/>
                  </a:solidFill>
                  <a:latin typeface="Poppins"/>
                </a:rPr>
                <a:t> </a:t>
              </a:r>
              <a:r>
                <a:rPr lang="en-US" sz="3599">
                  <a:solidFill>
                    <a:srgbClr val="000000"/>
                  </a:solidFill>
                  <a:latin typeface="Poppins"/>
                </a:rPr>
                <a:t>et </a:t>
              </a:r>
              <a:r>
                <a:rPr lang="en-US" sz="3599">
                  <a:solidFill>
                    <a:srgbClr val="B73531"/>
                  </a:solidFill>
                  <a:latin typeface="Poppins Bold"/>
                </a:rPr>
                <a:t>SÉLECTION </a:t>
              </a:r>
            </a:p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000000"/>
                  </a:solidFill>
                  <a:latin typeface="Poppins"/>
                </a:rPr>
                <a:t>des articles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37453" y="5505450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Exemples d’outils :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37453" y="6243771"/>
            <a:ext cx="6524300" cy="868173"/>
            <a:chOff x="0" y="0"/>
            <a:chExt cx="1718334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06578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54887" y="6420682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Covidence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37453" y="7369119"/>
            <a:ext cx="6524300" cy="868173"/>
            <a:chOff x="0" y="0"/>
            <a:chExt cx="1718334" cy="2286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324B9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754887" y="7546030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DistillerSR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437453" y="8494467"/>
            <a:ext cx="6524300" cy="868173"/>
            <a:chOff x="0" y="0"/>
            <a:chExt cx="1718334" cy="228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754887" y="8675442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EndNote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338331" y="6243771"/>
            <a:ext cx="6524300" cy="868173"/>
            <a:chOff x="0" y="0"/>
            <a:chExt cx="1718334" cy="2286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18334" cy="228655"/>
            </a:xfrm>
            <a:custGeom>
              <a:avLst/>
              <a:gdLst/>
              <a:ahLst/>
              <a:cxnLst/>
              <a:rect l="l" t="t" r="r" b="b"/>
              <a:pathLst>
                <a:path w="1718334" h="228655">
                  <a:moveTo>
                    <a:pt x="0" y="0"/>
                  </a:moveTo>
                  <a:lnTo>
                    <a:pt x="1718334" y="0"/>
                  </a:lnTo>
                  <a:lnTo>
                    <a:pt x="1718334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F81B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1718334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655765" y="6420682"/>
            <a:ext cx="435371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Zotero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338331" y="7369119"/>
            <a:ext cx="6524300" cy="868173"/>
            <a:chOff x="0" y="0"/>
            <a:chExt cx="8699066" cy="1157564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8699066" cy="1157564"/>
              <a:chOff x="0" y="0"/>
              <a:chExt cx="1718334" cy="22865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718334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1718334" h="228655">
                    <a:moveTo>
                      <a:pt x="0" y="0"/>
                    </a:moveTo>
                    <a:lnTo>
                      <a:pt x="1718334" y="0"/>
                    </a:lnTo>
                    <a:lnTo>
                      <a:pt x="1718334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7B95F9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19050"/>
                <a:ext cx="1718334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23245" y="245407"/>
              <a:ext cx="5804948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FFFFFF"/>
                  </a:solidFill>
                  <a:latin typeface="Poppins"/>
                </a:rPr>
                <a:t>JBI Sumari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912915" y="7904565"/>
            <a:ext cx="5645865" cy="2411010"/>
            <a:chOff x="0" y="0"/>
            <a:chExt cx="7527820" cy="3214679"/>
          </a:xfrm>
        </p:grpSpPr>
        <p:sp>
          <p:nvSpPr>
            <p:cNvPr id="32" name="Freeform 32"/>
            <p:cNvSpPr/>
            <p:nvPr/>
          </p:nvSpPr>
          <p:spPr>
            <a:xfrm>
              <a:off x="907363" y="256321"/>
              <a:ext cx="4779488" cy="2476644"/>
            </a:xfrm>
            <a:custGeom>
              <a:avLst/>
              <a:gdLst/>
              <a:ahLst/>
              <a:cxnLst/>
              <a:rect l="l" t="t" r="r" b="b"/>
              <a:pathLst>
                <a:path w="4779488" h="2476644">
                  <a:moveTo>
                    <a:pt x="0" y="0"/>
                  </a:moveTo>
                  <a:lnTo>
                    <a:pt x="4779488" y="0"/>
                  </a:lnTo>
                  <a:lnTo>
                    <a:pt x="4779488" y="2476643"/>
                  </a:lnTo>
                  <a:lnTo>
                    <a:pt x="0" y="2476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748333" y="256321"/>
              <a:ext cx="4779488" cy="2476644"/>
            </a:xfrm>
            <a:custGeom>
              <a:avLst/>
              <a:gdLst/>
              <a:ahLst/>
              <a:cxnLst/>
              <a:rect l="l" t="t" r="r" b="b"/>
              <a:pathLst>
                <a:path w="4779488" h="2476644">
                  <a:moveTo>
                    <a:pt x="0" y="0"/>
                  </a:moveTo>
                  <a:lnTo>
                    <a:pt x="4779487" y="0"/>
                  </a:lnTo>
                  <a:lnTo>
                    <a:pt x="4779487" y="2476643"/>
                  </a:lnTo>
                  <a:lnTo>
                    <a:pt x="0" y="2476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1583768" y="991390"/>
              <a:ext cx="5578924" cy="1174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800">
                  <a:solidFill>
                    <a:srgbClr val="000000"/>
                  </a:solidFill>
                  <a:latin typeface="Arial Bold"/>
                </a:rPr>
                <a:t>Consultez la section</a:t>
              </a:r>
            </a:p>
            <a:p>
              <a:pPr algn="ctr">
                <a:lnSpc>
                  <a:spcPts val="3360"/>
                </a:lnSpc>
              </a:pPr>
              <a:r>
                <a:rPr lang="en-US" sz="2800">
                  <a:solidFill>
                    <a:srgbClr val="000000"/>
                  </a:solidFill>
                  <a:latin typeface="Arial Bold"/>
                </a:rPr>
                <a:t>« Ressources »</a:t>
              </a:r>
            </a:p>
          </p:txBody>
        </p:sp>
        <p:sp>
          <p:nvSpPr>
            <p:cNvPr id="35" name="Freeform 35"/>
            <p:cNvSpPr/>
            <p:nvPr/>
          </p:nvSpPr>
          <p:spPr>
            <a:xfrm>
              <a:off x="0" y="0"/>
              <a:ext cx="1543046" cy="3214679"/>
            </a:xfrm>
            <a:custGeom>
              <a:avLst/>
              <a:gdLst/>
              <a:ahLst/>
              <a:cxnLst/>
              <a:rect l="l" t="t" r="r" b="b"/>
              <a:pathLst>
                <a:path w="1543046" h="3214679">
                  <a:moveTo>
                    <a:pt x="0" y="0"/>
                  </a:moveTo>
                  <a:lnTo>
                    <a:pt x="1543046" y="0"/>
                  </a:lnTo>
                  <a:lnTo>
                    <a:pt x="1543046" y="3214679"/>
                  </a:lnTo>
                  <a:lnTo>
                    <a:pt x="0" y="3214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6" name="Freeform 36"/>
          <p:cNvSpPr/>
          <p:nvPr/>
        </p:nvSpPr>
        <p:spPr>
          <a:xfrm>
            <a:off x="15323835" y="292183"/>
            <a:ext cx="1935465" cy="1867125"/>
          </a:xfrm>
          <a:custGeom>
            <a:avLst/>
            <a:gdLst/>
            <a:ahLst/>
            <a:cxnLst/>
            <a:rect l="l" t="t" r="r" b="b"/>
            <a:pathLst>
              <a:path w="1935465" h="1867125">
                <a:moveTo>
                  <a:pt x="0" y="0"/>
                </a:moveTo>
                <a:lnTo>
                  <a:pt x="1935465" y="0"/>
                </a:lnTo>
                <a:lnTo>
                  <a:pt x="1935465" y="1867125"/>
                </a:lnTo>
                <a:lnTo>
                  <a:pt x="0" y="1867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470746" y="3874527"/>
            <a:ext cx="3369269" cy="1960157"/>
            <a:chOff x="0" y="0"/>
            <a:chExt cx="3096768" cy="18016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E4627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8297934" y="4043177"/>
            <a:ext cx="1708224" cy="1700354"/>
          </a:xfrm>
          <a:custGeom>
            <a:avLst/>
            <a:gdLst/>
            <a:ahLst/>
            <a:cxnLst/>
            <a:rect l="l" t="t" r="r" b="b"/>
            <a:pathLst>
              <a:path w="1708224" h="1700354">
                <a:moveTo>
                  <a:pt x="0" y="0"/>
                </a:moveTo>
                <a:lnTo>
                  <a:pt x="1708224" y="0"/>
                </a:lnTo>
                <a:lnTo>
                  <a:pt x="1708224" y="1700354"/>
                </a:lnTo>
                <a:lnTo>
                  <a:pt x="0" y="1700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909286" y="6175337"/>
            <a:ext cx="2492188" cy="150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1"/>
              </a:lnSpc>
            </a:pPr>
            <a:r>
              <a:rPr lang="en-US" sz="3317">
                <a:solidFill>
                  <a:srgbClr val="191919"/>
                </a:solidFill>
                <a:latin typeface="Poppins Bold"/>
              </a:rPr>
              <a:t>Processus de sélection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638172" y="4023600"/>
            <a:ext cx="2538670" cy="1476935"/>
            <a:chOff x="0" y="0"/>
            <a:chExt cx="3096768" cy="18016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5A97D0">
                <a:alpha val="83922"/>
              </a:srgbClr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1289646" y="4125756"/>
            <a:ext cx="1235722" cy="1256279"/>
          </a:xfrm>
          <a:custGeom>
            <a:avLst/>
            <a:gdLst/>
            <a:ahLst/>
            <a:cxnLst/>
            <a:rect l="l" t="t" r="r" b="b"/>
            <a:pathLst>
              <a:path w="1235722" h="1256279">
                <a:moveTo>
                  <a:pt x="0" y="0"/>
                </a:moveTo>
                <a:lnTo>
                  <a:pt x="1235722" y="0"/>
                </a:lnTo>
                <a:lnTo>
                  <a:pt x="1235722" y="1256279"/>
                </a:lnTo>
                <a:lnTo>
                  <a:pt x="0" y="12562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2998932" y="4023600"/>
            <a:ext cx="2538670" cy="1476935"/>
            <a:chOff x="0" y="0"/>
            <a:chExt cx="3096768" cy="18016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6FA8DC">
                <a:alpha val="83922"/>
              </a:srgbClr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3661555" y="4188963"/>
            <a:ext cx="1213425" cy="1204600"/>
          </a:xfrm>
          <a:custGeom>
            <a:avLst/>
            <a:gdLst/>
            <a:ahLst/>
            <a:cxnLst/>
            <a:rect l="l" t="t" r="r" b="b"/>
            <a:pathLst>
              <a:path w="1213425" h="1204600">
                <a:moveTo>
                  <a:pt x="0" y="0"/>
                </a:moveTo>
                <a:lnTo>
                  <a:pt x="1213425" y="0"/>
                </a:lnTo>
                <a:lnTo>
                  <a:pt x="1213425" y="1204600"/>
                </a:lnTo>
                <a:lnTo>
                  <a:pt x="0" y="1204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371920" y="4023600"/>
            <a:ext cx="2538670" cy="1476935"/>
            <a:chOff x="0" y="0"/>
            <a:chExt cx="3096768" cy="180162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6AC4FF">
                <a:alpha val="83922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0881612" y="5759690"/>
            <a:ext cx="1790819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/>
                </a:solidFill>
                <a:latin typeface="Poppins"/>
              </a:rPr>
              <a:t>Extraction des données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82007" y="5759690"/>
            <a:ext cx="205178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/>
                </a:solidFill>
                <a:latin typeface="Poppins"/>
              </a:rPr>
              <a:t>Méthodes d’analyse et présentation des résultats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137677" y="4260568"/>
            <a:ext cx="1024725" cy="1061391"/>
          </a:xfrm>
          <a:custGeom>
            <a:avLst/>
            <a:gdLst/>
            <a:ahLst/>
            <a:cxnLst/>
            <a:rect l="l" t="t" r="r" b="b"/>
            <a:pathLst>
              <a:path w="1024725" h="1061391">
                <a:moveTo>
                  <a:pt x="0" y="0"/>
                </a:moveTo>
                <a:lnTo>
                  <a:pt x="1024725" y="0"/>
                </a:lnTo>
                <a:lnTo>
                  <a:pt x="1024725" y="1061391"/>
                </a:lnTo>
                <a:lnTo>
                  <a:pt x="0" y="1061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5135622" y="4056974"/>
            <a:ext cx="2573542" cy="1497223"/>
            <a:chOff x="0" y="0"/>
            <a:chExt cx="3096768" cy="18016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2B6FA0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5906524" y="4185793"/>
            <a:ext cx="1211136" cy="1211136"/>
          </a:xfrm>
          <a:custGeom>
            <a:avLst/>
            <a:gdLst/>
            <a:ahLst/>
            <a:cxnLst/>
            <a:rect l="l" t="t" r="r" b="b"/>
            <a:pathLst>
              <a:path w="1211136" h="1211136">
                <a:moveTo>
                  <a:pt x="0" y="0"/>
                </a:moveTo>
                <a:lnTo>
                  <a:pt x="1211136" y="0"/>
                </a:lnTo>
                <a:lnTo>
                  <a:pt x="1211136" y="1211136"/>
                </a:lnTo>
                <a:lnTo>
                  <a:pt x="0" y="1211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5310232" y="5807648"/>
            <a:ext cx="1923124" cy="1158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534">
                <a:solidFill>
                  <a:srgbClr val="191919"/>
                </a:solidFill>
                <a:latin typeface="Poppins"/>
              </a:rPr>
              <a:t>Stratégie de recherche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454995" y="5759690"/>
            <a:ext cx="205178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/>
                </a:solidFill>
                <a:latin typeface="Poppins"/>
              </a:rPr>
              <a:t>Discussion des résultats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377409" y="4023600"/>
            <a:ext cx="2557457" cy="1487865"/>
            <a:chOff x="0" y="0"/>
            <a:chExt cx="3096768" cy="180162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263C60">
                <a:alpha val="5098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2754372" y="4023600"/>
            <a:ext cx="2557457" cy="1487865"/>
            <a:chOff x="0" y="0"/>
            <a:chExt cx="3096768" cy="180162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075579">
                <a:alpha val="50980"/>
              </a:srgbClr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3527448" y="4151614"/>
            <a:ext cx="1011304" cy="1264130"/>
          </a:xfrm>
          <a:custGeom>
            <a:avLst/>
            <a:gdLst/>
            <a:ahLst/>
            <a:cxnLst/>
            <a:rect l="l" t="t" r="r" b="b"/>
            <a:pathLst>
              <a:path w="1011304" h="1264130">
                <a:moveTo>
                  <a:pt x="0" y="0"/>
                </a:moveTo>
                <a:lnTo>
                  <a:pt x="1011304" y="0"/>
                </a:lnTo>
                <a:lnTo>
                  <a:pt x="1011304" y="1264130"/>
                </a:lnTo>
                <a:lnTo>
                  <a:pt x="0" y="1264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1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95535" y="4151614"/>
            <a:ext cx="1215371" cy="1215371"/>
          </a:xfrm>
          <a:custGeom>
            <a:avLst/>
            <a:gdLst/>
            <a:ahLst/>
            <a:cxnLst/>
            <a:rect l="l" t="t" r="r" b="b"/>
            <a:pathLst>
              <a:path w="1215371" h="1215371">
                <a:moveTo>
                  <a:pt x="0" y="0"/>
                </a:moveTo>
                <a:lnTo>
                  <a:pt x="1215371" y="0"/>
                </a:lnTo>
                <a:lnTo>
                  <a:pt x="1215371" y="1215371"/>
                </a:lnTo>
                <a:lnTo>
                  <a:pt x="0" y="1215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51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007206" y="5770620"/>
            <a:ext cx="205178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>
                    <a:alpha val="50980"/>
                  </a:srgbClr>
                </a:solidFill>
                <a:latin typeface="Poppins"/>
              </a:rPr>
              <a:t>Critères d’inclusion et d’exclusion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04916" y="5770620"/>
            <a:ext cx="209271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>
                    <a:alpha val="50980"/>
                  </a:srgbClr>
                </a:solidFill>
                <a:latin typeface="Poppins"/>
              </a:rPr>
              <a:t>Cadre/ligne directrices</a:t>
            </a:r>
          </a:p>
        </p:txBody>
      </p:sp>
      <p:sp>
        <p:nvSpPr>
          <p:cNvPr id="33" name="AutoShape 33"/>
          <p:cNvSpPr/>
          <p:nvPr/>
        </p:nvSpPr>
        <p:spPr>
          <a:xfrm flipV="1">
            <a:off x="377423" y="8403310"/>
            <a:ext cx="15160179" cy="0"/>
          </a:xfrm>
          <a:prstGeom prst="line">
            <a:avLst/>
          </a:prstGeom>
          <a:ln w="76200" cap="flat">
            <a:solidFill>
              <a:srgbClr val="07557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TextBox 34"/>
          <p:cNvSpPr txBox="1"/>
          <p:nvPr/>
        </p:nvSpPr>
        <p:spPr>
          <a:xfrm>
            <a:off x="377423" y="8662987"/>
            <a:ext cx="15160179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>
                <a:solidFill>
                  <a:srgbClr val="191919"/>
                </a:solidFill>
                <a:latin typeface="Poppins"/>
              </a:rPr>
              <a:t>Méthodologie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227191" y="3254145"/>
            <a:ext cx="14032109" cy="1301940"/>
            <a:chOff x="0" y="0"/>
            <a:chExt cx="18709478" cy="1735921"/>
          </a:xfrm>
        </p:grpSpPr>
        <p:sp>
          <p:nvSpPr>
            <p:cNvPr id="7" name="Freeform 7"/>
            <p:cNvSpPr/>
            <p:nvPr/>
          </p:nvSpPr>
          <p:spPr>
            <a:xfrm>
              <a:off x="1471467" y="0"/>
              <a:ext cx="1439236" cy="1735921"/>
            </a:xfrm>
            <a:custGeom>
              <a:avLst/>
              <a:gdLst/>
              <a:ahLst/>
              <a:cxnLst/>
              <a:rect l="l" t="t" r="r" b="b"/>
              <a:pathLst>
                <a:path w="1439236" h="1735921">
                  <a:moveTo>
                    <a:pt x="0" y="0"/>
                  </a:moveTo>
                  <a:lnTo>
                    <a:pt x="1439236" y="0"/>
                  </a:lnTo>
                  <a:lnTo>
                    <a:pt x="1439236" y="1735921"/>
                  </a:lnTo>
                  <a:lnTo>
                    <a:pt x="0" y="173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3327958" y="509185"/>
              <a:ext cx="15381521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>
                  <a:solidFill>
                    <a:srgbClr val="000000"/>
                  </a:solidFill>
                  <a:latin typeface="Poppins"/>
                </a:rPr>
                <a:t>Élimination des doublons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300627"/>
              <a:ext cx="1134667" cy="1134667"/>
            </a:xfrm>
            <a:custGeom>
              <a:avLst/>
              <a:gdLst/>
              <a:ahLst/>
              <a:cxnLst/>
              <a:rect l="l" t="t" r="r" b="b"/>
              <a:pathLst>
                <a:path w="1134667" h="1134667">
                  <a:moveTo>
                    <a:pt x="0" y="0"/>
                  </a:moveTo>
                  <a:lnTo>
                    <a:pt x="1134667" y="0"/>
                  </a:lnTo>
                  <a:lnTo>
                    <a:pt x="1134667" y="1134667"/>
                  </a:lnTo>
                  <a:lnTo>
                    <a:pt x="0" y="113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55678" y="381890"/>
              <a:ext cx="823311" cy="82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4"/>
                </a:lnSpc>
              </a:pPr>
              <a:r>
                <a:rPr lang="en-US" sz="3453">
                  <a:solidFill>
                    <a:srgbClr val="FEFEFE"/>
                  </a:solidFill>
                  <a:latin typeface="Aileron Bold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330792" y="3254145"/>
            <a:ext cx="12928508" cy="1301940"/>
            <a:chOff x="0" y="0"/>
            <a:chExt cx="17238011" cy="17359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39236" cy="1735921"/>
            </a:xfrm>
            <a:custGeom>
              <a:avLst/>
              <a:gdLst/>
              <a:ahLst/>
              <a:cxnLst/>
              <a:rect l="l" t="t" r="r" b="b"/>
              <a:pathLst>
                <a:path w="1439236" h="1735921">
                  <a:moveTo>
                    <a:pt x="0" y="0"/>
                  </a:moveTo>
                  <a:lnTo>
                    <a:pt x="1439236" y="0"/>
                  </a:lnTo>
                  <a:lnTo>
                    <a:pt x="1439236" y="1735921"/>
                  </a:lnTo>
                  <a:lnTo>
                    <a:pt x="0" y="173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856490" y="509185"/>
              <a:ext cx="15381521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>
                  <a:solidFill>
                    <a:srgbClr val="000000"/>
                  </a:solidFill>
                  <a:latin typeface="Poppins"/>
                </a:rPr>
                <a:t>Élimination des doublons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675448" y="5143500"/>
            <a:ext cx="9042627" cy="1305641"/>
            <a:chOff x="0" y="0"/>
            <a:chExt cx="12056835" cy="1740855"/>
          </a:xfrm>
        </p:grpSpPr>
        <p:sp>
          <p:nvSpPr>
            <p:cNvPr id="10" name="Freeform 10"/>
            <p:cNvSpPr/>
            <p:nvPr/>
          </p:nvSpPr>
          <p:spPr>
            <a:xfrm>
              <a:off x="1473323" y="0"/>
              <a:ext cx="1841289" cy="1740855"/>
            </a:xfrm>
            <a:custGeom>
              <a:avLst/>
              <a:gdLst/>
              <a:ahLst/>
              <a:cxnLst/>
              <a:rect l="l" t="t" r="r" b="b"/>
              <a:pathLst>
                <a:path w="1841289" h="1740855">
                  <a:moveTo>
                    <a:pt x="0" y="0"/>
                  </a:moveTo>
                  <a:lnTo>
                    <a:pt x="1841289" y="0"/>
                  </a:lnTo>
                  <a:lnTo>
                    <a:pt x="1841289" y="1740855"/>
                  </a:lnTo>
                  <a:lnTo>
                    <a:pt x="0" y="1740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3697506" y="181452"/>
              <a:ext cx="8359329" cy="1349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>
                  <a:solidFill>
                    <a:srgbClr val="000000"/>
                  </a:solidFill>
                  <a:latin typeface="Poppins"/>
                </a:rPr>
                <a:t>Sélection sur la base du titre et de l’abrégé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303094"/>
              <a:ext cx="1134667" cy="1134667"/>
            </a:xfrm>
            <a:custGeom>
              <a:avLst/>
              <a:gdLst/>
              <a:ahLst/>
              <a:cxnLst/>
              <a:rect l="l" t="t" r="r" b="b"/>
              <a:pathLst>
                <a:path w="1134667" h="1134667">
                  <a:moveTo>
                    <a:pt x="0" y="0"/>
                  </a:moveTo>
                  <a:lnTo>
                    <a:pt x="1134667" y="0"/>
                  </a:lnTo>
                  <a:lnTo>
                    <a:pt x="1134667" y="1134667"/>
                  </a:lnTo>
                  <a:lnTo>
                    <a:pt x="0" y="113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55678" y="384358"/>
              <a:ext cx="823311" cy="82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4"/>
                </a:lnSpc>
              </a:pPr>
              <a:r>
                <a:rPr lang="en-US" sz="3453">
                  <a:solidFill>
                    <a:srgbClr val="FFFFFF"/>
                  </a:solidFill>
                  <a:latin typeface="Aileron Bold"/>
                </a:rPr>
                <a:t>2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3227191" y="3479615"/>
            <a:ext cx="851000" cy="851000"/>
          </a:xfrm>
          <a:custGeom>
            <a:avLst/>
            <a:gdLst/>
            <a:ahLst/>
            <a:cxnLst/>
            <a:rect l="l" t="t" r="r" b="b"/>
            <a:pathLst>
              <a:path w="851000" h="851000">
                <a:moveTo>
                  <a:pt x="0" y="0"/>
                </a:moveTo>
                <a:lnTo>
                  <a:pt x="851001" y="0"/>
                </a:lnTo>
                <a:lnTo>
                  <a:pt x="851001" y="851001"/>
                </a:lnTo>
                <a:lnTo>
                  <a:pt x="0" y="8510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343950" y="3504844"/>
            <a:ext cx="617484" cy="65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4"/>
              </a:lnSpc>
            </a:pPr>
            <a:r>
              <a:rPr lang="en-US" sz="3453">
                <a:solidFill>
                  <a:srgbClr val="FEFEFE"/>
                </a:solidFill>
                <a:latin typeface="Aileron Bold"/>
              </a:rPr>
              <a:t>1</a:t>
            </a:r>
          </a:p>
        </p:txBody>
      </p:sp>
      <p:sp>
        <p:nvSpPr>
          <p:cNvPr id="16" name="Freeform 16"/>
          <p:cNvSpPr/>
          <p:nvPr/>
        </p:nvSpPr>
        <p:spPr>
          <a:xfrm rot="1153373" flipV="1">
            <a:off x="2896790" y="4756982"/>
            <a:ext cx="1392731" cy="1017960"/>
          </a:xfrm>
          <a:custGeom>
            <a:avLst/>
            <a:gdLst/>
            <a:ahLst/>
            <a:cxnLst/>
            <a:rect l="l" t="t" r="r" b="b"/>
            <a:pathLst>
              <a:path w="1392731" h="1017960">
                <a:moveTo>
                  <a:pt x="0" y="1017959"/>
                </a:moveTo>
                <a:lnTo>
                  <a:pt x="1392731" y="1017959"/>
                </a:lnTo>
                <a:lnTo>
                  <a:pt x="1392731" y="0"/>
                </a:lnTo>
                <a:lnTo>
                  <a:pt x="0" y="0"/>
                </a:lnTo>
                <a:lnTo>
                  <a:pt x="0" y="1017959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330792" y="3254145"/>
            <a:ext cx="12928508" cy="1301940"/>
            <a:chOff x="0" y="0"/>
            <a:chExt cx="17238011" cy="17359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39236" cy="1735921"/>
            </a:xfrm>
            <a:custGeom>
              <a:avLst/>
              <a:gdLst/>
              <a:ahLst/>
              <a:cxnLst/>
              <a:rect l="l" t="t" r="r" b="b"/>
              <a:pathLst>
                <a:path w="1439236" h="1735921">
                  <a:moveTo>
                    <a:pt x="0" y="0"/>
                  </a:moveTo>
                  <a:lnTo>
                    <a:pt x="1439236" y="0"/>
                  </a:lnTo>
                  <a:lnTo>
                    <a:pt x="1439236" y="1735921"/>
                  </a:lnTo>
                  <a:lnTo>
                    <a:pt x="0" y="173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856490" y="509185"/>
              <a:ext cx="15381521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>
                  <a:solidFill>
                    <a:srgbClr val="000000"/>
                  </a:solidFill>
                  <a:latin typeface="Poppins"/>
                </a:rPr>
                <a:t>Élimination des doublons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395667" y="7039691"/>
            <a:ext cx="8883229" cy="1210385"/>
            <a:chOff x="0" y="0"/>
            <a:chExt cx="11844306" cy="1613846"/>
          </a:xfrm>
        </p:grpSpPr>
        <p:sp>
          <p:nvSpPr>
            <p:cNvPr id="10" name="Freeform 10"/>
            <p:cNvSpPr/>
            <p:nvPr/>
          </p:nvSpPr>
          <p:spPr>
            <a:xfrm>
              <a:off x="1592409" y="0"/>
              <a:ext cx="1613846" cy="1613846"/>
            </a:xfrm>
            <a:custGeom>
              <a:avLst/>
              <a:gdLst/>
              <a:ahLst/>
              <a:cxnLst/>
              <a:rect l="l" t="t" r="r" b="b"/>
              <a:pathLst>
                <a:path w="1613846" h="1613846">
                  <a:moveTo>
                    <a:pt x="0" y="0"/>
                  </a:moveTo>
                  <a:lnTo>
                    <a:pt x="1613846" y="0"/>
                  </a:lnTo>
                  <a:lnTo>
                    <a:pt x="1613846" y="1613846"/>
                  </a:lnTo>
                  <a:lnTo>
                    <a:pt x="0" y="1613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3658962" y="29048"/>
              <a:ext cx="8185344" cy="1349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>
                  <a:solidFill>
                    <a:srgbClr val="000000"/>
                  </a:solidFill>
                  <a:latin typeface="Poppins"/>
                </a:rPr>
                <a:t>Sélection sur la base du texte intégral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239589"/>
              <a:ext cx="1134667" cy="1134667"/>
            </a:xfrm>
            <a:custGeom>
              <a:avLst/>
              <a:gdLst/>
              <a:ahLst/>
              <a:cxnLst/>
              <a:rect l="l" t="t" r="r" b="b"/>
              <a:pathLst>
                <a:path w="1134667" h="1134667">
                  <a:moveTo>
                    <a:pt x="0" y="0"/>
                  </a:moveTo>
                  <a:lnTo>
                    <a:pt x="1134667" y="0"/>
                  </a:lnTo>
                  <a:lnTo>
                    <a:pt x="1134667" y="1134668"/>
                  </a:lnTo>
                  <a:lnTo>
                    <a:pt x="0" y="1134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55678" y="320853"/>
              <a:ext cx="823311" cy="82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4"/>
                </a:lnSpc>
              </a:pPr>
              <a:r>
                <a:rPr lang="en-US" sz="3453">
                  <a:solidFill>
                    <a:srgbClr val="FFFFFF"/>
                  </a:solidFill>
                  <a:latin typeface="Aileron Bold"/>
                </a:rPr>
                <a:t>3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5780441" y="5143500"/>
            <a:ext cx="1380967" cy="1305641"/>
          </a:xfrm>
          <a:custGeom>
            <a:avLst/>
            <a:gdLst/>
            <a:ahLst/>
            <a:cxnLst/>
            <a:rect l="l" t="t" r="r" b="b"/>
            <a:pathLst>
              <a:path w="1380967" h="1305641">
                <a:moveTo>
                  <a:pt x="0" y="0"/>
                </a:moveTo>
                <a:lnTo>
                  <a:pt x="1380966" y="0"/>
                </a:lnTo>
                <a:lnTo>
                  <a:pt x="1380966" y="1305641"/>
                </a:lnTo>
                <a:lnTo>
                  <a:pt x="0" y="1305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448578" y="5272446"/>
            <a:ext cx="6269497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Poppins"/>
              </a:rPr>
              <a:t>Sélection sur la base du titre et de l’abrégé</a:t>
            </a:r>
          </a:p>
        </p:txBody>
      </p:sp>
      <p:sp>
        <p:nvSpPr>
          <p:cNvPr id="16" name="Freeform 16"/>
          <p:cNvSpPr/>
          <p:nvPr/>
        </p:nvSpPr>
        <p:spPr>
          <a:xfrm>
            <a:off x="3227191" y="3479615"/>
            <a:ext cx="851000" cy="851000"/>
          </a:xfrm>
          <a:custGeom>
            <a:avLst/>
            <a:gdLst/>
            <a:ahLst/>
            <a:cxnLst/>
            <a:rect l="l" t="t" r="r" b="b"/>
            <a:pathLst>
              <a:path w="851000" h="851000">
                <a:moveTo>
                  <a:pt x="0" y="0"/>
                </a:moveTo>
                <a:lnTo>
                  <a:pt x="851001" y="0"/>
                </a:lnTo>
                <a:lnTo>
                  <a:pt x="851001" y="851001"/>
                </a:lnTo>
                <a:lnTo>
                  <a:pt x="0" y="8510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343950" y="3504844"/>
            <a:ext cx="617484" cy="65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4"/>
              </a:lnSpc>
            </a:pPr>
            <a:r>
              <a:rPr lang="en-US" sz="3453">
                <a:solidFill>
                  <a:srgbClr val="FEFEFE"/>
                </a:solidFill>
                <a:latin typeface="Aileron Bold"/>
              </a:rPr>
              <a:t>1</a:t>
            </a:r>
          </a:p>
        </p:txBody>
      </p:sp>
      <p:sp>
        <p:nvSpPr>
          <p:cNvPr id="18" name="Freeform 18"/>
          <p:cNvSpPr/>
          <p:nvPr/>
        </p:nvSpPr>
        <p:spPr>
          <a:xfrm>
            <a:off x="4675448" y="5370820"/>
            <a:ext cx="851000" cy="851000"/>
          </a:xfrm>
          <a:custGeom>
            <a:avLst/>
            <a:gdLst/>
            <a:ahLst/>
            <a:cxnLst/>
            <a:rect l="l" t="t" r="r" b="b"/>
            <a:pathLst>
              <a:path w="851000" h="851000">
                <a:moveTo>
                  <a:pt x="0" y="0"/>
                </a:moveTo>
                <a:lnTo>
                  <a:pt x="851001" y="0"/>
                </a:lnTo>
                <a:lnTo>
                  <a:pt x="851001" y="851001"/>
                </a:lnTo>
                <a:lnTo>
                  <a:pt x="0" y="8510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792207" y="5396049"/>
            <a:ext cx="617484" cy="65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4"/>
              </a:lnSpc>
            </a:pPr>
            <a:r>
              <a:rPr lang="en-US" sz="3453">
                <a:solidFill>
                  <a:srgbClr val="FFFFFF"/>
                </a:solidFill>
                <a:latin typeface="Aileron Bold"/>
              </a:rPr>
              <a:t>2</a:t>
            </a:r>
          </a:p>
        </p:txBody>
      </p:sp>
      <p:sp>
        <p:nvSpPr>
          <p:cNvPr id="20" name="Freeform 20"/>
          <p:cNvSpPr/>
          <p:nvPr/>
        </p:nvSpPr>
        <p:spPr>
          <a:xfrm rot="1153373" flipV="1">
            <a:off x="2896790" y="4756982"/>
            <a:ext cx="1392731" cy="1017960"/>
          </a:xfrm>
          <a:custGeom>
            <a:avLst/>
            <a:gdLst/>
            <a:ahLst/>
            <a:cxnLst/>
            <a:rect l="l" t="t" r="r" b="b"/>
            <a:pathLst>
              <a:path w="1392731" h="1017960">
                <a:moveTo>
                  <a:pt x="0" y="1017959"/>
                </a:moveTo>
                <a:lnTo>
                  <a:pt x="1392731" y="1017959"/>
                </a:lnTo>
                <a:lnTo>
                  <a:pt x="1392731" y="0"/>
                </a:lnTo>
                <a:lnTo>
                  <a:pt x="0" y="0"/>
                </a:lnTo>
                <a:lnTo>
                  <a:pt x="0" y="1017959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153373" flipV="1">
            <a:off x="4713325" y="6710403"/>
            <a:ext cx="1392731" cy="1017960"/>
          </a:xfrm>
          <a:custGeom>
            <a:avLst/>
            <a:gdLst/>
            <a:ahLst/>
            <a:cxnLst/>
            <a:rect l="l" t="t" r="r" b="b"/>
            <a:pathLst>
              <a:path w="1392731" h="1017960">
                <a:moveTo>
                  <a:pt x="0" y="1017960"/>
                </a:moveTo>
                <a:lnTo>
                  <a:pt x="1392731" y="1017960"/>
                </a:lnTo>
                <a:lnTo>
                  <a:pt x="1392731" y="0"/>
                </a:lnTo>
                <a:lnTo>
                  <a:pt x="0" y="0"/>
                </a:lnTo>
                <a:lnTo>
                  <a:pt x="0" y="101796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863435" y="3884499"/>
            <a:ext cx="11796485" cy="1356236"/>
            <a:chOff x="0" y="0"/>
            <a:chExt cx="15728647" cy="1808315"/>
          </a:xfrm>
        </p:grpSpPr>
        <p:sp>
          <p:nvSpPr>
            <p:cNvPr id="5" name="TextBox 5"/>
            <p:cNvSpPr txBox="1"/>
            <p:nvPr/>
          </p:nvSpPr>
          <p:spPr>
            <a:xfrm>
              <a:off x="1811741" y="129457"/>
              <a:ext cx="13916906" cy="147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Arial"/>
                </a:rPr>
                <a:t>Présenter les étapes clés de l’implémentation de l’examen de la portée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261299" cy="1808315"/>
            </a:xfrm>
            <a:custGeom>
              <a:avLst/>
              <a:gdLst/>
              <a:ahLst/>
              <a:cxnLst/>
              <a:rect l="l" t="t" r="r" b="b"/>
              <a:pathLst>
                <a:path w="1261299" h="1808315">
                  <a:moveTo>
                    <a:pt x="0" y="0"/>
                  </a:moveTo>
                  <a:lnTo>
                    <a:pt x="1261299" y="0"/>
                  </a:lnTo>
                  <a:lnTo>
                    <a:pt x="1261299" y="1808315"/>
                  </a:lnTo>
                  <a:lnTo>
                    <a:pt x="0" y="1808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Objectifs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330792" y="3254145"/>
            <a:ext cx="12928508" cy="1301940"/>
            <a:chOff x="0" y="0"/>
            <a:chExt cx="17238011" cy="17359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39236" cy="1735921"/>
            </a:xfrm>
            <a:custGeom>
              <a:avLst/>
              <a:gdLst/>
              <a:ahLst/>
              <a:cxnLst/>
              <a:rect l="l" t="t" r="r" b="b"/>
              <a:pathLst>
                <a:path w="1439236" h="1735921">
                  <a:moveTo>
                    <a:pt x="0" y="0"/>
                  </a:moveTo>
                  <a:lnTo>
                    <a:pt x="1439236" y="0"/>
                  </a:lnTo>
                  <a:lnTo>
                    <a:pt x="1439236" y="1735921"/>
                  </a:lnTo>
                  <a:lnTo>
                    <a:pt x="0" y="173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856490" y="509185"/>
              <a:ext cx="15381521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>
                  <a:solidFill>
                    <a:srgbClr val="000000"/>
                  </a:solidFill>
                  <a:latin typeface="Poppins"/>
                </a:rPr>
                <a:t>Élimination des doublons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418273" y="4880883"/>
            <a:ext cx="11538161" cy="3636212"/>
            <a:chOff x="0" y="0"/>
            <a:chExt cx="3038857" cy="9576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38857" cy="957685"/>
            </a:xfrm>
            <a:custGeom>
              <a:avLst/>
              <a:gdLst/>
              <a:ahLst/>
              <a:cxnLst/>
              <a:rect l="l" t="t" r="r" b="b"/>
              <a:pathLst>
                <a:path w="3038857" h="957685">
                  <a:moveTo>
                    <a:pt x="0" y="0"/>
                  </a:moveTo>
                  <a:lnTo>
                    <a:pt x="3038857" y="0"/>
                  </a:lnTo>
                  <a:lnTo>
                    <a:pt x="3038857" y="957685"/>
                  </a:lnTo>
                  <a:lnTo>
                    <a:pt x="0" y="9576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E4627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038857" cy="986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95667" y="7039691"/>
            <a:ext cx="8883229" cy="1210385"/>
            <a:chOff x="0" y="0"/>
            <a:chExt cx="11844306" cy="1613846"/>
          </a:xfrm>
        </p:grpSpPr>
        <p:sp>
          <p:nvSpPr>
            <p:cNvPr id="13" name="Freeform 13"/>
            <p:cNvSpPr/>
            <p:nvPr/>
          </p:nvSpPr>
          <p:spPr>
            <a:xfrm>
              <a:off x="1592409" y="0"/>
              <a:ext cx="1613846" cy="1613846"/>
            </a:xfrm>
            <a:custGeom>
              <a:avLst/>
              <a:gdLst/>
              <a:ahLst/>
              <a:cxnLst/>
              <a:rect l="l" t="t" r="r" b="b"/>
              <a:pathLst>
                <a:path w="1613846" h="1613846">
                  <a:moveTo>
                    <a:pt x="0" y="0"/>
                  </a:moveTo>
                  <a:lnTo>
                    <a:pt x="1613846" y="0"/>
                  </a:lnTo>
                  <a:lnTo>
                    <a:pt x="1613846" y="1613846"/>
                  </a:lnTo>
                  <a:lnTo>
                    <a:pt x="0" y="1613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3658962" y="29048"/>
              <a:ext cx="8185344" cy="1349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>
                  <a:solidFill>
                    <a:srgbClr val="000000"/>
                  </a:solidFill>
                  <a:latin typeface="Poppins"/>
                </a:rPr>
                <a:t>Sélection sur la base du texte intégral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39589"/>
              <a:ext cx="1134667" cy="1134667"/>
            </a:xfrm>
            <a:custGeom>
              <a:avLst/>
              <a:gdLst/>
              <a:ahLst/>
              <a:cxnLst/>
              <a:rect l="l" t="t" r="r" b="b"/>
              <a:pathLst>
                <a:path w="1134667" h="1134667">
                  <a:moveTo>
                    <a:pt x="0" y="0"/>
                  </a:moveTo>
                  <a:lnTo>
                    <a:pt x="1134667" y="0"/>
                  </a:lnTo>
                  <a:lnTo>
                    <a:pt x="1134667" y="1134668"/>
                  </a:lnTo>
                  <a:lnTo>
                    <a:pt x="0" y="1134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55678" y="320853"/>
              <a:ext cx="823311" cy="82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4"/>
                </a:lnSpc>
              </a:pPr>
              <a:r>
                <a:rPr lang="en-US" sz="3453">
                  <a:solidFill>
                    <a:srgbClr val="FFFFFF"/>
                  </a:solidFill>
                  <a:latin typeface="Aileron Bold"/>
                </a:rPr>
                <a:t>3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780441" y="5143500"/>
            <a:ext cx="7937634" cy="1305641"/>
            <a:chOff x="0" y="0"/>
            <a:chExt cx="10583512" cy="174085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41289" cy="1740855"/>
            </a:xfrm>
            <a:custGeom>
              <a:avLst/>
              <a:gdLst/>
              <a:ahLst/>
              <a:cxnLst/>
              <a:rect l="l" t="t" r="r" b="b"/>
              <a:pathLst>
                <a:path w="1841289" h="1740855">
                  <a:moveTo>
                    <a:pt x="0" y="0"/>
                  </a:moveTo>
                  <a:lnTo>
                    <a:pt x="1841289" y="0"/>
                  </a:lnTo>
                  <a:lnTo>
                    <a:pt x="1841289" y="1740855"/>
                  </a:lnTo>
                  <a:lnTo>
                    <a:pt x="0" y="1740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224183" y="181452"/>
              <a:ext cx="8359329" cy="1349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3300">
                  <a:solidFill>
                    <a:srgbClr val="000000"/>
                  </a:solidFill>
                  <a:latin typeface="Poppins"/>
                </a:rPr>
                <a:t>Sélection sur la base du titre et de l’abrégé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3227191" y="3479615"/>
            <a:ext cx="851000" cy="851000"/>
          </a:xfrm>
          <a:custGeom>
            <a:avLst/>
            <a:gdLst/>
            <a:ahLst/>
            <a:cxnLst/>
            <a:rect l="l" t="t" r="r" b="b"/>
            <a:pathLst>
              <a:path w="851000" h="851000">
                <a:moveTo>
                  <a:pt x="0" y="0"/>
                </a:moveTo>
                <a:lnTo>
                  <a:pt x="851001" y="0"/>
                </a:lnTo>
                <a:lnTo>
                  <a:pt x="851001" y="851001"/>
                </a:lnTo>
                <a:lnTo>
                  <a:pt x="0" y="8510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675448" y="5370820"/>
            <a:ext cx="851000" cy="851000"/>
          </a:xfrm>
          <a:custGeom>
            <a:avLst/>
            <a:gdLst/>
            <a:ahLst/>
            <a:cxnLst/>
            <a:rect l="l" t="t" r="r" b="b"/>
            <a:pathLst>
              <a:path w="851000" h="851000">
                <a:moveTo>
                  <a:pt x="0" y="0"/>
                </a:moveTo>
                <a:lnTo>
                  <a:pt x="851001" y="0"/>
                </a:lnTo>
                <a:lnTo>
                  <a:pt x="851001" y="851001"/>
                </a:lnTo>
                <a:lnTo>
                  <a:pt x="0" y="8510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153373" flipV="1">
            <a:off x="2896790" y="4756982"/>
            <a:ext cx="1392731" cy="1017960"/>
          </a:xfrm>
          <a:custGeom>
            <a:avLst/>
            <a:gdLst/>
            <a:ahLst/>
            <a:cxnLst/>
            <a:rect l="l" t="t" r="r" b="b"/>
            <a:pathLst>
              <a:path w="1392731" h="1017960">
                <a:moveTo>
                  <a:pt x="0" y="1017959"/>
                </a:moveTo>
                <a:lnTo>
                  <a:pt x="1392731" y="1017959"/>
                </a:lnTo>
                <a:lnTo>
                  <a:pt x="1392731" y="0"/>
                </a:lnTo>
                <a:lnTo>
                  <a:pt x="0" y="0"/>
                </a:lnTo>
                <a:lnTo>
                  <a:pt x="0" y="1017959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153373" flipV="1">
            <a:off x="4713325" y="6710403"/>
            <a:ext cx="1392731" cy="1017960"/>
          </a:xfrm>
          <a:custGeom>
            <a:avLst/>
            <a:gdLst/>
            <a:ahLst/>
            <a:cxnLst/>
            <a:rect l="l" t="t" r="r" b="b"/>
            <a:pathLst>
              <a:path w="1392731" h="1017960">
                <a:moveTo>
                  <a:pt x="0" y="1017960"/>
                </a:moveTo>
                <a:lnTo>
                  <a:pt x="1392731" y="1017960"/>
                </a:lnTo>
                <a:lnTo>
                  <a:pt x="1392731" y="0"/>
                </a:lnTo>
                <a:lnTo>
                  <a:pt x="0" y="0"/>
                </a:lnTo>
                <a:lnTo>
                  <a:pt x="0" y="101796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343950" y="3504844"/>
            <a:ext cx="617484" cy="65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4"/>
              </a:lnSpc>
            </a:pPr>
            <a:r>
              <a:rPr lang="en-US" sz="3453">
                <a:solidFill>
                  <a:srgbClr val="FEFEFE"/>
                </a:solidFill>
                <a:latin typeface="Aileron Bold"/>
              </a:rPr>
              <a:t>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792207" y="5396049"/>
            <a:ext cx="617484" cy="65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4"/>
              </a:lnSpc>
            </a:pPr>
            <a:r>
              <a:rPr lang="en-US" sz="3453">
                <a:solidFill>
                  <a:srgbClr val="FFFFFF"/>
                </a:solidFill>
                <a:latin typeface="Aileron Bold"/>
              </a:rPr>
              <a:t>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837282" y="2702029"/>
            <a:ext cx="7054647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>
                <a:solidFill>
                  <a:srgbClr val="E46270"/>
                </a:solidFill>
                <a:latin typeface="Poppins Bold"/>
              </a:rPr>
              <a:t>Selon les critères d’inclusion et d’exclusion</a:t>
            </a:r>
          </a:p>
        </p:txBody>
      </p:sp>
      <p:sp>
        <p:nvSpPr>
          <p:cNvPr id="27" name="Freeform 27"/>
          <p:cNvSpPr/>
          <p:nvPr/>
        </p:nvSpPr>
        <p:spPr>
          <a:xfrm rot="-2700000" flipH="1" flipV="1">
            <a:off x="14449648" y="4138510"/>
            <a:ext cx="759521" cy="555140"/>
          </a:xfrm>
          <a:custGeom>
            <a:avLst/>
            <a:gdLst/>
            <a:ahLst/>
            <a:cxnLst/>
            <a:rect l="l" t="t" r="r" b="b"/>
            <a:pathLst>
              <a:path w="759521" h="555140">
                <a:moveTo>
                  <a:pt x="759521" y="555141"/>
                </a:moveTo>
                <a:lnTo>
                  <a:pt x="0" y="555141"/>
                </a:lnTo>
                <a:lnTo>
                  <a:pt x="0" y="0"/>
                </a:lnTo>
                <a:lnTo>
                  <a:pt x="759521" y="0"/>
                </a:lnTo>
                <a:lnTo>
                  <a:pt x="759521" y="555141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95463" y="3325286"/>
            <a:ext cx="2763562" cy="3083472"/>
          </a:xfrm>
          <a:custGeom>
            <a:avLst/>
            <a:gdLst/>
            <a:ahLst/>
            <a:cxnLst/>
            <a:rect l="l" t="t" r="r" b="b"/>
            <a:pathLst>
              <a:path w="2763562" h="3083472">
                <a:moveTo>
                  <a:pt x="0" y="0"/>
                </a:moveTo>
                <a:lnTo>
                  <a:pt x="2763561" y="0"/>
                </a:lnTo>
                <a:lnTo>
                  <a:pt x="2763561" y="3083472"/>
                </a:lnTo>
                <a:lnTo>
                  <a:pt x="0" y="3083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97598">
            <a:off x="7327718" y="3142099"/>
            <a:ext cx="2763562" cy="3083472"/>
          </a:xfrm>
          <a:custGeom>
            <a:avLst/>
            <a:gdLst/>
            <a:ahLst/>
            <a:cxnLst/>
            <a:rect l="l" t="t" r="r" b="b"/>
            <a:pathLst>
              <a:path w="2763562" h="3083472">
                <a:moveTo>
                  <a:pt x="0" y="0"/>
                </a:moveTo>
                <a:lnTo>
                  <a:pt x="2763562" y="0"/>
                </a:lnTo>
                <a:lnTo>
                  <a:pt x="2763562" y="3083472"/>
                </a:lnTo>
                <a:lnTo>
                  <a:pt x="0" y="3083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73627" y="4779629"/>
            <a:ext cx="4985673" cy="3625944"/>
          </a:xfrm>
          <a:custGeom>
            <a:avLst/>
            <a:gdLst/>
            <a:ahLst/>
            <a:cxnLst/>
            <a:rect l="l" t="t" r="r" b="b"/>
            <a:pathLst>
              <a:path w="4985673" h="3625944">
                <a:moveTo>
                  <a:pt x="0" y="0"/>
                </a:moveTo>
                <a:lnTo>
                  <a:pt x="4985673" y="0"/>
                </a:lnTo>
                <a:lnTo>
                  <a:pt x="4985673" y="3625944"/>
                </a:lnTo>
                <a:lnTo>
                  <a:pt x="0" y="362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4096722"/>
            <a:ext cx="3714913" cy="4308851"/>
          </a:xfrm>
          <a:custGeom>
            <a:avLst/>
            <a:gdLst/>
            <a:ahLst/>
            <a:cxnLst/>
            <a:rect l="l" t="t" r="r" b="b"/>
            <a:pathLst>
              <a:path w="3714913" h="4308851">
                <a:moveTo>
                  <a:pt x="0" y="0"/>
                </a:moveTo>
                <a:lnTo>
                  <a:pt x="3714913" y="0"/>
                </a:lnTo>
                <a:lnTo>
                  <a:pt x="3714913" y="4308851"/>
                </a:lnTo>
                <a:lnTo>
                  <a:pt x="0" y="43088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9" name="Freeform 9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8450300"/>
            <a:ext cx="480944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>
                <a:solidFill>
                  <a:srgbClr val="FF3B3B"/>
                </a:solidFill>
                <a:latin typeface="Poppins Bold"/>
              </a:rPr>
              <a:t>Sources de données éliminées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273627" y="5956098"/>
            <a:ext cx="4712407" cy="2449475"/>
          </a:xfrm>
          <a:custGeom>
            <a:avLst/>
            <a:gdLst/>
            <a:ahLst/>
            <a:cxnLst/>
            <a:rect l="l" t="t" r="r" b="b"/>
            <a:pathLst>
              <a:path w="4712407" h="2449475">
                <a:moveTo>
                  <a:pt x="0" y="0"/>
                </a:moveTo>
                <a:lnTo>
                  <a:pt x="4712408" y="0"/>
                </a:lnTo>
                <a:lnTo>
                  <a:pt x="4712408" y="2449475"/>
                </a:lnTo>
                <a:lnTo>
                  <a:pt x="0" y="2449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8029" r="-579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22070" y="6461707"/>
            <a:ext cx="1488786" cy="1488786"/>
          </a:xfrm>
          <a:custGeom>
            <a:avLst/>
            <a:gdLst/>
            <a:ahLst/>
            <a:cxnLst/>
            <a:rect l="l" t="t" r="r" b="b"/>
            <a:pathLst>
              <a:path w="1488786" h="1488786">
                <a:moveTo>
                  <a:pt x="0" y="0"/>
                </a:moveTo>
                <a:lnTo>
                  <a:pt x="1488787" y="0"/>
                </a:lnTo>
                <a:lnTo>
                  <a:pt x="1488787" y="1488787"/>
                </a:lnTo>
                <a:lnTo>
                  <a:pt x="0" y="1488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977608" y="8450300"/>
            <a:ext cx="4630426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>
                <a:solidFill>
                  <a:srgbClr val="45A835"/>
                </a:solidFill>
                <a:latin typeface="Poppins Bold"/>
              </a:rPr>
              <a:t>Sources de données retenues</a:t>
            </a:r>
          </a:p>
        </p:txBody>
      </p:sp>
      <p:sp>
        <p:nvSpPr>
          <p:cNvPr id="14" name="Freeform 14"/>
          <p:cNvSpPr/>
          <p:nvPr/>
        </p:nvSpPr>
        <p:spPr>
          <a:xfrm>
            <a:off x="2700471" y="6251147"/>
            <a:ext cx="1465900" cy="1493911"/>
          </a:xfrm>
          <a:custGeom>
            <a:avLst/>
            <a:gdLst/>
            <a:ahLst/>
            <a:cxnLst/>
            <a:rect l="l" t="t" r="r" b="b"/>
            <a:pathLst>
              <a:path w="1465900" h="1493911">
                <a:moveTo>
                  <a:pt x="0" y="0"/>
                </a:moveTo>
                <a:lnTo>
                  <a:pt x="1465900" y="0"/>
                </a:lnTo>
                <a:lnTo>
                  <a:pt x="1465900" y="1493911"/>
                </a:lnTo>
                <a:lnTo>
                  <a:pt x="0" y="14939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73627" y="4779629"/>
            <a:ext cx="4985673" cy="3625944"/>
          </a:xfrm>
          <a:custGeom>
            <a:avLst/>
            <a:gdLst/>
            <a:ahLst/>
            <a:cxnLst/>
            <a:rect l="l" t="t" r="r" b="b"/>
            <a:pathLst>
              <a:path w="4985673" h="3625944">
                <a:moveTo>
                  <a:pt x="0" y="0"/>
                </a:moveTo>
                <a:lnTo>
                  <a:pt x="4985673" y="0"/>
                </a:lnTo>
                <a:lnTo>
                  <a:pt x="4985673" y="3625944"/>
                </a:lnTo>
                <a:lnTo>
                  <a:pt x="0" y="3625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97598">
            <a:off x="2051641" y="4709411"/>
            <a:ext cx="2763562" cy="3083472"/>
          </a:xfrm>
          <a:custGeom>
            <a:avLst/>
            <a:gdLst/>
            <a:ahLst/>
            <a:cxnLst/>
            <a:rect l="l" t="t" r="r" b="b"/>
            <a:pathLst>
              <a:path w="2763562" h="3083472">
                <a:moveTo>
                  <a:pt x="0" y="0"/>
                </a:moveTo>
                <a:lnTo>
                  <a:pt x="2763561" y="0"/>
                </a:lnTo>
                <a:lnTo>
                  <a:pt x="2763561" y="3083472"/>
                </a:lnTo>
                <a:lnTo>
                  <a:pt x="0" y="3083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096722"/>
            <a:ext cx="3714913" cy="4308851"/>
          </a:xfrm>
          <a:custGeom>
            <a:avLst/>
            <a:gdLst/>
            <a:ahLst/>
            <a:cxnLst/>
            <a:rect l="l" t="t" r="r" b="b"/>
            <a:pathLst>
              <a:path w="3714913" h="4308851">
                <a:moveTo>
                  <a:pt x="0" y="0"/>
                </a:moveTo>
                <a:lnTo>
                  <a:pt x="3714913" y="0"/>
                </a:lnTo>
                <a:lnTo>
                  <a:pt x="3714913" y="4308851"/>
                </a:lnTo>
                <a:lnTo>
                  <a:pt x="0" y="43088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8" name="Freeform 8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95463" y="3325286"/>
            <a:ext cx="2763562" cy="3083472"/>
          </a:xfrm>
          <a:custGeom>
            <a:avLst/>
            <a:gdLst/>
            <a:ahLst/>
            <a:cxnLst/>
            <a:rect l="l" t="t" r="r" b="b"/>
            <a:pathLst>
              <a:path w="2763562" h="3083472">
                <a:moveTo>
                  <a:pt x="0" y="0"/>
                </a:moveTo>
                <a:lnTo>
                  <a:pt x="2763561" y="0"/>
                </a:lnTo>
                <a:lnTo>
                  <a:pt x="2763561" y="3083472"/>
                </a:lnTo>
                <a:lnTo>
                  <a:pt x="0" y="3083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73627" y="5956098"/>
            <a:ext cx="4712407" cy="2449475"/>
          </a:xfrm>
          <a:custGeom>
            <a:avLst/>
            <a:gdLst/>
            <a:ahLst/>
            <a:cxnLst/>
            <a:rect l="l" t="t" r="r" b="b"/>
            <a:pathLst>
              <a:path w="4712407" h="2449475">
                <a:moveTo>
                  <a:pt x="0" y="0"/>
                </a:moveTo>
                <a:lnTo>
                  <a:pt x="4712408" y="0"/>
                </a:lnTo>
                <a:lnTo>
                  <a:pt x="4712408" y="2449475"/>
                </a:lnTo>
                <a:lnTo>
                  <a:pt x="0" y="244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8029" r="-579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22070" y="6461707"/>
            <a:ext cx="1488786" cy="1488786"/>
          </a:xfrm>
          <a:custGeom>
            <a:avLst/>
            <a:gdLst/>
            <a:ahLst/>
            <a:cxnLst/>
            <a:rect l="l" t="t" r="r" b="b"/>
            <a:pathLst>
              <a:path w="1488786" h="1488786">
                <a:moveTo>
                  <a:pt x="0" y="0"/>
                </a:moveTo>
                <a:lnTo>
                  <a:pt x="1488787" y="0"/>
                </a:lnTo>
                <a:lnTo>
                  <a:pt x="1488787" y="1488787"/>
                </a:lnTo>
                <a:lnTo>
                  <a:pt x="0" y="1488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00471" y="6251147"/>
            <a:ext cx="1465900" cy="1493911"/>
          </a:xfrm>
          <a:custGeom>
            <a:avLst/>
            <a:gdLst/>
            <a:ahLst/>
            <a:cxnLst/>
            <a:rect l="l" t="t" r="r" b="b"/>
            <a:pathLst>
              <a:path w="1465900" h="1493911">
                <a:moveTo>
                  <a:pt x="0" y="0"/>
                </a:moveTo>
                <a:lnTo>
                  <a:pt x="1465900" y="0"/>
                </a:lnTo>
                <a:lnTo>
                  <a:pt x="1465900" y="1493911"/>
                </a:lnTo>
                <a:lnTo>
                  <a:pt x="0" y="14939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977608" y="8450300"/>
            <a:ext cx="4630426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>
                <a:solidFill>
                  <a:srgbClr val="45A835"/>
                </a:solidFill>
                <a:latin typeface="Poppins Bold"/>
              </a:rPr>
              <a:t>Sources de données retenues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8450300"/>
            <a:ext cx="480944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>
                <a:solidFill>
                  <a:srgbClr val="FF3B3B"/>
                </a:solidFill>
                <a:latin typeface="Poppins Bold"/>
              </a:rPr>
              <a:t>Sources de données éliminées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97598">
            <a:off x="7015036" y="4323136"/>
            <a:ext cx="2890430" cy="3225027"/>
          </a:xfrm>
          <a:custGeom>
            <a:avLst/>
            <a:gdLst/>
            <a:ahLst/>
            <a:cxnLst/>
            <a:rect l="l" t="t" r="r" b="b"/>
            <a:pathLst>
              <a:path w="2890430" h="3225027">
                <a:moveTo>
                  <a:pt x="0" y="0"/>
                </a:moveTo>
                <a:lnTo>
                  <a:pt x="2890430" y="0"/>
                </a:lnTo>
                <a:lnTo>
                  <a:pt x="2890430" y="3225027"/>
                </a:lnTo>
                <a:lnTo>
                  <a:pt x="0" y="3225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15405">
            <a:off x="9512963" y="6625737"/>
            <a:ext cx="758260" cy="786873"/>
          </a:xfrm>
          <a:custGeom>
            <a:avLst/>
            <a:gdLst/>
            <a:ahLst/>
            <a:cxnLst/>
            <a:rect l="l" t="t" r="r" b="b"/>
            <a:pathLst>
              <a:path w="758260" h="786873">
                <a:moveTo>
                  <a:pt x="0" y="0"/>
                </a:moveTo>
                <a:lnTo>
                  <a:pt x="758260" y="0"/>
                </a:lnTo>
                <a:lnTo>
                  <a:pt x="758260" y="786873"/>
                </a:lnTo>
                <a:lnTo>
                  <a:pt x="0" y="786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97598">
            <a:off x="7015036" y="3873915"/>
            <a:ext cx="2890430" cy="3225027"/>
          </a:xfrm>
          <a:custGeom>
            <a:avLst/>
            <a:gdLst/>
            <a:ahLst/>
            <a:cxnLst/>
            <a:rect l="l" t="t" r="r" b="b"/>
            <a:pathLst>
              <a:path w="2890430" h="3225027">
                <a:moveTo>
                  <a:pt x="0" y="0"/>
                </a:moveTo>
                <a:lnTo>
                  <a:pt x="2890430" y="0"/>
                </a:lnTo>
                <a:lnTo>
                  <a:pt x="2890430" y="3225027"/>
                </a:lnTo>
                <a:lnTo>
                  <a:pt x="0" y="3225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45134" y="3682319"/>
            <a:ext cx="3885457" cy="4506661"/>
          </a:xfrm>
          <a:custGeom>
            <a:avLst/>
            <a:gdLst/>
            <a:ahLst/>
            <a:cxnLst/>
            <a:rect l="l" t="t" r="r" b="b"/>
            <a:pathLst>
              <a:path w="3885457" h="4506661">
                <a:moveTo>
                  <a:pt x="0" y="0"/>
                </a:moveTo>
                <a:lnTo>
                  <a:pt x="3885457" y="0"/>
                </a:lnTo>
                <a:lnTo>
                  <a:pt x="3885457" y="4506661"/>
                </a:lnTo>
                <a:lnTo>
                  <a:pt x="0" y="4506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93653" y="5935649"/>
            <a:ext cx="1533196" cy="1562493"/>
          </a:xfrm>
          <a:custGeom>
            <a:avLst/>
            <a:gdLst/>
            <a:ahLst/>
            <a:cxnLst/>
            <a:rect l="l" t="t" r="r" b="b"/>
            <a:pathLst>
              <a:path w="1533196" h="1562493">
                <a:moveTo>
                  <a:pt x="0" y="0"/>
                </a:moveTo>
                <a:lnTo>
                  <a:pt x="1533196" y="0"/>
                </a:lnTo>
                <a:lnTo>
                  <a:pt x="1533196" y="1562493"/>
                </a:lnTo>
                <a:lnTo>
                  <a:pt x="0" y="15624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945134" y="8299025"/>
            <a:ext cx="5030233" cy="123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9"/>
              </a:lnSpc>
            </a:pPr>
            <a:r>
              <a:rPr lang="en-US" sz="3974">
                <a:solidFill>
                  <a:srgbClr val="FF3B3B"/>
                </a:solidFill>
                <a:latin typeface="Poppins Bold"/>
              </a:rPr>
              <a:t>Sources de données éliminées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408278" y="7290538"/>
            <a:ext cx="949251" cy="985071"/>
          </a:xfrm>
          <a:custGeom>
            <a:avLst/>
            <a:gdLst/>
            <a:ahLst/>
            <a:cxnLst/>
            <a:rect l="l" t="t" r="r" b="b"/>
            <a:pathLst>
              <a:path w="949251" h="985071">
                <a:moveTo>
                  <a:pt x="0" y="0"/>
                </a:moveTo>
                <a:lnTo>
                  <a:pt x="949250" y="0"/>
                </a:lnTo>
                <a:lnTo>
                  <a:pt x="949250" y="985071"/>
                </a:lnTo>
                <a:lnTo>
                  <a:pt x="0" y="985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14450" y="6649951"/>
            <a:ext cx="949251" cy="985071"/>
          </a:xfrm>
          <a:custGeom>
            <a:avLst/>
            <a:gdLst/>
            <a:ahLst/>
            <a:cxnLst/>
            <a:rect l="l" t="t" r="r" b="b"/>
            <a:pathLst>
              <a:path w="949251" h="985071">
                <a:moveTo>
                  <a:pt x="0" y="0"/>
                </a:moveTo>
                <a:lnTo>
                  <a:pt x="949251" y="0"/>
                </a:lnTo>
                <a:lnTo>
                  <a:pt x="949251" y="985071"/>
                </a:lnTo>
                <a:lnTo>
                  <a:pt x="0" y="985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63701" y="7290538"/>
            <a:ext cx="884491" cy="917868"/>
          </a:xfrm>
          <a:custGeom>
            <a:avLst/>
            <a:gdLst/>
            <a:ahLst/>
            <a:cxnLst/>
            <a:rect l="l" t="t" r="r" b="b"/>
            <a:pathLst>
              <a:path w="884491" h="917868">
                <a:moveTo>
                  <a:pt x="0" y="0"/>
                </a:moveTo>
                <a:lnTo>
                  <a:pt x="884491" y="0"/>
                </a:lnTo>
                <a:lnTo>
                  <a:pt x="884491" y="917868"/>
                </a:lnTo>
                <a:lnTo>
                  <a:pt x="0" y="917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615405">
            <a:off x="9859231" y="7289917"/>
            <a:ext cx="866968" cy="899684"/>
          </a:xfrm>
          <a:custGeom>
            <a:avLst/>
            <a:gdLst/>
            <a:ahLst/>
            <a:cxnLst/>
            <a:rect l="l" t="t" r="r" b="b"/>
            <a:pathLst>
              <a:path w="866968" h="899684">
                <a:moveTo>
                  <a:pt x="0" y="0"/>
                </a:moveTo>
                <a:lnTo>
                  <a:pt x="866968" y="0"/>
                </a:lnTo>
                <a:lnTo>
                  <a:pt x="866968" y="899684"/>
                </a:lnTo>
                <a:lnTo>
                  <a:pt x="0" y="89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072765" y="7194855"/>
            <a:ext cx="1050178" cy="1089808"/>
          </a:xfrm>
          <a:custGeom>
            <a:avLst/>
            <a:gdLst/>
            <a:ahLst/>
            <a:cxnLst/>
            <a:rect l="l" t="t" r="r" b="b"/>
            <a:pathLst>
              <a:path w="1050178" h="1089808">
                <a:moveTo>
                  <a:pt x="0" y="0"/>
                </a:moveTo>
                <a:lnTo>
                  <a:pt x="1050178" y="0"/>
                </a:lnTo>
                <a:lnTo>
                  <a:pt x="1050178" y="1089808"/>
                </a:lnTo>
                <a:lnTo>
                  <a:pt x="0" y="1089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291070" y="4275327"/>
            <a:ext cx="14250803" cy="868173"/>
            <a:chOff x="0" y="0"/>
            <a:chExt cx="3753298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89319" y="3161473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291070" y="3170300"/>
            <a:ext cx="14250803" cy="868173"/>
            <a:chOff x="0" y="0"/>
            <a:chExt cx="3753298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41719" y="3313873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sur les titres et abrégés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1719" y="4418901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titres et de l’abrégés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91070" y="5381625"/>
            <a:ext cx="14250803" cy="868173"/>
            <a:chOff x="0" y="0"/>
            <a:chExt cx="3753298" cy="2286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741719" y="5525199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Évaluation de l’accord inter-réviseur·e·s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291070" y="7592950"/>
            <a:ext cx="14250803" cy="868173"/>
            <a:chOff x="0" y="0"/>
            <a:chExt cx="3753298" cy="2286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589319" y="6479097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291070" y="6487923"/>
            <a:ext cx="14250803" cy="868173"/>
            <a:chOff x="0" y="0"/>
            <a:chExt cx="3753298" cy="2286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741719" y="6631497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sur les textes intégraux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741719" y="7736524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textes intégraux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3291070" y="8699248"/>
            <a:ext cx="14250803" cy="868173"/>
            <a:chOff x="0" y="0"/>
            <a:chExt cx="3753298" cy="22865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741719" y="8842822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Évaluation de l’accord inter-réviseur·e·s</a:t>
            </a:r>
          </a:p>
        </p:txBody>
      </p:sp>
      <p:sp>
        <p:nvSpPr>
          <p:cNvPr id="32" name="Freeform 32"/>
          <p:cNvSpPr/>
          <p:nvPr/>
        </p:nvSpPr>
        <p:spPr>
          <a:xfrm>
            <a:off x="526156" y="3604386"/>
            <a:ext cx="2475287" cy="2340271"/>
          </a:xfrm>
          <a:custGeom>
            <a:avLst/>
            <a:gdLst/>
            <a:ahLst/>
            <a:cxnLst/>
            <a:rect l="l" t="t" r="r" b="b"/>
            <a:pathLst>
              <a:path w="2475287" h="2340271">
                <a:moveTo>
                  <a:pt x="0" y="0"/>
                </a:moveTo>
                <a:lnTo>
                  <a:pt x="2475287" y="0"/>
                </a:lnTo>
                <a:lnTo>
                  <a:pt x="2475287" y="2340271"/>
                </a:lnTo>
                <a:lnTo>
                  <a:pt x="0" y="234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73539" y="6752815"/>
            <a:ext cx="2380520" cy="2380520"/>
          </a:xfrm>
          <a:custGeom>
            <a:avLst/>
            <a:gdLst/>
            <a:ahLst/>
            <a:cxnLst/>
            <a:rect l="l" t="t" r="r" b="b"/>
            <a:pathLst>
              <a:path w="2380520" h="2380520">
                <a:moveTo>
                  <a:pt x="0" y="0"/>
                </a:moveTo>
                <a:lnTo>
                  <a:pt x="2380520" y="0"/>
                </a:lnTo>
                <a:lnTo>
                  <a:pt x="2380520" y="2380520"/>
                </a:lnTo>
                <a:lnTo>
                  <a:pt x="0" y="23805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291070" y="4275327"/>
            <a:ext cx="14250803" cy="868173"/>
            <a:chOff x="0" y="0"/>
            <a:chExt cx="3753298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89319" y="3161473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291070" y="3170300"/>
            <a:ext cx="14250803" cy="868173"/>
            <a:chOff x="0" y="0"/>
            <a:chExt cx="19001071" cy="115756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600866" y="200957"/>
              <a:ext cx="13620261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Pilotage sur les titres et abrégés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741719" y="4418901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titres et de l’abrégés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291070" y="5381625"/>
            <a:ext cx="14250803" cy="868173"/>
            <a:chOff x="0" y="0"/>
            <a:chExt cx="3753298" cy="22865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741719" y="5525199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Évaluation de l’accord inter-réviseur·e·s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3291070" y="7592950"/>
            <a:ext cx="14250803" cy="868173"/>
            <a:chOff x="0" y="0"/>
            <a:chExt cx="3753298" cy="22865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589319" y="6479097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3291070" y="6487923"/>
            <a:ext cx="14250803" cy="868173"/>
            <a:chOff x="0" y="0"/>
            <a:chExt cx="19001071" cy="1157564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600866" y="200957"/>
              <a:ext cx="13620261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Pilotage sur les textes intégraux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3741719" y="7736524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textes intégraux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3291070" y="8699248"/>
            <a:ext cx="14250803" cy="868173"/>
            <a:chOff x="0" y="0"/>
            <a:chExt cx="3753298" cy="22865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741719" y="8842822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Évaluation de l’accord inter-réviseur·e·s</a:t>
            </a:r>
          </a:p>
        </p:txBody>
      </p:sp>
      <p:sp>
        <p:nvSpPr>
          <p:cNvPr id="34" name="Freeform 34"/>
          <p:cNvSpPr/>
          <p:nvPr/>
        </p:nvSpPr>
        <p:spPr>
          <a:xfrm>
            <a:off x="526156" y="3604386"/>
            <a:ext cx="2475287" cy="2340271"/>
          </a:xfrm>
          <a:custGeom>
            <a:avLst/>
            <a:gdLst/>
            <a:ahLst/>
            <a:cxnLst/>
            <a:rect l="l" t="t" r="r" b="b"/>
            <a:pathLst>
              <a:path w="2475287" h="2340271">
                <a:moveTo>
                  <a:pt x="0" y="0"/>
                </a:moveTo>
                <a:lnTo>
                  <a:pt x="2475287" y="0"/>
                </a:lnTo>
                <a:lnTo>
                  <a:pt x="2475287" y="2340271"/>
                </a:lnTo>
                <a:lnTo>
                  <a:pt x="0" y="234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573539" y="6752815"/>
            <a:ext cx="2380520" cy="2380520"/>
          </a:xfrm>
          <a:custGeom>
            <a:avLst/>
            <a:gdLst/>
            <a:ahLst/>
            <a:cxnLst/>
            <a:rect l="l" t="t" r="r" b="b"/>
            <a:pathLst>
              <a:path w="2380520" h="2380520">
                <a:moveTo>
                  <a:pt x="0" y="0"/>
                </a:moveTo>
                <a:lnTo>
                  <a:pt x="2380520" y="0"/>
                </a:lnTo>
                <a:lnTo>
                  <a:pt x="2380520" y="2380520"/>
                </a:lnTo>
                <a:lnTo>
                  <a:pt x="0" y="23805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Pilotage du 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14517" y="3633940"/>
            <a:ext cx="15111921" cy="638175"/>
            <a:chOff x="0" y="0"/>
            <a:chExt cx="20149228" cy="850900"/>
          </a:xfrm>
        </p:grpSpPr>
        <p:sp>
          <p:nvSpPr>
            <p:cNvPr id="7" name="Freeform 7"/>
            <p:cNvSpPr/>
            <p:nvPr/>
          </p:nvSpPr>
          <p:spPr>
            <a:xfrm>
              <a:off x="0" y="144192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6"/>
                  </a:lnTo>
                  <a:lnTo>
                    <a:pt x="0" y="562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698146" y="-38100"/>
              <a:ext cx="18451081" cy="889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Valider les critères d’inclusion et d’exclusion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Pilotage du 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14517" y="3633940"/>
            <a:ext cx="15111921" cy="638175"/>
            <a:chOff x="0" y="0"/>
            <a:chExt cx="20149228" cy="850900"/>
          </a:xfrm>
        </p:grpSpPr>
        <p:sp>
          <p:nvSpPr>
            <p:cNvPr id="7" name="Freeform 7"/>
            <p:cNvSpPr/>
            <p:nvPr/>
          </p:nvSpPr>
          <p:spPr>
            <a:xfrm>
              <a:off x="0" y="144192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6"/>
                  </a:lnTo>
                  <a:lnTo>
                    <a:pt x="0" y="562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698146" y="-38100"/>
              <a:ext cx="18451081" cy="889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Valider les critères d’inclusion et d’exclusion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92802" y="5094993"/>
            <a:ext cx="15102396" cy="1276350"/>
            <a:chOff x="0" y="0"/>
            <a:chExt cx="20136528" cy="1701800"/>
          </a:xfrm>
        </p:grpSpPr>
        <p:sp>
          <p:nvSpPr>
            <p:cNvPr id="10" name="TextBox 10"/>
            <p:cNvSpPr txBox="1"/>
            <p:nvPr/>
          </p:nvSpPr>
          <p:spPr>
            <a:xfrm>
              <a:off x="1685446" y="-38100"/>
              <a:ext cx="18451081" cy="173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Confirmer le fonctionnement du processus de sélection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66276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5"/>
                  </a:lnTo>
                  <a:lnTo>
                    <a:pt x="0" y="562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Pilotage du 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4517" y="3742084"/>
            <a:ext cx="924683" cy="421887"/>
          </a:xfrm>
          <a:custGeom>
            <a:avLst/>
            <a:gdLst/>
            <a:ahLst/>
            <a:cxnLst/>
            <a:rect l="l" t="t" r="r" b="b"/>
            <a:pathLst>
              <a:path w="924683" h="421887">
                <a:moveTo>
                  <a:pt x="0" y="0"/>
                </a:moveTo>
                <a:lnTo>
                  <a:pt x="924683" y="0"/>
                </a:lnTo>
                <a:lnTo>
                  <a:pt x="924683" y="421887"/>
                </a:lnTo>
                <a:lnTo>
                  <a:pt x="0" y="421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88127" y="3595840"/>
            <a:ext cx="13838311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4199">
                <a:solidFill>
                  <a:srgbClr val="000000"/>
                </a:solidFill>
                <a:latin typeface="Poppins"/>
              </a:rPr>
              <a:t>Valider les critères d’inclusion et d’exclusion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92802" y="5094993"/>
            <a:ext cx="15102396" cy="1276350"/>
            <a:chOff x="0" y="0"/>
            <a:chExt cx="20136528" cy="1701800"/>
          </a:xfrm>
        </p:grpSpPr>
        <p:sp>
          <p:nvSpPr>
            <p:cNvPr id="9" name="TextBox 9"/>
            <p:cNvSpPr txBox="1"/>
            <p:nvPr/>
          </p:nvSpPr>
          <p:spPr>
            <a:xfrm>
              <a:off x="1685446" y="-38100"/>
              <a:ext cx="18451081" cy="173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Confirmer le fonctionnement du processus de sélection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166276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5"/>
                  </a:lnTo>
                  <a:lnTo>
                    <a:pt x="0" y="562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614517" y="7190493"/>
            <a:ext cx="15111921" cy="638175"/>
            <a:chOff x="0" y="0"/>
            <a:chExt cx="20149228" cy="850900"/>
          </a:xfrm>
        </p:grpSpPr>
        <p:sp>
          <p:nvSpPr>
            <p:cNvPr id="12" name="TextBox 12"/>
            <p:cNvSpPr txBox="1"/>
            <p:nvPr/>
          </p:nvSpPr>
          <p:spPr>
            <a:xfrm>
              <a:off x="1698146" y="-38100"/>
              <a:ext cx="18451081" cy="889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Modifier, au besoin, le processus de sélection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44192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6"/>
                  </a:lnTo>
                  <a:lnTo>
                    <a:pt x="0" y="562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291070" y="4275327"/>
            <a:ext cx="14250803" cy="868173"/>
            <a:chOff x="0" y="0"/>
            <a:chExt cx="3753298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89319" y="3161473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291070" y="3170300"/>
            <a:ext cx="14250803" cy="868173"/>
            <a:chOff x="0" y="0"/>
            <a:chExt cx="3753298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41719" y="3313873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sur les titres et abrégés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1719" y="4418901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titres et de l’abrégés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91070" y="5381625"/>
            <a:ext cx="14250803" cy="868173"/>
            <a:chOff x="0" y="0"/>
            <a:chExt cx="3753298" cy="2286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741719" y="5525199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Évaluation de l’accord inter-réviseur·e·s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291070" y="7592950"/>
            <a:ext cx="14250803" cy="868173"/>
            <a:chOff x="0" y="0"/>
            <a:chExt cx="3753298" cy="2286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589319" y="6479097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291070" y="6487923"/>
            <a:ext cx="14250803" cy="868173"/>
            <a:chOff x="0" y="0"/>
            <a:chExt cx="3753298" cy="2286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741719" y="6631497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sur les textes intégraux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741719" y="7736524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textes intégraux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3291070" y="8699248"/>
            <a:ext cx="14250803" cy="868173"/>
            <a:chOff x="0" y="0"/>
            <a:chExt cx="3753298" cy="22865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741719" y="8842822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Évaluation de l’accord inter-réviseur·e·s</a:t>
            </a:r>
          </a:p>
        </p:txBody>
      </p:sp>
      <p:sp>
        <p:nvSpPr>
          <p:cNvPr id="32" name="Freeform 32"/>
          <p:cNvSpPr/>
          <p:nvPr/>
        </p:nvSpPr>
        <p:spPr>
          <a:xfrm>
            <a:off x="526156" y="3604386"/>
            <a:ext cx="2475287" cy="2340271"/>
          </a:xfrm>
          <a:custGeom>
            <a:avLst/>
            <a:gdLst/>
            <a:ahLst/>
            <a:cxnLst/>
            <a:rect l="l" t="t" r="r" b="b"/>
            <a:pathLst>
              <a:path w="2475287" h="2340271">
                <a:moveTo>
                  <a:pt x="0" y="0"/>
                </a:moveTo>
                <a:lnTo>
                  <a:pt x="2475287" y="0"/>
                </a:lnTo>
                <a:lnTo>
                  <a:pt x="2475287" y="2340271"/>
                </a:lnTo>
                <a:lnTo>
                  <a:pt x="0" y="234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73539" y="6752815"/>
            <a:ext cx="2380520" cy="2380520"/>
          </a:xfrm>
          <a:custGeom>
            <a:avLst/>
            <a:gdLst/>
            <a:ahLst/>
            <a:cxnLst/>
            <a:rect l="l" t="t" r="r" b="b"/>
            <a:pathLst>
              <a:path w="2380520" h="2380520">
                <a:moveTo>
                  <a:pt x="0" y="0"/>
                </a:moveTo>
                <a:lnTo>
                  <a:pt x="2380520" y="0"/>
                </a:lnTo>
                <a:lnTo>
                  <a:pt x="2380520" y="2380520"/>
                </a:lnTo>
                <a:lnTo>
                  <a:pt x="0" y="23805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Objectifs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863435" y="3884499"/>
            <a:ext cx="11796485" cy="1356236"/>
            <a:chOff x="0" y="0"/>
            <a:chExt cx="15728647" cy="1808315"/>
          </a:xfrm>
        </p:grpSpPr>
        <p:sp>
          <p:nvSpPr>
            <p:cNvPr id="6" name="TextBox 6"/>
            <p:cNvSpPr txBox="1"/>
            <p:nvPr/>
          </p:nvSpPr>
          <p:spPr>
            <a:xfrm>
              <a:off x="1811741" y="129457"/>
              <a:ext cx="13916906" cy="147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Arial"/>
                </a:rPr>
                <a:t>Présenter les étapes clés de l’implémentation de l’examen de la portée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261299" cy="1808315"/>
            </a:xfrm>
            <a:custGeom>
              <a:avLst/>
              <a:gdLst/>
              <a:ahLst/>
              <a:cxnLst/>
              <a:rect l="l" t="t" r="r" b="b"/>
              <a:pathLst>
                <a:path w="1261299" h="1808315">
                  <a:moveTo>
                    <a:pt x="0" y="0"/>
                  </a:moveTo>
                  <a:lnTo>
                    <a:pt x="1261299" y="0"/>
                  </a:lnTo>
                  <a:lnTo>
                    <a:pt x="1261299" y="1808315"/>
                  </a:lnTo>
                  <a:lnTo>
                    <a:pt x="0" y="1808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279249" y="6200554"/>
            <a:ext cx="12105098" cy="1259001"/>
            <a:chOff x="0" y="0"/>
            <a:chExt cx="16140130" cy="1678668"/>
          </a:xfrm>
        </p:grpSpPr>
        <p:sp>
          <p:nvSpPr>
            <p:cNvPr id="9" name="TextBox 9"/>
            <p:cNvSpPr txBox="1"/>
            <p:nvPr/>
          </p:nvSpPr>
          <p:spPr>
            <a:xfrm>
              <a:off x="2223224" y="-12700"/>
              <a:ext cx="13916906" cy="147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Arial"/>
                </a:rPr>
                <a:t>Décrire les caractéristiques de chaque étape de l’implémentation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678668" cy="1678668"/>
            </a:xfrm>
            <a:custGeom>
              <a:avLst/>
              <a:gdLst/>
              <a:ahLst/>
              <a:cxnLst/>
              <a:rect l="l" t="t" r="r" b="b"/>
              <a:pathLst>
                <a:path w="1678668" h="1678668">
                  <a:moveTo>
                    <a:pt x="0" y="0"/>
                  </a:moveTo>
                  <a:lnTo>
                    <a:pt x="1678668" y="0"/>
                  </a:lnTo>
                  <a:lnTo>
                    <a:pt x="1678668" y="1678668"/>
                  </a:lnTo>
                  <a:lnTo>
                    <a:pt x="0" y="1678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291070" y="4275327"/>
            <a:ext cx="14250803" cy="868173"/>
            <a:chOff x="0" y="0"/>
            <a:chExt cx="3753298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89319" y="3161473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291070" y="3170300"/>
            <a:ext cx="14250803" cy="868173"/>
            <a:chOff x="0" y="0"/>
            <a:chExt cx="3753298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41719" y="3313873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sur les titres et abrégés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1719" y="4418901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titres et de l’abrégés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91070" y="5381625"/>
            <a:ext cx="14250803" cy="868173"/>
            <a:chOff x="0" y="0"/>
            <a:chExt cx="3753298" cy="2286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741719" y="5525199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Évaluation de l’accord inter-réviseur·e·s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291070" y="7592950"/>
            <a:ext cx="14250803" cy="868173"/>
            <a:chOff x="0" y="0"/>
            <a:chExt cx="3753298" cy="2286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589319" y="6479097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291070" y="6487923"/>
            <a:ext cx="14250803" cy="868173"/>
            <a:chOff x="0" y="0"/>
            <a:chExt cx="3753298" cy="2286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741719" y="6631497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sur les textes intégraux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741719" y="7736524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textes intégraux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3291070" y="8699248"/>
            <a:ext cx="14250803" cy="868173"/>
            <a:chOff x="0" y="0"/>
            <a:chExt cx="3753298" cy="22865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741719" y="8842822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Évaluation de l’accord inter-réviseur·e·s</a:t>
            </a:r>
          </a:p>
        </p:txBody>
      </p:sp>
      <p:sp>
        <p:nvSpPr>
          <p:cNvPr id="32" name="Freeform 32"/>
          <p:cNvSpPr/>
          <p:nvPr/>
        </p:nvSpPr>
        <p:spPr>
          <a:xfrm>
            <a:off x="526156" y="3604386"/>
            <a:ext cx="2475287" cy="2340271"/>
          </a:xfrm>
          <a:custGeom>
            <a:avLst/>
            <a:gdLst/>
            <a:ahLst/>
            <a:cxnLst/>
            <a:rect l="l" t="t" r="r" b="b"/>
            <a:pathLst>
              <a:path w="2475287" h="2340271">
                <a:moveTo>
                  <a:pt x="0" y="0"/>
                </a:moveTo>
                <a:lnTo>
                  <a:pt x="2475287" y="0"/>
                </a:lnTo>
                <a:lnTo>
                  <a:pt x="2475287" y="2340271"/>
                </a:lnTo>
                <a:lnTo>
                  <a:pt x="0" y="234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73539" y="6752815"/>
            <a:ext cx="2380520" cy="2380520"/>
          </a:xfrm>
          <a:custGeom>
            <a:avLst/>
            <a:gdLst/>
            <a:ahLst/>
            <a:cxnLst/>
            <a:rect l="l" t="t" r="r" b="b"/>
            <a:pathLst>
              <a:path w="2380520" h="2380520">
                <a:moveTo>
                  <a:pt x="0" y="0"/>
                </a:moveTo>
                <a:lnTo>
                  <a:pt x="2380520" y="0"/>
                </a:lnTo>
                <a:lnTo>
                  <a:pt x="2380520" y="2380520"/>
                </a:lnTo>
                <a:lnTo>
                  <a:pt x="0" y="23805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-886036" y="5209476"/>
            <a:ext cx="19174036" cy="2146620"/>
            <a:chOff x="0" y="0"/>
            <a:chExt cx="5049952" cy="56536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5049952" cy="565365"/>
            </a:xfrm>
            <a:custGeom>
              <a:avLst/>
              <a:gdLst/>
              <a:ahLst/>
              <a:cxnLst/>
              <a:rect l="l" t="t" r="r" b="b"/>
              <a:pathLst>
                <a:path w="5049952" h="565365">
                  <a:moveTo>
                    <a:pt x="0" y="0"/>
                  </a:moveTo>
                  <a:lnTo>
                    <a:pt x="5049952" y="0"/>
                  </a:lnTo>
                  <a:lnTo>
                    <a:pt x="5049952" y="565365"/>
                  </a:lnTo>
                  <a:lnTo>
                    <a:pt x="0" y="565365"/>
                  </a:lnTo>
                  <a:close/>
                </a:path>
              </a:pathLst>
            </a:custGeom>
            <a:solidFill>
              <a:srgbClr val="075579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5049952" cy="584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717926" y="5849748"/>
            <a:ext cx="14852148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0"/>
              </a:lnSpc>
            </a:pPr>
            <a:r>
              <a:rPr lang="en-US" sz="4684">
                <a:solidFill>
                  <a:srgbClr val="FEFEFE"/>
                </a:solidFill>
                <a:latin typeface="Poppins Bold"/>
              </a:rPr>
              <a:t>Mettre de côté les revues de la littérature</a:t>
            </a:r>
          </a:p>
        </p:txBody>
      </p:sp>
      <p:sp>
        <p:nvSpPr>
          <p:cNvPr id="38" name="Freeform 38"/>
          <p:cNvSpPr/>
          <p:nvPr/>
        </p:nvSpPr>
        <p:spPr>
          <a:xfrm>
            <a:off x="15748800" y="5209476"/>
            <a:ext cx="1949388" cy="1949388"/>
          </a:xfrm>
          <a:custGeom>
            <a:avLst/>
            <a:gdLst/>
            <a:ahLst/>
            <a:cxnLst/>
            <a:rect l="l" t="t" r="r" b="b"/>
            <a:pathLst>
              <a:path w="1949388" h="1949388">
                <a:moveTo>
                  <a:pt x="0" y="0"/>
                </a:moveTo>
                <a:lnTo>
                  <a:pt x="1949388" y="0"/>
                </a:lnTo>
                <a:lnTo>
                  <a:pt x="1949388" y="1949388"/>
                </a:lnTo>
                <a:lnTo>
                  <a:pt x="0" y="19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291070" y="4275327"/>
            <a:ext cx="14250803" cy="868173"/>
            <a:chOff x="0" y="0"/>
            <a:chExt cx="3753298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89319" y="3161473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291070" y="3170300"/>
            <a:ext cx="14250803" cy="868173"/>
            <a:chOff x="0" y="0"/>
            <a:chExt cx="3753298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41719" y="3313873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sur les titres et abrégés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1719" y="4418901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titres et de l’abrégés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91070" y="5381625"/>
            <a:ext cx="14250803" cy="868173"/>
            <a:chOff x="0" y="0"/>
            <a:chExt cx="19001071" cy="115756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00866" y="200957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Évaluation de l’accord inter-réviseur·e·s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291070" y="7592950"/>
            <a:ext cx="14250803" cy="868173"/>
            <a:chOff x="0" y="0"/>
            <a:chExt cx="3753298" cy="22865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589319" y="6479097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3291070" y="6487923"/>
            <a:ext cx="14250803" cy="868173"/>
            <a:chOff x="0" y="0"/>
            <a:chExt cx="3753298" cy="22865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3741719" y="6631497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sur les textes intégraux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741719" y="7736524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textes intégraux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3291070" y="8699248"/>
            <a:ext cx="14250803" cy="868173"/>
            <a:chOff x="0" y="0"/>
            <a:chExt cx="3753298" cy="22865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3741719" y="8842822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Évaluation de l’accord inter-réviseur·e·s</a:t>
            </a:r>
          </a:p>
        </p:txBody>
      </p:sp>
      <p:sp>
        <p:nvSpPr>
          <p:cNvPr id="33" name="Freeform 33"/>
          <p:cNvSpPr/>
          <p:nvPr/>
        </p:nvSpPr>
        <p:spPr>
          <a:xfrm>
            <a:off x="526156" y="3604386"/>
            <a:ext cx="2475287" cy="2340271"/>
          </a:xfrm>
          <a:custGeom>
            <a:avLst/>
            <a:gdLst/>
            <a:ahLst/>
            <a:cxnLst/>
            <a:rect l="l" t="t" r="r" b="b"/>
            <a:pathLst>
              <a:path w="2475287" h="2340271">
                <a:moveTo>
                  <a:pt x="0" y="0"/>
                </a:moveTo>
                <a:lnTo>
                  <a:pt x="2475287" y="0"/>
                </a:lnTo>
                <a:lnTo>
                  <a:pt x="2475287" y="2340271"/>
                </a:lnTo>
                <a:lnTo>
                  <a:pt x="0" y="234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573539" y="6752815"/>
            <a:ext cx="2380520" cy="2380520"/>
          </a:xfrm>
          <a:custGeom>
            <a:avLst/>
            <a:gdLst/>
            <a:ahLst/>
            <a:cxnLst/>
            <a:rect l="l" t="t" r="r" b="b"/>
            <a:pathLst>
              <a:path w="2380520" h="2380520">
                <a:moveTo>
                  <a:pt x="0" y="0"/>
                </a:moveTo>
                <a:lnTo>
                  <a:pt x="2380520" y="0"/>
                </a:lnTo>
                <a:lnTo>
                  <a:pt x="2380520" y="2380520"/>
                </a:lnTo>
                <a:lnTo>
                  <a:pt x="0" y="23805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32664" y="5883552"/>
            <a:ext cx="5374511" cy="3879420"/>
          </a:xfrm>
          <a:custGeom>
            <a:avLst/>
            <a:gdLst/>
            <a:ahLst/>
            <a:cxnLst/>
            <a:rect l="l" t="t" r="r" b="b"/>
            <a:pathLst>
              <a:path w="5374511" h="3879420">
                <a:moveTo>
                  <a:pt x="0" y="0"/>
                </a:moveTo>
                <a:lnTo>
                  <a:pt x="5374512" y="0"/>
                </a:lnTo>
                <a:lnTo>
                  <a:pt x="5374512" y="3879420"/>
                </a:lnTo>
                <a:lnTo>
                  <a:pt x="0" y="3879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72946" y="533554"/>
            <a:ext cx="12928508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Évaluation de l’accord inter-réviseur·e·s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420989" y="3334205"/>
            <a:ext cx="11446022" cy="1918473"/>
            <a:chOff x="0" y="0"/>
            <a:chExt cx="15261363" cy="2557965"/>
          </a:xfrm>
        </p:grpSpPr>
        <p:sp>
          <p:nvSpPr>
            <p:cNvPr id="8" name="TextBox 8"/>
            <p:cNvSpPr txBox="1"/>
            <p:nvPr/>
          </p:nvSpPr>
          <p:spPr>
            <a:xfrm>
              <a:off x="0" y="-38100"/>
              <a:ext cx="15261363" cy="8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99"/>
                </a:lnSpc>
              </a:pPr>
              <a:r>
                <a:rPr lang="en-US" sz="3999">
                  <a:solidFill>
                    <a:srgbClr val="000000"/>
                  </a:solidFill>
                  <a:latin typeface="Poppins Bold"/>
                </a:rPr>
                <a:t>Indice de fidélité inter-évaluateurs (IRR)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97609"/>
              <a:ext cx="15261363" cy="1460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51" lvl="1" indent="-377825">
                <a:lnSpc>
                  <a:spcPts val="4200"/>
                </a:lnSpc>
                <a:buFont typeface="Arial"/>
                <a:buChar char="•"/>
              </a:pPr>
              <a:r>
                <a:rPr lang="en-US" sz="3500">
                  <a:solidFill>
                    <a:srgbClr val="000000"/>
                  </a:solidFill>
                  <a:latin typeface="Poppins"/>
                </a:rPr>
                <a:t>Évaluation du pourcentage d’accord</a:t>
              </a:r>
            </a:p>
            <a:p>
              <a:pPr marL="755651" lvl="1" indent="-377825">
                <a:lnSpc>
                  <a:spcPts val="4200"/>
                </a:lnSpc>
                <a:buFont typeface="Arial"/>
                <a:buChar char="•"/>
              </a:pPr>
              <a:r>
                <a:rPr lang="en-US" sz="3500">
                  <a:solidFill>
                    <a:srgbClr val="000000"/>
                  </a:solidFill>
                  <a:latin typeface="Poppins"/>
                </a:rPr>
                <a:t>Recommandation : 75% ou plus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32664" y="5883552"/>
            <a:ext cx="5374511" cy="3879420"/>
          </a:xfrm>
          <a:custGeom>
            <a:avLst/>
            <a:gdLst/>
            <a:ahLst/>
            <a:cxnLst/>
            <a:rect l="l" t="t" r="r" b="b"/>
            <a:pathLst>
              <a:path w="5374511" h="3879420">
                <a:moveTo>
                  <a:pt x="0" y="0"/>
                </a:moveTo>
                <a:lnTo>
                  <a:pt x="5374512" y="0"/>
                </a:lnTo>
                <a:lnTo>
                  <a:pt x="5374512" y="3879420"/>
                </a:lnTo>
                <a:lnTo>
                  <a:pt x="0" y="3879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72946" y="533554"/>
            <a:ext cx="12928508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Évaluation de l’accord inter-réviseur·e·s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20989" y="3296105"/>
            <a:ext cx="11446022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</a:rPr>
              <a:t>Indice de fidélité inter-évaluateurs (IRR)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20989" y="4147886"/>
            <a:ext cx="11446022" cy="110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Poppins"/>
              </a:rPr>
              <a:t>Évaluation du pourcentage d’accord</a:t>
            </a:r>
          </a:p>
          <a:p>
            <a:pPr marL="755651" lvl="1" indent="-377825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Poppins"/>
              </a:rPr>
              <a:t>Recommandation : 75% ou plus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420989" y="6135500"/>
            <a:ext cx="11446022" cy="1914525"/>
            <a:chOff x="0" y="0"/>
            <a:chExt cx="15261363" cy="255270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38100"/>
              <a:ext cx="15261363" cy="8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99"/>
                </a:lnSpc>
              </a:pPr>
              <a:r>
                <a:rPr lang="en-US" sz="3999">
                  <a:solidFill>
                    <a:srgbClr val="000000"/>
                  </a:solidFill>
                  <a:latin typeface="Poppins Bold"/>
                </a:rPr>
                <a:t>Coefficient Kappa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92200"/>
              <a:ext cx="15261363" cy="1460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51" lvl="1" indent="-377825">
                <a:lnSpc>
                  <a:spcPts val="4200"/>
                </a:lnSpc>
                <a:buFont typeface="Arial"/>
                <a:buChar char="•"/>
              </a:pPr>
              <a:r>
                <a:rPr lang="en-US" sz="3500">
                  <a:solidFill>
                    <a:srgbClr val="000000"/>
                  </a:solidFill>
                  <a:latin typeface="Poppins"/>
                </a:rPr>
                <a:t>Mesure plus précise</a:t>
              </a:r>
            </a:p>
            <a:p>
              <a:pPr marL="755651" lvl="1" indent="-377825">
                <a:lnSpc>
                  <a:spcPts val="4200"/>
                </a:lnSpc>
                <a:buFont typeface="Arial"/>
                <a:buChar char="•"/>
              </a:pPr>
              <a:r>
                <a:rPr lang="en-US" sz="3500">
                  <a:solidFill>
                    <a:srgbClr val="000000"/>
                  </a:solidFill>
                  <a:latin typeface="Poppins"/>
                </a:rPr>
                <a:t>0.80 = très bon accord !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291070" y="4275327"/>
            <a:ext cx="14250803" cy="868173"/>
            <a:chOff x="0" y="0"/>
            <a:chExt cx="3753298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89319" y="3161473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291070" y="3170300"/>
            <a:ext cx="14250803" cy="868173"/>
            <a:chOff x="0" y="0"/>
            <a:chExt cx="3753298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41719" y="3313873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sur les titres et abrégés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1719" y="4418901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titres et de l’abrégés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91070" y="5381625"/>
            <a:ext cx="14250803" cy="868173"/>
            <a:chOff x="0" y="0"/>
            <a:chExt cx="3753298" cy="2286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741719" y="5525199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Évaluation de l’accord inter-réviseur·e·s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89319" y="6479097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3291070" y="6487923"/>
            <a:ext cx="14250803" cy="868173"/>
            <a:chOff x="0" y="0"/>
            <a:chExt cx="19001071" cy="115756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600866" y="200957"/>
              <a:ext cx="13620261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Pilotage sur les textes intégraux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91070" y="7592950"/>
            <a:ext cx="14250803" cy="868173"/>
            <a:chOff x="0" y="0"/>
            <a:chExt cx="19001071" cy="115756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600866" y="200957"/>
              <a:ext cx="18400205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Application des critères sur la base des textes intégraux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291070" y="8699248"/>
            <a:ext cx="14250803" cy="868173"/>
            <a:chOff x="0" y="0"/>
            <a:chExt cx="19001071" cy="1157564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600866" y="200957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Évaluation de l’accord inter-réviseur·e·s</a:t>
              </a:r>
            </a:p>
          </p:txBody>
        </p:sp>
      </p:grpSp>
      <p:sp>
        <p:nvSpPr>
          <p:cNvPr id="35" name="Freeform 35"/>
          <p:cNvSpPr/>
          <p:nvPr/>
        </p:nvSpPr>
        <p:spPr>
          <a:xfrm>
            <a:off x="526156" y="3604386"/>
            <a:ext cx="2475287" cy="2340271"/>
          </a:xfrm>
          <a:custGeom>
            <a:avLst/>
            <a:gdLst/>
            <a:ahLst/>
            <a:cxnLst/>
            <a:rect l="l" t="t" r="r" b="b"/>
            <a:pathLst>
              <a:path w="2475287" h="2340271">
                <a:moveTo>
                  <a:pt x="0" y="0"/>
                </a:moveTo>
                <a:lnTo>
                  <a:pt x="2475287" y="0"/>
                </a:lnTo>
                <a:lnTo>
                  <a:pt x="2475287" y="2340271"/>
                </a:lnTo>
                <a:lnTo>
                  <a:pt x="0" y="234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573539" y="6752815"/>
            <a:ext cx="2380520" cy="2380520"/>
          </a:xfrm>
          <a:custGeom>
            <a:avLst/>
            <a:gdLst/>
            <a:ahLst/>
            <a:cxnLst/>
            <a:rect l="l" t="t" r="r" b="b"/>
            <a:pathLst>
              <a:path w="2380520" h="2380520">
                <a:moveTo>
                  <a:pt x="0" y="0"/>
                </a:moveTo>
                <a:lnTo>
                  <a:pt x="2380520" y="0"/>
                </a:lnTo>
                <a:lnTo>
                  <a:pt x="2380520" y="2380520"/>
                </a:lnTo>
                <a:lnTo>
                  <a:pt x="0" y="23805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291070" y="3780027"/>
            <a:ext cx="14250803" cy="868173"/>
            <a:chOff x="0" y="0"/>
            <a:chExt cx="3753298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89319" y="3161473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291070" y="2675000"/>
            <a:ext cx="14250803" cy="868173"/>
            <a:chOff x="0" y="0"/>
            <a:chExt cx="3753298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41719" y="2818573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sur les titres et abrégés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1719" y="3923601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titres et de l’abrégés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91070" y="4886325"/>
            <a:ext cx="14250803" cy="868173"/>
            <a:chOff x="0" y="0"/>
            <a:chExt cx="3753298" cy="2286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741719" y="5029899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Évaluation de l’accord inter-réviseur·e·s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291070" y="7031547"/>
            <a:ext cx="14250803" cy="868173"/>
            <a:chOff x="0" y="0"/>
            <a:chExt cx="3753298" cy="2286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589319" y="6479097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291070" y="5992623"/>
            <a:ext cx="14250803" cy="868173"/>
            <a:chOff x="0" y="0"/>
            <a:chExt cx="3753298" cy="2286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741719" y="6136197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sur les textes intégraux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741719" y="7175121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textes intégraux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3291070" y="8928420"/>
            <a:ext cx="14250803" cy="868173"/>
            <a:chOff x="0" y="0"/>
            <a:chExt cx="3753298" cy="22865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741719" y="9071994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Évaluation de l’accord inter-réviseur·e·s</a:t>
            </a:r>
          </a:p>
        </p:txBody>
      </p:sp>
      <p:sp>
        <p:nvSpPr>
          <p:cNvPr id="32" name="Freeform 32"/>
          <p:cNvSpPr/>
          <p:nvPr/>
        </p:nvSpPr>
        <p:spPr>
          <a:xfrm>
            <a:off x="526156" y="3604386"/>
            <a:ext cx="2475287" cy="2340271"/>
          </a:xfrm>
          <a:custGeom>
            <a:avLst/>
            <a:gdLst/>
            <a:ahLst/>
            <a:cxnLst/>
            <a:rect l="l" t="t" r="r" b="b"/>
            <a:pathLst>
              <a:path w="2475287" h="2340271">
                <a:moveTo>
                  <a:pt x="0" y="0"/>
                </a:moveTo>
                <a:lnTo>
                  <a:pt x="2475287" y="0"/>
                </a:lnTo>
                <a:lnTo>
                  <a:pt x="2475287" y="2340271"/>
                </a:lnTo>
                <a:lnTo>
                  <a:pt x="0" y="234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73539" y="6752815"/>
            <a:ext cx="2380520" cy="2380520"/>
          </a:xfrm>
          <a:custGeom>
            <a:avLst/>
            <a:gdLst/>
            <a:ahLst/>
            <a:cxnLst/>
            <a:rect l="l" t="t" r="r" b="b"/>
            <a:pathLst>
              <a:path w="2380520" h="2380520">
                <a:moveTo>
                  <a:pt x="0" y="0"/>
                </a:moveTo>
                <a:lnTo>
                  <a:pt x="2380520" y="0"/>
                </a:lnTo>
                <a:lnTo>
                  <a:pt x="2380520" y="2380520"/>
                </a:lnTo>
                <a:lnTo>
                  <a:pt x="0" y="23805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291070" y="8042595"/>
            <a:ext cx="10380234" cy="564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3605" lvl="1" indent="-381803">
              <a:lnSpc>
                <a:spcPts val="4244"/>
              </a:lnSpc>
              <a:buFont typeface="Arial"/>
              <a:buChar char="•"/>
            </a:pPr>
            <a:r>
              <a:rPr lang="en-US" sz="3536">
                <a:solidFill>
                  <a:srgbClr val="000000"/>
                </a:solidFill>
                <a:latin typeface="Poppins"/>
              </a:rPr>
              <a:t>Documenter les raisons d’exclusion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291070" y="4275327"/>
            <a:ext cx="14250803" cy="868173"/>
            <a:chOff x="0" y="0"/>
            <a:chExt cx="3753298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89319" y="3161473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291070" y="3170300"/>
            <a:ext cx="14250803" cy="868173"/>
            <a:chOff x="0" y="0"/>
            <a:chExt cx="3753298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41719" y="3313873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sur les titres et abrégés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1719" y="4418901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Application des critères sur la base des titres et de l’abrégés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91070" y="5381625"/>
            <a:ext cx="14250803" cy="868173"/>
            <a:chOff x="0" y="0"/>
            <a:chExt cx="3753298" cy="2286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741719" y="5525199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Évaluation de l’accord inter-réviseur·e·s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89319" y="6479097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3291070" y="6487923"/>
            <a:ext cx="14250803" cy="868173"/>
            <a:chOff x="0" y="0"/>
            <a:chExt cx="3753298" cy="22865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4B6EB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741719" y="6631497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sur les textes intégraux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3291070" y="7592950"/>
            <a:ext cx="14250803" cy="868173"/>
            <a:chOff x="0" y="0"/>
            <a:chExt cx="19001071" cy="1157564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4B6EB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600866" y="200957"/>
              <a:ext cx="18400205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Application des critères sur la base des textes intégraux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526156" y="3604386"/>
            <a:ext cx="2475287" cy="2340271"/>
          </a:xfrm>
          <a:custGeom>
            <a:avLst/>
            <a:gdLst/>
            <a:ahLst/>
            <a:cxnLst/>
            <a:rect l="l" t="t" r="r" b="b"/>
            <a:pathLst>
              <a:path w="2475287" h="2340271">
                <a:moveTo>
                  <a:pt x="0" y="0"/>
                </a:moveTo>
                <a:lnTo>
                  <a:pt x="2475287" y="0"/>
                </a:lnTo>
                <a:lnTo>
                  <a:pt x="2475287" y="2340271"/>
                </a:lnTo>
                <a:lnTo>
                  <a:pt x="0" y="234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73539" y="6752815"/>
            <a:ext cx="2380520" cy="2380520"/>
          </a:xfrm>
          <a:custGeom>
            <a:avLst/>
            <a:gdLst/>
            <a:ahLst/>
            <a:cxnLst/>
            <a:rect l="l" t="t" r="r" b="b"/>
            <a:pathLst>
              <a:path w="2380520" h="2380520">
                <a:moveTo>
                  <a:pt x="0" y="0"/>
                </a:moveTo>
                <a:lnTo>
                  <a:pt x="2380520" y="0"/>
                </a:lnTo>
                <a:lnTo>
                  <a:pt x="2380520" y="2380520"/>
                </a:lnTo>
                <a:lnTo>
                  <a:pt x="0" y="23805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3291070" y="8699248"/>
            <a:ext cx="14250803" cy="868173"/>
            <a:chOff x="0" y="0"/>
            <a:chExt cx="19001071" cy="1157564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600866" y="200957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Évaluation de l’accord inter-réviseur·e·s</a:t>
              </a: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38721" y="2641991"/>
            <a:ext cx="11733325" cy="7466661"/>
          </a:xfrm>
          <a:custGeom>
            <a:avLst/>
            <a:gdLst/>
            <a:ahLst/>
            <a:cxnLst/>
            <a:rect l="l" t="t" r="r" b="b"/>
            <a:pathLst>
              <a:path w="11733325" h="7466661">
                <a:moveTo>
                  <a:pt x="0" y="0"/>
                </a:moveTo>
                <a:lnTo>
                  <a:pt x="11733325" y="0"/>
                </a:lnTo>
                <a:lnTo>
                  <a:pt x="11733325" y="7466662"/>
                </a:lnTo>
                <a:lnTo>
                  <a:pt x="0" y="74666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91668" y="4010025"/>
            <a:ext cx="357727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 Bold"/>
              </a:rPr>
              <a:t>JOURNAL DE BORD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291668" y="4951819"/>
            <a:ext cx="3577276" cy="1532555"/>
            <a:chOff x="0" y="0"/>
            <a:chExt cx="4769701" cy="2043407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050"/>
              <a:ext cx="4549656" cy="603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0"/>
                </a:lnSpc>
              </a:pPr>
              <a:r>
                <a:rPr lang="en-US" sz="2900" strike="noStrike">
                  <a:solidFill>
                    <a:srgbClr val="000000"/>
                  </a:solidFill>
                  <a:latin typeface="Poppins"/>
                </a:rPr>
                <a:t>Documenter 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55957"/>
              <a:ext cx="4769701" cy="11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6111" lvl="1" indent="-313055" algn="l">
                <a:lnSpc>
                  <a:spcPts val="348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Poppins"/>
                </a:rPr>
                <a:t>L</a:t>
              </a:r>
              <a:r>
                <a:rPr lang="en-US" sz="2900" strike="noStrike">
                  <a:solidFill>
                    <a:srgbClr val="000000"/>
                  </a:solidFill>
                  <a:latin typeface="Poppins"/>
                </a:rPr>
                <a:t>e processus de sélection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08206" y="2834530"/>
            <a:ext cx="3322260" cy="2114165"/>
            <a:chOff x="0" y="0"/>
            <a:chExt cx="4429679" cy="28188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29679" cy="2818887"/>
            </a:xfrm>
            <a:custGeom>
              <a:avLst/>
              <a:gdLst/>
              <a:ahLst/>
              <a:cxnLst/>
              <a:rect l="l" t="t" r="r" b="b"/>
              <a:pathLst>
                <a:path w="4429679" h="2818887">
                  <a:moveTo>
                    <a:pt x="0" y="0"/>
                  </a:moveTo>
                  <a:lnTo>
                    <a:pt x="4429679" y="0"/>
                  </a:lnTo>
                  <a:lnTo>
                    <a:pt x="4429679" y="2818887"/>
                  </a:lnTo>
                  <a:lnTo>
                    <a:pt x="0" y="2818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586284" y="508211"/>
              <a:ext cx="1350528" cy="191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9"/>
                </a:lnSpc>
              </a:pPr>
              <a:r>
                <a:rPr lang="en-US" sz="849">
                  <a:solidFill>
                    <a:srgbClr val="000000"/>
                  </a:solidFill>
                  <a:latin typeface="Poppins Bold"/>
                </a:rPr>
                <a:t>JOURNAL DE BORD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86284" y="862504"/>
              <a:ext cx="1288223" cy="174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85"/>
                </a:lnSpc>
              </a:pPr>
              <a:r>
                <a:rPr lang="en-US" sz="821" strike="noStrike">
                  <a:solidFill>
                    <a:srgbClr val="000000"/>
                  </a:solidFill>
                  <a:latin typeface="Poppins"/>
                </a:rPr>
                <a:t>Documenter 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86284" y="1110260"/>
              <a:ext cx="1350528" cy="340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77282" lvl="1" indent="-88641" algn="l">
                <a:lnSpc>
                  <a:spcPts val="985"/>
                </a:lnSpc>
                <a:buFont typeface="Arial"/>
                <a:buChar char="•"/>
              </a:pPr>
              <a:r>
                <a:rPr lang="en-US" sz="821">
                  <a:solidFill>
                    <a:srgbClr val="000000"/>
                  </a:solidFill>
                  <a:latin typeface="Poppins"/>
                </a:rPr>
                <a:t>L</a:t>
              </a:r>
              <a:r>
                <a:rPr lang="en-US" sz="821" strike="noStrike">
                  <a:solidFill>
                    <a:srgbClr val="000000"/>
                  </a:solidFill>
                  <a:latin typeface="Poppins"/>
                </a:rPr>
                <a:t>e processus de sélection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5915235" y="3096118"/>
            <a:ext cx="6457530" cy="5060355"/>
          </a:xfrm>
          <a:custGeom>
            <a:avLst/>
            <a:gdLst/>
            <a:ahLst/>
            <a:cxnLst/>
            <a:rect l="l" t="t" r="r" b="b"/>
            <a:pathLst>
              <a:path w="6457530" h="5060355">
                <a:moveTo>
                  <a:pt x="0" y="0"/>
                </a:moveTo>
                <a:lnTo>
                  <a:pt x="6457530" y="0"/>
                </a:lnTo>
                <a:lnTo>
                  <a:pt x="6457530" y="5060355"/>
                </a:lnTo>
                <a:lnTo>
                  <a:pt x="0" y="5060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915235" y="8772525"/>
            <a:ext cx="645753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000000"/>
                </a:solidFill>
                <a:latin typeface="Poppins Bold"/>
              </a:rPr>
              <a:t>DIAGRAMME DE FLUX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08206" y="2834530"/>
            <a:ext cx="3322260" cy="2114165"/>
            <a:chOff x="0" y="0"/>
            <a:chExt cx="4429679" cy="28188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29679" cy="2818887"/>
            </a:xfrm>
            <a:custGeom>
              <a:avLst/>
              <a:gdLst/>
              <a:ahLst/>
              <a:cxnLst/>
              <a:rect l="l" t="t" r="r" b="b"/>
              <a:pathLst>
                <a:path w="4429679" h="2818887">
                  <a:moveTo>
                    <a:pt x="0" y="0"/>
                  </a:moveTo>
                  <a:lnTo>
                    <a:pt x="4429679" y="0"/>
                  </a:lnTo>
                  <a:lnTo>
                    <a:pt x="4429679" y="2818887"/>
                  </a:lnTo>
                  <a:lnTo>
                    <a:pt x="0" y="2818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586284" y="508211"/>
              <a:ext cx="1350528" cy="191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9"/>
                </a:lnSpc>
              </a:pPr>
              <a:r>
                <a:rPr lang="en-US" sz="849">
                  <a:solidFill>
                    <a:srgbClr val="000000"/>
                  </a:solidFill>
                  <a:latin typeface="Poppins Bold"/>
                </a:rPr>
                <a:t>JOURNAL DE BORD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86284" y="862504"/>
              <a:ext cx="1288223" cy="174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85"/>
                </a:lnSpc>
              </a:pPr>
              <a:r>
                <a:rPr lang="en-US" sz="821" strike="noStrike">
                  <a:solidFill>
                    <a:srgbClr val="000000"/>
                  </a:solidFill>
                  <a:latin typeface="Poppins"/>
                </a:rPr>
                <a:t>Documenter 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86284" y="1110260"/>
              <a:ext cx="1350528" cy="340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77282" lvl="1" indent="-88641" algn="l">
                <a:lnSpc>
                  <a:spcPts val="985"/>
                </a:lnSpc>
                <a:buFont typeface="Arial"/>
                <a:buChar char="•"/>
              </a:pPr>
              <a:r>
                <a:rPr lang="en-US" sz="821">
                  <a:solidFill>
                    <a:srgbClr val="000000"/>
                  </a:solidFill>
                  <a:latin typeface="Poppins"/>
                </a:rPr>
                <a:t>L</a:t>
              </a:r>
              <a:r>
                <a:rPr lang="en-US" sz="821" strike="noStrike">
                  <a:solidFill>
                    <a:srgbClr val="000000"/>
                  </a:solidFill>
                  <a:latin typeface="Poppins"/>
                </a:rPr>
                <a:t>e processus de sélection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5915235" y="3096118"/>
            <a:ext cx="6457530" cy="5060355"/>
          </a:xfrm>
          <a:custGeom>
            <a:avLst/>
            <a:gdLst/>
            <a:ahLst/>
            <a:cxnLst/>
            <a:rect l="l" t="t" r="r" b="b"/>
            <a:pathLst>
              <a:path w="6457530" h="5060355">
                <a:moveTo>
                  <a:pt x="0" y="0"/>
                </a:moveTo>
                <a:lnTo>
                  <a:pt x="6457530" y="0"/>
                </a:lnTo>
                <a:lnTo>
                  <a:pt x="6457530" y="5060355"/>
                </a:lnTo>
                <a:lnTo>
                  <a:pt x="0" y="5060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915235" y="8772525"/>
            <a:ext cx="645753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000000"/>
                </a:solidFill>
                <a:latin typeface="Poppins Bold"/>
              </a:rPr>
              <a:t>DIAGRAMME DE FLUX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50636" y="3077068"/>
            <a:ext cx="3908664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0"/>
              </a:lnSpc>
            </a:pPr>
            <a:r>
              <a:rPr lang="en-US" sz="2900">
                <a:solidFill>
                  <a:srgbClr val="000000"/>
                </a:solidFill>
                <a:latin typeface="Poppins"/>
              </a:rPr>
              <a:t>Inclure les raisons de l’exclusion (pour les textes intégrales)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782483" y="3261152"/>
            <a:ext cx="482286" cy="220043"/>
          </a:xfrm>
          <a:custGeom>
            <a:avLst/>
            <a:gdLst/>
            <a:ahLst/>
            <a:cxnLst/>
            <a:rect l="l" t="t" r="r" b="b"/>
            <a:pathLst>
              <a:path w="482286" h="220043">
                <a:moveTo>
                  <a:pt x="0" y="0"/>
                </a:moveTo>
                <a:lnTo>
                  <a:pt x="482285" y="0"/>
                </a:lnTo>
                <a:lnTo>
                  <a:pt x="482285" y="220042"/>
                </a:lnTo>
                <a:lnTo>
                  <a:pt x="0" y="2200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Objectifs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912915" y="7904565"/>
            <a:ext cx="5645865" cy="2411010"/>
            <a:chOff x="0" y="0"/>
            <a:chExt cx="7527820" cy="3214679"/>
          </a:xfrm>
        </p:grpSpPr>
        <p:sp>
          <p:nvSpPr>
            <p:cNvPr id="6" name="Freeform 6"/>
            <p:cNvSpPr/>
            <p:nvPr/>
          </p:nvSpPr>
          <p:spPr>
            <a:xfrm>
              <a:off x="907363" y="256321"/>
              <a:ext cx="4779488" cy="2476644"/>
            </a:xfrm>
            <a:custGeom>
              <a:avLst/>
              <a:gdLst/>
              <a:ahLst/>
              <a:cxnLst/>
              <a:rect l="l" t="t" r="r" b="b"/>
              <a:pathLst>
                <a:path w="4779488" h="2476644">
                  <a:moveTo>
                    <a:pt x="0" y="0"/>
                  </a:moveTo>
                  <a:lnTo>
                    <a:pt x="4779488" y="0"/>
                  </a:lnTo>
                  <a:lnTo>
                    <a:pt x="4779488" y="2476643"/>
                  </a:lnTo>
                  <a:lnTo>
                    <a:pt x="0" y="2476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748333" y="256321"/>
              <a:ext cx="4779488" cy="2476644"/>
            </a:xfrm>
            <a:custGeom>
              <a:avLst/>
              <a:gdLst/>
              <a:ahLst/>
              <a:cxnLst/>
              <a:rect l="l" t="t" r="r" b="b"/>
              <a:pathLst>
                <a:path w="4779488" h="2476644">
                  <a:moveTo>
                    <a:pt x="0" y="0"/>
                  </a:moveTo>
                  <a:lnTo>
                    <a:pt x="4779487" y="0"/>
                  </a:lnTo>
                  <a:lnTo>
                    <a:pt x="4779487" y="2476643"/>
                  </a:lnTo>
                  <a:lnTo>
                    <a:pt x="0" y="2476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583768" y="991390"/>
              <a:ext cx="5578924" cy="1174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800">
                  <a:solidFill>
                    <a:srgbClr val="000000"/>
                  </a:solidFill>
                  <a:latin typeface="Arial Bold"/>
                </a:rPr>
                <a:t>Consultez la section</a:t>
              </a:r>
            </a:p>
            <a:p>
              <a:pPr algn="ctr">
                <a:lnSpc>
                  <a:spcPts val="3360"/>
                </a:lnSpc>
              </a:pPr>
              <a:r>
                <a:rPr lang="en-US" sz="2800">
                  <a:solidFill>
                    <a:srgbClr val="000000"/>
                  </a:solidFill>
                  <a:latin typeface="Arial Bold"/>
                </a:rPr>
                <a:t>« Ressources »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543046" cy="3214679"/>
            </a:xfrm>
            <a:custGeom>
              <a:avLst/>
              <a:gdLst/>
              <a:ahLst/>
              <a:cxnLst/>
              <a:rect l="l" t="t" r="r" b="b"/>
              <a:pathLst>
                <a:path w="1543046" h="3214679">
                  <a:moveTo>
                    <a:pt x="0" y="0"/>
                  </a:moveTo>
                  <a:lnTo>
                    <a:pt x="1543046" y="0"/>
                  </a:lnTo>
                  <a:lnTo>
                    <a:pt x="1543046" y="3214679"/>
                  </a:lnTo>
                  <a:lnTo>
                    <a:pt x="0" y="3214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863435" y="3884499"/>
            <a:ext cx="11796485" cy="1356236"/>
            <a:chOff x="0" y="0"/>
            <a:chExt cx="15728647" cy="1808315"/>
          </a:xfrm>
        </p:grpSpPr>
        <p:sp>
          <p:nvSpPr>
            <p:cNvPr id="11" name="TextBox 11"/>
            <p:cNvSpPr txBox="1"/>
            <p:nvPr/>
          </p:nvSpPr>
          <p:spPr>
            <a:xfrm>
              <a:off x="1811741" y="129457"/>
              <a:ext cx="13916906" cy="147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Arial"/>
                </a:rPr>
                <a:t>Présenter les étapes clés de l’implémentation de l’examen de la portée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261299" cy="1808315"/>
            </a:xfrm>
            <a:custGeom>
              <a:avLst/>
              <a:gdLst/>
              <a:ahLst/>
              <a:cxnLst/>
              <a:rect l="l" t="t" r="r" b="b"/>
              <a:pathLst>
                <a:path w="1261299" h="1808315">
                  <a:moveTo>
                    <a:pt x="0" y="0"/>
                  </a:moveTo>
                  <a:lnTo>
                    <a:pt x="1261299" y="0"/>
                  </a:lnTo>
                  <a:lnTo>
                    <a:pt x="1261299" y="1808315"/>
                  </a:lnTo>
                  <a:lnTo>
                    <a:pt x="0" y="1808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4279249" y="6200554"/>
            <a:ext cx="12105098" cy="1259001"/>
            <a:chOff x="0" y="0"/>
            <a:chExt cx="16140130" cy="1678668"/>
          </a:xfrm>
        </p:grpSpPr>
        <p:sp>
          <p:nvSpPr>
            <p:cNvPr id="14" name="TextBox 14"/>
            <p:cNvSpPr txBox="1"/>
            <p:nvPr/>
          </p:nvSpPr>
          <p:spPr>
            <a:xfrm>
              <a:off x="2223224" y="-12700"/>
              <a:ext cx="13916906" cy="147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Arial"/>
                </a:rPr>
                <a:t>Décrire les caractéristiques de chaque étape de l’implémentation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678668" cy="1678668"/>
            </a:xfrm>
            <a:custGeom>
              <a:avLst/>
              <a:gdLst/>
              <a:ahLst/>
              <a:cxnLst/>
              <a:rect l="l" t="t" r="r" b="b"/>
              <a:pathLst>
                <a:path w="1678668" h="1678668">
                  <a:moveTo>
                    <a:pt x="0" y="0"/>
                  </a:moveTo>
                  <a:lnTo>
                    <a:pt x="1678668" y="0"/>
                  </a:lnTo>
                  <a:lnTo>
                    <a:pt x="1678668" y="1678668"/>
                  </a:lnTo>
                  <a:lnTo>
                    <a:pt x="0" y="1678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Processus de sélection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5467708" y="375970"/>
            <a:ext cx="1791592" cy="1783338"/>
          </a:xfrm>
          <a:custGeom>
            <a:avLst/>
            <a:gdLst/>
            <a:ahLst/>
            <a:cxnLst/>
            <a:rect l="l" t="t" r="r" b="b"/>
            <a:pathLst>
              <a:path w="1791592" h="1783338">
                <a:moveTo>
                  <a:pt x="0" y="0"/>
                </a:moveTo>
                <a:lnTo>
                  <a:pt x="1791592" y="0"/>
                </a:lnTo>
                <a:lnTo>
                  <a:pt x="1791592" y="1783338"/>
                </a:lnTo>
                <a:lnTo>
                  <a:pt x="0" y="178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08206" y="2834530"/>
            <a:ext cx="3322260" cy="2114165"/>
            <a:chOff x="0" y="0"/>
            <a:chExt cx="4429679" cy="28188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29679" cy="2818887"/>
            </a:xfrm>
            <a:custGeom>
              <a:avLst/>
              <a:gdLst/>
              <a:ahLst/>
              <a:cxnLst/>
              <a:rect l="l" t="t" r="r" b="b"/>
              <a:pathLst>
                <a:path w="4429679" h="2818887">
                  <a:moveTo>
                    <a:pt x="0" y="0"/>
                  </a:moveTo>
                  <a:lnTo>
                    <a:pt x="4429679" y="0"/>
                  </a:lnTo>
                  <a:lnTo>
                    <a:pt x="4429679" y="2818887"/>
                  </a:lnTo>
                  <a:lnTo>
                    <a:pt x="0" y="2818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586284" y="508211"/>
              <a:ext cx="1350528" cy="191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9"/>
                </a:lnSpc>
              </a:pPr>
              <a:r>
                <a:rPr lang="en-US" sz="849">
                  <a:solidFill>
                    <a:srgbClr val="000000"/>
                  </a:solidFill>
                  <a:latin typeface="Poppins Bold"/>
                </a:rPr>
                <a:t>JOURNAL DE BORD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86284" y="862504"/>
              <a:ext cx="1288223" cy="174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85"/>
                </a:lnSpc>
              </a:pPr>
              <a:r>
                <a:rPr lang="en-US" sz="821" strike="noStrike">
                  <a:solidFill>
                    <a:srgbClr val="000000"/>
                  </a:solidFill>
                  <a:latin typeface="Poppins"/>
                </a:rPr>
                <a:t>Documenter 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86284" y="1110260"/>
              <a:ext cx="1350528" cy="340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77282" lvl="1" indent="-88641" algn="l">
                <a:lnSpc>
                  <a:spcPts val="985"/>
                </a:lnSpc>
                <a:buFont typeface="Arial"/>
                <a:buChar char="•"/>
              </a:pPr>
              <a:r>
                <a:rPr lang="en-US" sz="821">
                  <a:solidFill>
                    <a:srgbClr val="000000"/>
                  </a:solidFill>
                  <a:latin typeface="Poppins"/>
                </a:rPr>
                <a:t>L</a:t>
              </a:r>
              <a:r>
                <a:rPr lang="en-US" sz="821" strike="noStrike">
                  <a:solidFill>
                    <a:srgbClr val="000000"/>
                  </a:solidFill>
                  <a:latin typeface="Poppins"/>
                </a:rPr>
                <a:t>e processus de sélection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5915235" y="3096118"/>
            <a:ext cx="6457530" cy="5060355"/>
          </a:xfrm>
          <a:custGeom>
            <a:avLst/>
            <a:gdLst/>
            <a:ahLst/>
            <a:cxnLst/>
            <a:rect l="l" t="t" r="r" b="b"/>
            <a:pathLst>
              <a:path w="6457530" h="5060355">
                <a:moveTo>
                  <a:pt x="0" y="0"/>
                </a:moveTo>
                <a:lnTo>
                  <a:pt x="6457530" y="0"/>
                </a:lnTo>
                <a:lnTo>
                  <a:pt x="6457530" y="5060355"/>
                </a:lnTo>
                <a:lnTo>
                  <a:pt x="0" y="5060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915235" y="8772525"/>
            <a:ext cx="645753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000000"/>
                </a:solidFill>
                <a:latin typeface="Poppins Bold"/>
              </a:rPr>
              <a:t>DIAGRAMME DE FLUX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50636" y="3077068"/>
            <a:ext cx="3908664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0"/>
              </a:lnSpc>
            </a:pPr>
            <a:r>
              <a:rPr lang="en-US" sz="2900">
                <a:solidFill>
                  <a:srgbClr val="000000"/>
                </a:solidFill>
                <a:latin typeface="Poppins"/>
              </a:rPr>
              <a:t>Inclure les raisons de l’exclusion (pour les textes intégrales)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50636" y="4659759"/>
            <a:ext cx="3908664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0"/>
              </a:lnSpc>
            </a:pPr>
            <a:r>
              <a:rPr lang="en-US" sz="2900">
                <a:solidFill>
                  <a:srgbClr val="000000"/>
                </a:solidFill>
                <a:latin typeface="Poppins"/>
              </a:rPr>
              <a:t>Généré automatiquement par certains logiciels (p. ex., Covidence)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782483" y="3261152"/>
            <a:ext cx="482286" cy="220043"/>
          </a:xfrm>
          <a:custGeom>
            <a:avLst/>
            <a:gdLst/>
            <a:ahLst/>
            <a:cxnLst/>
            <a:rect l="l" t="t" r="r" b="b"/>
            <a:pathLst>
              <a:path w="482286" h="220043">
                <a:moveTo>
                  <a:pt x="0" y="0"/>
                </a:moveTo>
                <a:lnTo>
                  <a:pt x="482285" y="0"/>
                </a:lnTo>
                <a:lnTo>
                  <a:pt x="482285" y="220042"/>
                </a:lnTo>
                <a:lnTo>
                  <a:pt x="0" y="2200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782483" y="4838674"/>
            <a:ext cx="482286" cy="220043"/>
          </a:xfrm>
          <a:custGeom>
            <a:avLst/>
            <a:gdLst/>
            <a:ahLst/>
            <a:cxnLst/>
            <a:rect l="l" t="t" r="r" b="b"/>
            <a:pathLst>
              <a:path w="482286" h="220043">
                <a:moveTo>
                  <a:pt x="0" y="0"/>
                </a:moveTo>
                <a:lnTo>
                  <a:pt x="482285" y="0"/>
                </a:lnTo>
                <a:lnTo>
                  <a:pt x="482285" y="220043"/>
                </a:lnTo>
                <a:lnTo>
                  <a:pt x="0" y="220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53335" y="1028700"/>
            <a:ext cx="11981330" cy="7404462"/>
          </a:xfrm>
          <a:custGeom>
            <a:avLst/>
            <a:gdLst/>
            <a:ahLst/>
            <a:cxnLst/>
            <a:rect l="l" t="t" r="r" b="b"/>
            <a:pathLst>
              <a:path w="11981330" h="7404462">
                <a:moveTo>
                  <a:pt x="0" y="0"/>
                </a:moveTo>
                <a:lnTo>
                  <a:pt x="11981330" y="0"/>
                </a:lnTo>
                <a:lnTo>
                  <a:pt x="11981330" y="7404462"/>
                </a:lnTo>
                <a:lnTo>
                  <a:pt x="0" y="7404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3545" y="8772525"/>
            <a:ext cx="15360910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Poppins Italics"/>
              </a:rPr>
              <a:t>Note. </a:t>
            </a:r>
            <a:r>
              <a:rPr lang="en-US" sz="2000">
                <a:solidFill>
                  <a:srgbClr val="000000"/>
                </a:solidFill>
                <a:latin typeface="Poppins"/>
              </a:rPr>
              <a:t>Tiré de </a:t>
            </a:r>
            <a:r>
              <a:rPr lang="en-US" sz="2000">
                <a:solidFill>
                  <a:srgbClr val="000000"/>
                </a:solidFill>
                <a:latin typeface="Poppins Italics"/>
              </a:rPr>
              <a:t>PRISMA 2020 explanation and elaboration: Updated guidance and exemplars for reporting systematic reviews, </a:t>
            </a:r>
            <a:r>
              <a:rPr lang="en-US" sz="2000">
                <a:solidFill>
                  <a:srgbClr val="000000"/>
                </a:solidFill>
                <a:latin typeface="Poppins"/>
              </a:rPr>
              <a:t>par M. J. Page et al., 2021, BMJ (</a:t>
            </a:r>
            <a:r>
              <a:rPr lang="en-US" sz="2000" u="sng">
                <a:solidFill>
                  <a:srgbClr val="000000"/>
                </a:solidFill>
                <a:latin typeface="Poppins"/>
                <a:hlinkClick r:id="rId4" tooltip="https://www.bmj.com/content/372/bmj.n160"/>
              </a:rPr>
              <a:t>https://www.bmj.com/content/372/bmj.n160</a:t>
            </a:r>
            <a:r>
              <a:rPr lang="en-US" sz="2000">
                <a:solidFill>
                  <a:srgbClr val="000000"/>
                </a:solidFill>
                <a:latin typeface="Poppins"/>
              </a:rPr>
              <a:t>). © 2021 par BMJ Publishing Group Ltd. Reproduit avec permission.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Extraction des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481006" y="3998419"/>
            <a:ext cx="2616902" cy="1522449"/>
            <a:chOff x="0" y="0"/>
            <a:chExt cx="3096768" cy="18016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4F81BD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8123481" y="4129409"/>
            <a:ext cx="1326773" cy="1320660"/>
          </a:xfrm>
          <a:custGeom>
            <a:avLst/>
            <a:gdLst/>
            <a:ahLst/>
            <a:cxnLst/>
            <a:rect l="l" t="t" r="r" b="b"/>
            <a:pathLst>
              <a:path w="1326773" h="1320660">
                <a:moveTo>
                  <a:pt x="0" y="0"/>
                </a:moveTo>
                <a:lnTo>
                  <a:pt x="1326773" y="0"/>
                </a:lnTo>
                <a:lnTo>
                  <a:pt x="1326773" y="1320660"/>
                </a:lnTo>
                <a:lnTo>
                  <a:pt x="0" y="1320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821619" y="5798121"/>
            <a:ext cx="1935676" cy="115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2"/>
              </a:lnSpc>
            </a:pPr>
            <a:r>
              <a:rPr lang="en-US" sz="2577">
                <a:solidFill>
                  <a:srgbClr val="191919"/>
                </a:solidFill>
                <a:latin typeface="Poppins"/>
              </a:rPr>
              <a:t>Processus de sélection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811219" y="3757923"/>
            <a:ext cx="3440761" cy="2001749"/>
            <a:chOff x="0" y="0"/>
            <a:chExt cx="3096768" cy="18016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E46270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0694188" y="3896378"/>
            <a:ext cx="1674823" cy="1702685"/>
          </a:xfrm>
          <a:custGeom>
            <a:avLst/>
            <a:gdLst/>
            <a:ahLst/>
            <a:cxnLst/>
            <a:rect l="l" t="t" r="r" b="b"/>
            <a:pathLst>
              <a:path w="1674823" h="1702685">
                <a:moveTo>
                  <a:pt x="0" y="0"/>
                </a:moveTo>
                <a:lnTo>
                  <a:pt x="1674823" y="0"/>
                </a:lnTo>
                <a:lnTo>
                  <a:pt x="1674823" y="1702685"/>
                </a:lnTo>
                <a:lnTo>
                  <a:pt x="0" y="1702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141164" y="6098634"/>
            <a:ext cx="2427169" cy="1548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6"/>
              </a:lnSpc>
            </a:pPr>
            <a:r>
              <a:rPr lang="en-US" sz="3388">
                <a:solidFill>
                  <a:srgbClr val="191919"/>
                </a:solidFill>
                <a:latin typeface="Poppins Bold"/>
              </a:rPr>
              <a:t>Extraction des données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371920" y="4023600"/>
            <a:ext cx="2538670" cy="1476935"/>
            <a:chOff x="0" y="0"/>
            <a:chExt cx="3096768" cy="180162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6AC4FF">
                <a:alpha val="8392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2998932" y="4023600"/>
            <a:ext cx="2538670" cy="1476935"/>
            <a:chOff x="0" y="0"/>
            <a:chExt cx="3096768" cy="18016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6FA8DC">
                <a:alpha val="83922"/>
              </a:srgbClr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3661555" y="4188963"/>
            <a:ext cx="1213425" cy="1204600"/>
          </a:xfrm>
          <a:custGeom>
            <a:avLst/>
            <a:gdLst/>
            <a:ahLst/>
            <a:cxnLst/>
            <a:rect l="l" t="t" r="r" b="b"/>
            <a:pathLst>
              <a:path w="1213425" h="1204600">
                <a:moveTo>
                  <a:pt x="0" y="0"/>
                </a:moveTo>
                <a:lnTo>
                  <a:pt x="1213425" y="0"/>
                </a:lnTo>
                <a:lnTo>
                  <a:pt x="1213425" y="1204600"/>
                </a:lnTo>
                <a:lnTo>
                  <a:pt x="0" y="1204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3082007" y="5759690"/>
            <a:ext cx="205178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/>
                </a:solidFill>
                <a:latin typeface="Poppins"/>
              </a:rPr>
              <a:t>Méthodes d’analyse et présentation des résultats</a:t>
            </a:r>
          </a:p>
        </p:txBody>
      </p:sp>
      <p:sp>
        <p:nvSpPr>
          <p:cNvPr id="19" name="Freeform 19"/>
          <p:cNvSpPr/>
          <p:nvPr/>
        </p:nvSpPr>
        <p:spPr>
          <a:xfrm>
            <a:off x="16137677" y="4260568"/>
            <a:ext cx="1024725" cy="1061391"/>
          </a:xfrm>
          <a:custGeom>
            <a:avLst/>
            <a:gdLst/>
            <a:ahLst/>
            <a:cxnLst/>
            <a:rect l="l" t="t" r="r" b="b"/>
            <a:pathLst>
              <a:path w="1024725" h="1061391">
                <a:moveTo>
                  <a:pt x="0" y="0"/>
                </a:moveTo>
                <a:lnTo>
                  <a:pt x="1024725" y="0"/>
                </a:lnTo>
                <a:lnTo>
                  <a:pt x="1024725" y="1061391"/>
                </a:lnTo>
                <a:lnTo>
                  <a:pt x="0" y="1061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5135622" y="3998419"/>
            <a:ext cx="2573542" cy="1497223"/>
            <a:chOff x="0" y="0"/>
            <a:chExt cx="3096768" cy="180162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2B6FA0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5906524" y="4127239"/>
            <a:ext cx="1211136" cy="1211136"/>
          </a:xfrm>
          <a:custGeom>
            <a:avLst/>
            <a:gdLst/>
            <a:ahLst/>
            <a:cxnLst/>
            <a:rect l="l" t="t" r="r" b="b"/>
            <a:pathLst>
              <a:path w="1211136" h="1211136">
                <a:moveTo>
                  <a:pt x="0" y="0"/>
                </a:moveTo>
                <a:lnTo>
                  <a:pt x="1211136" y="0"/>
                </a:lnTo>
                <a:lnTo>
                  <a:pt x="1211136" y="1211136"/>
                </a:lnTo>
                <a:lnTo>
                  <a:pt x="0" y="1211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310232" y="5749093"/>
            <a:ext cx="1923124" cy="1158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534">
                <a:solidFill>
                  <a:srgbClr val="191919"/>
                </a:solidFill>
                <a:latin typeface="Poppins"/>
              </a:rPr>
              <a:t>Stratégie de recherche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454995" y="5759690"/>
            <a:ext cx="205178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/>
                </a:solidFill>
                <a:latin typeface="Poppins"/>
              </a:rPr>
              <a:t>Discussion des résultats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377409" y="4023600"/>
            <a:ext cx="2557457" cy="1487865"/>
            <a:chOff x="0" y="0"/>
            <a:chExt cx="3096768" cy="180162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263C60">
                <a:alpha val="5098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2754372" y="4023600"/>
            <a:ext cx="2557457" cy="1487865"/>
            <a:chOff x="0" y="0"/>
            <a:chExt cx="3096768" cy="180162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075579">
                <a:alpha val="50980"/>
              </a:srgbClr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3527448" y="4151614"/>
            <a:ext cx="1011304" cy="1264130"/>
          </a:xfrm>
          <a:custGeom>
            <a:avLst/>
            <a:gdLst/>
            <a:ahLst/>
            <a:cxnLst/>
            <a:rect l="l" t="t" r="r" b="b"/>
            <a:pathLst>
              <a:path w="1011304" h="1264130">
                <a:moveTo>
                  <a:pt x="0" y="0"/>
                </a:moveTo>
                <a:lnTo>
                  <a:pt x="1011304" y="0"/>
                </a:lnTo>
                <a:lnTo>
                  <a:pt x="1011304" y="1264130"/>
                </a:lnTo>
                <a:lnTo>
                  <a:pt x="0" y="1264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1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95535" y="4151614"/>
            <a:ext cx="1215371" cy="1215371"/>
          </a:xfrm>
          <a:custGeom>
            <a:avLst/>
            <a:gdLst/>
            <a:ahLst/>
            <a:cxnLst/>
            <a:rect l="l" t="t" r="r" b="b"/>
            <a:pathLst>
              <a:path w="1215371" h="1215371">
                <a:moveTo>
                  <a:pt x="0" y="0"/>
                </a:moveTo>
                <a:lnTo>
                  <a:pt x="1215371" y="0"/>
                </a:lnTo>
                <a:lnTo>
                  <a:pt x="1215371" y="1215371"/>
                </a:lnTo>
                <a:lnTo>
                  <a:pt x="0" y="1215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51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007206" y="5770620"/>
            <a:ext cx="205178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>
                    <a:alpha val="50980"/>
                  </a:srgbClr>
                </a:solidFill>
                <a:latin typeface="Poppins"/>
              </a:rPr>
              <a:t>Critères d’inclusion et d’exclusion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04916" y="5770620"/>
            <a:ext cx="209271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>
                    <a:alpha val="50980"/>
                  </a:srgbClr>
                </a:solidFill>
                <a:latin typeface="Poppins"/>
              </a:rPr>
              <a:t>Cadre/ligne directrices</a:t>
            </a:r>
          </a:p>
        </p:txBody>
      </p:sp>
      <p:sp>
        <p:nvSpPr>
          <p:cNvPr id="33" name="AutoShape 33"/>
          <p:cNvSpPr/>
          <p:nvPr/>
        </p:nvSpPr>
        <p:spPr>
          <a:xfrm flipV="1">
            <a:off x="377423" y="8403310"/>
            <a:ext cx="15160179" cy="0"/>
          </a:xfrm>
          <a:prstGeom prst="line">
            <a:avLst/>
          </a:prstGeom>
          <a:ln w="76200" cap="flat">
            <a:solidFill>
              <a:srgbClr val="07557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TextBox 34"/>
          <p:cNvSpPr txBox="1"/>
          <p:nvPr/>
        </p:nvSpPr>
        <p:spPr>
          <a:xfrm>
            <a:off x="377423" y="8662987"/>
            <a:ext cx="15160179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>
                <a:solidFill>
                  <a:srgbClr val="191919"/>
                </a:solidFill>
                <a:latin typeface="Poppins"/>
              </a:rPr>
              <a:t>Méthodologie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Extraction des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14517" y="3633940"/>
            <a:ext cx="15111921" cy="1276350"/>
            <a:chOff x="0" y="0"/>
            <a:chExt cx="20149228" cy="1701800"/>
          </a:xfrm>
        </p:grpSpPr>
        <p:sp>
          <p:nvSpPr>
            <p:cNvPr id="6" name="Freeform 6"/>
            <p:cNvSpPr/>
            <p:nvPr/>
          </p:nvSpPr>
          <p:spPr>
            <a:xfrm>
              <a:off x="0" y="144192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6"/>
                  </a:lnTo>
                  <a:lnTo>
                    <a:pt x="0" y="562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698146" y="-38100"/>
              <a:ext cx="18451081" cy="173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Recueillir les informations pour répondre à la question de recherche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Extraction des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14517" y="3633940"/>
            <a:ext cx="15111921" cy="1276350"/>
            <a:chOff x="0" y="0"/>
            <a:chExt cx="20149228" cy="1701800"/>
          </a:xfrm>
        </p:grpSpPr>
        <p:sp>
          <p:nvSpPr>
            <p:cNvPr id="6" name="Freeform 6"/>
            <p:cNvSpPr/>
            <p:nvPr/>
          </p:nvSpPr>
          <p:spPr>
            <a:xfrm>
              <a:off x="0" y="144192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6"/>
                  </a:lnTo>
                  <a:lnTo>
                    <a:pt x="0" y="562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698146" y="-38100"/>
              <a:ext cx="18451081" cy="173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Recueillir les informations pour répondre à la question de recherche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88040" y="5423043"/>
            <a:ext cx="15111921" cy="1276350"/>
            <a:chOff x="0" y="0"/>
            <a:chExt cx="20149228" cy="1701800"/>
          </a:xfrm>
        </p:grpSpPr>
        <p:sp>
          <p:nvSpPr>
            <p:cNvPr id="9" name="Freeform 9"/>
            <p:cNvSpPr/>
            <p:nvPr/>
          </p:nvSpPr>
          <p:spPr>
            <a:xfrm>
              <a:off x="0" y="144192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6"/>
                  </a:lnTo>
                  <a:lnTo>
                    <a:pt x="0" y="562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698146" y="-38100"/>
              <a:ext cx="18451081" cy="173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 Bold"/>
                </a:rPr>
                <a:t>IMPORTANT</a:t>
              </a:r>
              <a:r>
                <a:rPr lang="en-US" sz="4199">
                  <a:solidFill>
                    <a:srgbClr val="000000"/>
                  </a:solidFill>
                  <a:latin typeface="Poppins"/>
                </a:rPr>
                <a:t> de finaliser le tableau d’extraction des données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Extraction des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14517" y="3633940"/>
            <a:ext cx="15111921" cy="1276350"/>
            <a:chOff x="0" y="0"/>
            <a:chExt cx="20149228" cy="1701800"/>
          </a:xfrm>
        </p:grpSpPr>
        <p:sp>
          <p:nvSpPr>
            <p:cNvPr id="6" name="Freeform 6"/>
            <p:cNvSpPr/>
            <p:nvPr/>
          </p:nvSpPr>
          <p:spPr>
            <a:xfrm>
              <a:off x="0" y="144192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6"/>
                  </a:lnTo>
                  <a:lnTo>
                    <a:pt x="0" y="562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698146" y="-38100"/>
              <a:ext cx="18451081" cy="173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Recueillir les informations pour répondre à la question de recherche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88040" y="5423043"/>
            <a:ext cx="15111921" cy="1276350"/>
            <a:chOff x="0" y="0"/>
            <a:chExt cx="20149228" cy="1701800"/>
          </a:xfrm>
        </p:grpSpPr>
        <p:sp>
          <p:nvSpPr>
            <p:cNvPr id="9" name="Freeform 9"/>
            <p:cNvSpPr/>
            <p:nvPr/>
          </p:nvSpPr>
          <p:spPr>
            <a:xfrm>
              <a:off x="0" y="144192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6"/>
                  </a:lnTo>
                  <a:lnTo>
                    <a:pt x="0" y="562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698146" y="-38100"/>
              <a:ext cx="18451081" cy="173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 Bold"/>
                </a:rPr>
                <a:t>IMPORTANT</a:t>
              </a:r>
              <a:r>
                <a:rPr lang="en-US" sz="4199">
                  <a:solidFill>
                    <a:srgbClr val="000000"/>
                  </a:solidFill>
                  <a:latin typeface="Poppins"/>
                </a:rPr>
                <a:t> de finaliser le tableau d’extraction des données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1649" y="6872939"/>
            <a:ext cx="13838311" cy="131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504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Poppins"/>
              </a:rPr>
              <a:t>S’assurer qu’il contient les éléments nécessaires aux analyses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118292"/>
            <a:ext cx="13209600" cy="1936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Tableau d’extraction des données</a:t>
            </a:r>
          </a:p>
          <a:p>
            <a:pPr algn="ctr">
              <a:lnSpc>
                <a:spcPts val="3968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(exemple)</a:t>
            </a:r>
          </a:p>
        </p:txBody>
      </p:sp>
      <p:sp>
        <p:nvSpPr>
          <p:cNvPr id="5" name="Freeform 5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8024" y="3550634"/>
            <a:ext cx="17871952" cy="3185731"/>
          </a:xfrm>
          <a:custGeom>
            <a:avLst/>
            <a:gdLst/>
            <a:ahLst/>
            <a:cxnLst/>
            <a:rect l="l" t="t" r="r" b="b"/>
            <a:pathLst>
              <a:path w="17871952" h="3185731">
                <a:moveTo>
                  <a:pt x="0" y="0"/>
                </a:moveTo>
                <a:lnTo>
                  <a:pt x="17871952" y="0"/>
                </a:lnTo>
                <a:lnTo>
                  <a:pt x="17871952" y="3185732"/>
                </a:lnTo>
                <a:lnTo>
                  <a:pt x="0" y="3185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40" r="-640" b="-1562"/>
            </a:stretch>
          </a:blipFill>
        </p:spPr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118292"/>
            <a:ext cx="13209600" cy="1936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Tableau d’extraction des données</a:t>
            </a:r>
          </a:p>
          <a:p>
            <a:pPr algn="ctr">
              <a:lnSpc>
                <a:spcPts val="3968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(exemple)</a:t>
            </a:r>
          </a:p>
        </p:txBody>
      </p:sp>
      <p:sp>
        <p:nvSpPr>
          <p:cNvPr id="5" name="Freeform 5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8024" y="3550634"/>
            <a:ext cx="17871952" cy="3185731"/>
          </a:xfrm>
          <a:custGeom>
            <a:avLst/>
            <a:gdLst/>
            <a:ahLst/>
            <a:cxnLst/>
            <a:rect l="l" t="t" r="r" b="b"/>
            <a:pathLst>
              <a:path w="17871952" h="3185731">
                <a:moveTo>
                  <a:pt x="0" y="0"/>
                </a:moveTo>
                <a:lnTo>
                  <a:pt x="17871952" y="0"/>
                </a:lnTo>
                <a:lnTo>
                  <a:pt x="17871952" y="3185732"/>
                </a:lnTo>
                <a:lnTo>
                  <a:pt x="0" y="3185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40" r="-640" b="-156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1404" y="3550634"/>
            <a:ext cx="2948572" cy="3185731"/>
            <a:chOff x="0" y="0"/>
            <a:chExt cx="776579" cy="8390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6579" cy="839040"/>
            </a:xfrm>
            <a:custGeom>
              <a:avLst/>
              <a:gdLst/>
              <a:ahLst/>
              <a:cxnLst/>
              <a:rect l="l" t="t" r="r" b="b"/>
              <a:pathLst>
                <a:path w="776579" h="839040">
                  <a:moveTo>
                    <a:pt x="0" y="0"/>
                  </a:moveTo>
                  <a:lnTo>
                    <a:pt x="776579" y="0"/>
                  </a:lnTo>
                  <a:lnTo>
                    <a:pt x="776579" y="839040"/>
                  </a:lnTo>
                  <a:lnTo>
                    <a:pt x="0" y="8390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3B3B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776579" cy="858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118292"/>
            <a:ext cx="13209600" cy="1936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Tableau d’extraction des données</a:t>
            </a:r>
          </a:p>
          <a:p>
            <a:pPr algn="ctr">
              <a:lnSpc>
                <a:spcPts val="3968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(exemple)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912915" y="7904565"/>
            <a:ext cx="5645865" cy="2411010"/>
            <a:chOff x="0" y="0"/>
            <a:chExt cx="7527820" cy="3214679"/>
          </a:xfrm>
        </p:grpSpPr>
        <p:sp>
          <p:nvSpPr>
            <p:cNvPr id="6" name="Freeform 6"/>
            <p:cNvSpPr/>
            <p:nvPr/>
          </p:nvSpPr>
          <p:spPr>
            <a:xfrm>
              <a:off x="907363" y="256321"/>
              <a:ext cx="4779488" cy="2476644"/>
            </a:xfrm>
            <a:custGeom>
              <a:avLst/>
              <a:gdLst/>
              <a:ahLst/>
              <a:cxnLst/>
              <a:rect l="l" t="t" r="r" b="b"/>
              <a:pathLst>
                <a:path w="4779488" h="2476644">
                  <a:moveTo>
                    <a:pt x="0" y="0"/>
                  </a:moveTo>
                  <a:lnTo>
                    <a:pt x="4779488" y="0"/>
                  </a:lnTo>
                  <a:lnTo>
                    <a:pt x="4779488" y="2476643"/>
                  </a:lnTo>
                  <a:lnTo>
                    <a:pt x="0" y="2476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748333" y="256321"/>
              <a:ext cx="4779488" cy="2476644"/>
            </a:xfrm>
            <a:custGeom>
              <a:avLst/>
              <a:gdLst/>
              <a:ahLst/>
              <a:cxnLst/>
              <a:rect l="l" t="t" r="r" b="b"/>
              <a:pathLst>
                <a:path w="4779488" h="2476644">
                  <a:moveTo>
                    <a:pt x="0" y="0"/>
                  </a:moveTo>
                  <a:lnTo>
                    <a:pt x="4779487" y="0"/>
                  </a:lnTo>
                  <a:lnTo>
                    <a:pt x="4779487" y="2476643"/>
                  </a:lnTo>
                  <a:lnTo>
                    <a:pt x="0" y="2476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583768" y="991390"/>
              <a:ext cx="5578924" cy="1174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800">
                  <a:solidFill>
                    <a:srgbClr val="000000"/>
                  </a:solidFill>
                  <a:latin typeface="Arial Bold"/>
                </a:rPr>
                <a:t>Consultez la section</a:t>
              </a:r>
            </a:p>
            <a:p>
              <a:pPr algn="ctr">
                <a:lnSpc>
                  <a:spcPts val="3360"/>
                </a:lnSpc>
              </a:pPr>
              <a:r>
                <a:rPr lang="en-US" sz="2800">
                  <a:solidFill>
                    <a:srgbClr val="000000"/>
                  </a:solidFill>
                  <a:latin typeface="Arial Bold"/>
                </a:rPr>
                <a:t>« Ressources »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543046" cy="3214679"/>
            </a:xfrm>
            <a:custGeom>
              <a:avLst/>
              <a:gdLst/>
              <a:ahLst/>
              <a:cxnLst/>
              <a:rect l="l" t="t" r="r" b="b"/>
              <a:pathLst>
                <a:path w="1543046" h="3214679">
                  <a:moveTo>
                    <a:pt x="0" y="0"/>
                  </a:moveTo>
                  <a:lnTo>
                    <a:pt x="1543046" y="0"/>
                  </a:lnTo>
                  <a:lnTo>
                    <a:pt x="1543046" y="3214679"/>
                  </a:lnTo>
                  <a:lnTo>
                    <a:pt x="0" y="3214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8024" y="3550634"/>
            <a:ext cx="17871952" cy="3185731"/>
          </a:xfrm>
          <a:custGeom>
            <a:avLst/>
            <a:gdLst/>
            <a:ahLst/>
            <a:cxnLst/>
            <a:rect l="l" t="t" r="r" b="b"/>
            <a:pathLst>
              <a:path w="17871952" h="3185731">
                <a:moveTo>
                  <a:pt x="0" y="0"/>
                </a:moveTo>
                <a:lnTo>
                  <a:pt x="17871952" y="0"/>
                </a:lnTo>
                <a:lnTo>
                  <a:pt x="17871952" y="3185732"/>
                </a:lnTo>
                <a:lnTo>
                  <a:pt x="0" y="31857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0" r="-640" b="-1562"/>
            </a:stretch>
          </a:blipFill>
        </p:spPr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1070" y="5210518"/>
            <a:ext cx="14250803" cy="868173"/>
            <a:chOff x="0" y="0"/>
            <a:chExt cx="3753298" cy="2286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89319" y="4096664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91070" y="4105490"/>
            <a:ext cx="14250803" cy="868173"/>
            <a:chOff x="0" y="0"/>
            <a:chExt cx="3753298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91070" y="6316815"/>
            <a:ext cx="14250803" cy="868173"/>
            <a:chOff x="0" y="0"/>
            <a:chExt cx="3753298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Extraction des données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7747" y="4431564"/>
            <a:ext cx="2302470" cy="2319338"/>
          </a:xfrm>
          <a:custGeom>
            <a:avLst/>
            <a:gdLst/>
            <a:ahLst/>
            <a:cxnLst/>
            <a:rect l="l" t="t" r="r" b="b"/>
            <a:pathLst>
              <a:path w="2302470" h="2319338">
                <a:moveTo>
                  <a:pt x="0" y="0"/>
                </a:moveTo>
                <a:lnTo>
                  <a:pt x="2302470" y="0"/>
                </a:lnTo>
                <a:lnTo>
                  <a:pt x="2302470" y="2319338"/>
                </a:lnTo>
                <a:lnTo>
                  <a:pt x="0" y="23193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741719" y="4249064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de l’outil d’extraction des données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41719" y="5354091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Extraction des données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41719" y="6460389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Réunions et résolution des désaccords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520112" y="3496987"/>
            <a:ext cx="2885280" cy="2898213"/>
            <a:chOff x="0" y="0"/>
            <a:chExt cx="3018595" cy="30321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18536" cy="3032125"/>
            </a:xfrm>
            <a:custGeom>
              <a:avLst/>
              <a:gdLst/>
              <a:ahLst/>
              <a:cxnLst/>
              <a:rect l="l" t="t" r="r" b="b"/>
              <a:pathLst>
                <a:path w="3018536" h="3032125">
                  <a:moveTo>
                    <a:pt x="1509268" y="0"/>
                  </a:moveTo>
                  <a:cubicBezTo>
                    <a:pt x="2343912" y="3683"/>
                    <a:pt x="3018536" y="681355"/>
                    <a:pt x="3018536" y="1516126"/>
                  </a:cubicBezTo>
                  <a:cubicBezTo>
                    <a:pt x="3018536" y="2350897"/>
                    <a:pt x="2343912" y="3028442"/>
                    <a:pt x="1509268" y="3032125"/>
                  </a:cubicBezTo>
                  <a:cubicBezTo>
                    <a:pt x="674624" y="3028442"/>
                    <a:pt x="0" y="2350770"/>
                    <a:pt x="0" y="1516126"/>
                  </a:cubicBezTo>
                  <a:cubicBezTo>
                    <a:pt x="0" y="681482"/>
                    <a:pt x="674624" y="3683"/>
                    <a:pt x="1509268" y="0"/>
                  </a:cubicBezTo>
                  <a:close/>
                </a:path>
              </a:pathLst>
            </a:custGeom>
            <a:solidFill>
              <a:srgbClr val="324B9A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425635" y="816171"/>
            <a:ext cx="1343673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Début de l’implantation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94256" y="7169257"/>
            <a:ext cx="3538663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499">
                <a:solidFill>
                  <a:srgbClr val="191919"/>
                </a:solidFill>
                <a:latin typeface="Poppins Medium"/>
              </a:rPr>
              <a:t>Introduction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015118" y="3496987"/>
            <a:ext cx="2885280" cy="2898213"/>
            <a:chOff x="0" y="0"/>
            <a:chExt cx="3018595" cy="30321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8536" cy="3032125"/>
            </a:xfrm>
            <a:custGeom>
              <a:avLst/>
              <a:gdLst/>
              <a:ahLst/>
              <a:cxnLst/>
              <a:rect l="l" t="t" r="r" b="b"/>
              <a:pathLst>
                <a:path w="3018536" h="3032125">
                  <a:moveTo>
                    <a:pt x="1509268" y="0"/>
                  </a:moveTo>
                  <a:cubicBezTo>
                    <a:pt x="2343912" y="3683"/>
                    <a:pt x="3018536" y="681355"/>
                    <a:pt x="3018536" y="1516126"/>
                  </a:cubicBezTo>
                  <a:cubicBezTo>
                    <a:pt x="3018536" y="2350897"/>
                    <a:pt x="2343912" y="3028442"/>
                    <a:pt x="1509268" y="3032125"/>
                  </a:cubicBezTo>
                  <a:cubicBezTo>
                    <a:pt x="674624" y="3028442"/>
                    <a:pt x="0" y="2350770"/>
                    <a:pt x="0" y="1516126"/>
                  </a:cubicBezTo>
                  <a:cubicBezTo>
                    <a:pt x="0" y="681482"/>
                    <a:pt x="674624" y="3683"/>
                    <a:pt x="1509268" y="0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093034" y="3624782"/>
            <a:ext cx="3538663" cy="4276155"/>
            <a:chOff x="0" y="0"/>
            <a:chExt cx="4718217" cy="570154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4921760"/>
              <a:ext cx="4718217" cy="779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sz="3499">
                  <a:solidFill>
                    <a:srgbClr val="191919"/>
                  </a:solidFill>
                  <a:latin typeface="Poppins Medium"/>
                </a:rPr>
                <a:t>Méthodologie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435588" y="0"/>
              <a:ext cx="3847040" cy="3864284"/>
              <a:chOff x="0" y="0"/>
              <a:chExt cx="3018595" cy="303212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018536" cy="3032125"/>
              </a:xfrm>
              <a:custGeom>
                <a:avLst/>
                <a:gdLst/>
                <a:ahLst/>
                <a:cxnLst/>
                <a:rect l="l" t="t" r="r" b="b"/>
                <a:pathLst>
                  <a:path w="3018536" h="3032125">
                    <a:moveTo>
                      <a:pt x="1509268" y="0"/>
                    </a:moveTo>
                    <a:cubicBezTo>
                      <a:pt x="2343912" y="3683"/>
                      <a:pt x="3018536" y="681355"/>
                      <a:pt x="3018536" y="1516126"/>
                    </a:cubicBezTo>
                    <a:cubicBezTo>
                      <a:pt x="3018536" y="2350897"/>
                      <a:pt x="2343912" y="3028442"/>
                      <a:pt x="1509268" y="3032125"/>
                    </a:cubicBezTo>
                    <a:cubicBezTo>
                      <a:pt x="674624" y="3028442"/>
                      <a:pt x="0" y="2350770"/>
                      <a:pt x="0" y="1516126"/>
                    </a:cubicBezTo>
                    <a:cubicBezTo>
                      <a:pt x="0" y="681482"/>
                      <a:pt x="674624" y="3683"/>
                      <a:pt x="1509268" y="0"/>
                    </a:cubicBezTo>
                    <a:close/>
                  </a:path>
                </a:pathLst>
              </a:custGeom>
              <a:solidFill>
                <a:srgbClr val="E46270"/>
              </a:solidFill>
            </p:spPr>
          </p:sp>
        </p:grpSp>
        <p:sp>
          <p:nvSpPr>
            <p:cNvPr id="14" name="Freeform 14"/>
            <p:cNvSpPr/>
            <p:nvPr/>
          </p:nvSpPr>
          <p:spPr>
            <a:xfrm>
              <a:off x="770739" y="343773"/>
              <a:ext cx="3176739" cy="3176739"/>
            </a:xfrm>
            <a:custGeom>
              <a:avLst/>
              <a:gdLst/>
              <a:ahLst/>
              <a:cxnLst/>
              <a:rect l="l" t="t" r="r" b="b"/>
              <a:pathLst>
                <a:path w="3176739" h="3176739">
                  <a:moveTo>
                    <a:pt x="0" y="0"/>
                  </a:moveTo>
                  <a:lnTo>
                    <a:pt x="3176739" y="0"/>
                  </a:lnTo>
                  <a:lnTo>
                    <a:pt x="3176739" y="3176739"/>
                  </a:lnTo>
                  <a:lnTo>
                    <a:pt x="0" y="3176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5873061" y="3918343"/>
            <a:ext cx="2182976" cy="2055503"/>
          </a:xfrm>
          <a:custGeom>
            <a:avLst/>
            <a:gdLst/>
            <a:ahLst/>
            <a:cxnLst/>
            <a:rect l="l" t="t" r="r" b="b"/>
            <a:pathLst>
              <a:path w="2182976" h="2055503">
                <a:moveTo>
                  <a:pt x="0" y="0"/>
                </a:moveTo>
                <a:lnTo>
                  <a:pt x="2182976" y="0"/>
                </a:lnTo>
                <a:lnTo>
                  <a:pt x="2182976" y="2055502"/>
                </a:lnTo>
                <a:lnTo>
                  <a:pt x="0" y="2055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0196093" y="3934089"/>
            <a:ext cx="2296160" cy="1828771"/>
            <a:chOff x="0" y="0"/>
            <a:chExt cx="3061546" cy="2438361"/>
          </a:xfrm>
        </p:grpSpPr>
        <p:sp>
          <p:nvSpPr>
            <p:cNvPr id="17" name="Freeform 17"/>
            <p:cNvSpPr/>
            <p:nvPr/>
          </p:nvSpPr>
          <p:spPr>
            <a:xfrm rot="-1085491">
              <a:off x="251817" y="253723"/>
              <a:ext cx="1941506" cy="1930916"/>
            </a:xfrm>
            <a:custGeom>
              <a:avLst/>
              <a:gdLst/>
              <a:ahLst/>
              <a:cxnLst/>
              <a:rect l="l" t="t" r="r" b="b"/>
              <a:pathLst>
                <a:path w="1941506" h="1930916">
                  <a:moveTo>
                    <a:pt x="0" y="0"/>
                  </a:moveTo>
                  <a:lnTo>
                    <a:pt x="1941506" y="0"/>
                  </a:lnTo>
                  <a:lnTo>
                    <a:pt x="1941506" y="1930916"/>
                  </a:lnTo>
                  <a:lnTo>
                    <a:pt x="0" y="193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828732" y="399740"/>
              <a:ext cx="1232814" cy="1899200"/>
            </a:xfrm>
            <a:custGeom>
              <a:avLst/>
              <a:gdLst/>
              <a:ahLst/>
              <a:cxnLst/>
              <a:rect l="l" t="t" r="r" b="b"/>
              <a:pathLst>
                <a:path w="1232814" h="1899200">
                  <a:moveTo>
                    <a:pt x="0" y="0"/>
                  </a:moveTo>
                  <a:lnTo>
                    <a:pt x="1232814" y="0"/>
                  </a:lnTo>
                  <a:lnTo>
                    <a:pt x="1232814" y="1899201"/>
                  </a:lnTo>
                  <a:lnTo>
                    <a:pt x="0" y="1899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9732209" y="6845725"/>
            <a:ext cx="3538663" cy="136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191919"/>
                </a:solidFill>
                <a:latin typeface="Poppins Medium"/>
              </a:rPr>
              <a:t>Objectifs </a:t>
            </a:r>
          </a:p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191919"/>
                </a:solidFill>
                <a:latin typeface="Poppins Medium"/>
              </a:rPr>
              <a:t>et</a:t>
            </a:r>
          </a:p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191919"/>
                </a:solidFill>
                <a:latin typeface="Poppins Medium"/>
              </a:rPr>
              <a:t>questions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28700" y="3496987"/>
            <a:ext cx="2885280" cy="2898213"/>
            <a:chOff x="0" y="0"/>
            <a:chExt cx="3018595" cy="303212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018536" cy="3032125"/>
            </a:xfrm>
            <a:custGeom>
              <a:avLst/>
              <a:gdLst/>
              <a:ahLst/>
              <a:cxnLst/>
              <a:rect l="l" t="t" r="r" b="b"/>
              <a:pathLst>
                <a:path w="3018536" h="3032125">
                  <a:moveTo>
                    <a:pt x="1509268" y="0"/>
                  </a:moveTo>
                  <a:cubicBezTo>
                    <a:pt x="2343912" y="3683"/>
                    <a:pt x="3018536" y="681355"/>
                    <a:pt x="3018536" y="1516126"/>
                  </a:cubicBezTo>
                  <a:cubicBezTo>
                    <a:pt x="3018536" y="2350897"/>
                    <a:pt x="2343912" y="3028442"/>
                    <a:pt x="1509268" y="3032125"/>
                  </a:cubicBezTo>
                  <a:cubicBezTo>
                    <a:pt x="674624" y="3028442"/>
                    <a:pt x="0" y="2350770"/>
                    <a:pt x="0" y="1516126"/>
                  </a:cubicBezTo>
                  <a:cubicBezTo>
                    <a:pt x="0" y="681482"/>
                    <a:pt x="674624" y="3683"/>
                    <a:pt x="1509268" y="0"/>
                  </a:cubicBezTo>
                  <a:close/>
                </a:path>
              </a:pathLst>
            </a:custGeom>
            <a:solidFill>
              <a:srgbClr val="263C6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656304" y="7169257"/>
            <a:ext cx="3538663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499">
                <a:solidFill>
                  <a:srgbClr val="191919"/>
                </a:solidFill>
                <a:latin typeface="Poppins Medium"/>
              </a:rPr>
              <a:t>Titre</a:t>
            </a:r>
          </a:p>
        </p:txBody>
      </p:sp>
      <p:sp>
        <p:nvSpPr>
          <p:cNvPr id="23" name="Freeform 23"/>
          <p:cNvSpPr/>
          <p:nvPr/>
        </p:nvSpPr>
        <p:spPr>
          <a:xfrm>
            <a:off x="1631830" y="3733390"/>
            <a:ext cx="2116633" cy="2230169"/>
          </a:xfrm>
          <a:custGeom>
            <a:avLst/>
            <a:gdLst/>
            <a:ahLst/>
            <a:cxnLst/>
            <a:rect l="l" t="t" r="r" b="b"/>
            <a:pathLst>
              <a:path w="2116633" h="2230169">
                <a:moveTo>
                  <a:pt x="0" y="0"/>
                </a:moveTo>
                <a:lnTo>
                  <a:pt x="2116632" y="0"/>
                </a:lnTo>
                <a:lnTo>
                  <a:pt x="2116632" y="2230168"/>
                </a:lnTo>
                <a:lnTo>
                  <a:pt x="0" y="22301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AutoShape 24"/>
          <p:cNvSpPr/>
          <p:nvPr/>
        </p:nvSpPr>
        <p:spPr>
          <a:xfrm flipV="1">
            <a:off x="1028700" y="8779932"/>
            <a:ext cx="16188879" cy="0"/>
          </a:xfrm>
          <a:prstGeom prst="line">
            <a:avLst/>
          </a:prstGeom>
          <a:ln w="76200" cap="flat">
            <a:solidFill>
              <a:srgbClr val="07557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TextBox 25"/>
          <p:cNvSpPr txBox="1"/>
          <p:nvPr/>
        </p:nvSpPr>
        <p:spPr>
          <a:xfrm>
            <a:off x="1563910" y="9147088"/>
            <a:ext cx="15160179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>
                <a:solidFill>
                  <a:srgbClr val="191919"/>
                </a:solidFill>
                <a:latin typeface="Poppins"/>
              </a:rPr>
              <a:t>Protocole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Pilotage de l’extraction des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588040" y="2934464"/>
            <a:ext cx="15111921" cy="638175"/>
            <a:chOff x="0" y="0"/>
            <a:chExt cx="20149228" cy="850900"/>
          </a:xfrm>
        </p:grpSpPr>
        <p:sp>
          <p:nvSpPr>
            <p:cNvPr id="6" name="Freeform 6"/>
            <p:cNvSpPr/>
            <p:nvPr/>
          </p:nvSpPr>
          <p:spPr>
            <a:xfrm>
              <a:off x="0" y="144192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6"/>
                  </a:lnTo>
                  <a:lnTo>
                    <a:pt x="0" y="562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698146" y="-38100"/>
              <a:ext cx="18451081" cy="889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Validation de l’outil d’extraction des données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29979">
            <a:off x="15748800" y="7182124"/>
            <a:ext cx="2302470" cy="2319338"/>
          </a:xfrm>
          <a:custGeom>
            <a:avLst/>
            <a:gdLst/>
            <a:ahLst/>
            <a:cxnLst/>
            <a:rect l="l" t="t" r="r" b="b"/>
            <a:pathLst>
              <a:path w="2302470" h="2319338">
                <a:moveTo>
                  <a:pt x="0" y="0"/>
                </a:moveTo>
                <a:lnTo>
                  <a:pt x="2302470" y="0"/>
                </a:lnTo>
                <a:lnTo>
                  <a:pt x="2302470" y="2319338"/>
                </a:lnTo>
                <a:lnTo>
                  <a:pt x="0" y="2319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Pilotage de l’extraction des données</a:t>
            </a:r>
          </a:p>
        </p:txBody>
      </p:sp>
      <p:sp>
        <p:nvSpPr>
          <p:cNvPr id="5" name="Freeform 5"/>
          <p:cNvSpPr/>
          <p:nvPr/>
        </p:nvSpPr>
        <p:spPr>
          <a:xfrm>
            <a:off x="1588040" y="3042608"/>
            <a:ext cx="924683" cy="421887"/>
          </a:xfrm>
          <a:custGeom>
            <a:avLst/>
            <a:gdLst/>
            <a:ahLst/>
            <a:cxnLst/>
            <a:rect l="l" t="t" r="r" b="b"/>
            <a:pathLst>
              <a:path w="924683" h="421887">
                <a:moveTo>
                  <a:pt x="0" y="0"/>
                </a:moveTo>
                <a:lnTo>
                  <a:pt x="924683" y="0"/>
                </a:lnTo>
                <a:lnTo>
                  <a:pt x="924683" y="421886"/>
                </a:lnTo>
                <a:lnTo>
                  <a:pt x="0" y="421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61649" y="2896364"/>
            <a:ext cx="13838311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4199">
                <a:solidFill>
                  <a:srgbClr val="000000"/>
                </a:solidFill>
                <a:latin typeface="Poppins"/>
              </a:rPr>
              <a:t>Validation de l’outil d’extraction des données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61649" y="3767749"/>
            <a:ext cx="13838311" cy="131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>
              <a:lnSpc>
                <a:spcPts val="503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Poppins"/>
              </a:rPr>
              <a:t>Processus réalisé indépendamment par au moins 2 réviseur·e·s</a:t>
            </a:r>
          </a:p>
        </p:txBody>
      </p:sp>
      <p:sp>
        <p:nvSpPr>
          <p:cNvPr id="8" name="Freeform 8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29979">
            <a:off x="15748800" y="7182124"/>
            <a:ext cx="2302470" cy="2319338"/>
          </a:xfrm>
          <a:custGeom>
            <a:avLst/>
            <a:gdLst/>
            <a:ahLst/>
            <a:cxnLst/>
            <a:rect l="l" t="t" r="r" b="b"/>
            <a:pathLst>
              <a:path w="2302470" h="2319338">
                <a:moveTo>
                  <a:pt x="0" y="0"/>
                </a:moveTo>
                <a:lnTo>
                  <a:pt x="2302470" y="0"/>
                </a:lnTo>
                <a:lnTo>
                  <a:pt x="2302470" y="2319338"/>
                </a:lnTo>
                <a:lnTo>
                  <a:pt x="0" y="2319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Pilotage de l’extraction des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588040" y="2934464"/>
            <a:ext cx="15111921" cy="2785788"/>
            <a:chOff x="0" y="0"/>
            <a:chExt cx="20149228" cy="3714385"/>
          </a:xfrm>
        </p:grpSpPr>
        <p:sp>
          <p:nvSpPr>
            <p:cNvPr id="6" name="Freeform 6"/>
            <p:cNvSpPr/>
            <p:nvPr/>
          </p:nvSpPr>
          <p:spPr>
            <a:xfrm>
              <a:off x="0" y="144192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6"/>
                  </a:lnTo>
                  <a:lnTo>
                    <a:pt x="0" y="562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698146" y="-38100"/>
              <a:ext cx="18451081" cy="889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Validation de l’outil d’extraction des données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98146" y="1123747"/>
              <a:ext cx="18451081" cy="2590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06775" lvl="1" indent="-453388">
                <a:lnSpc>
                  <a:spcPts val="5039"/>
                </a:lnSpc>
                <a:buFont typeface="Arial"/>
                <a:buChar char="•"/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Processus réalisé indépendamment par au moins 2 réviseur·e·s</a:t>
              </a:r>
            </a:p>
            <a:p>
              <a:pPr marL="906775" lvl="1" indent="-453388">
                <a:lnSpc>
                  <a:spcPts val="5039"/>
                </a:lnSpc>
                <a:buFont typeface="Arial"/>
                <a:buChar char="•"/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Extraction des données sur 2 à 3 sources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29979">
            <a:off x="15748800" y="7182124"/>
            <a:ext cx="2302470" cy="2319338"/>
          </a:xfrm>
          <a:custGeom>
            <a:avLst/>
            <a:gdLst/>
            <a:ahLst/>
            <a:cxnLst/>
            <a:rect l="l" t="t" r="r" b="b"/>
            <a:pathLst>
              <a:path w="2302470" h="2319338">
                <a:moveTo>
                  <a:pt x="0" y="0"/>
                </a:moveTo>
                <a:lnTo>
                  <a:pt x="2302470" y="0"/>
                </a:lnTo>
                <a:lnTo>
                  <a:pt x="2302470" y="2319338"/>
                </a:lnTo>
                <a:lnTo>
                  <a:pt x="0" y="2319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Pilotage de l’extraction des données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588040" y="2934464"/>
            <a:ext cx="15111921" cy="3423923"/>
            <a:chOff x="0" y="0"/>
            <a:chExt cx="20149228" cy="4565230"/>
          </a:xfrm>
        </p:grpSpPr>
        <p:sp>
          <p:nvSpPr>
            <p:cNvPr id="6" name="Freeform 6"/>
            <p:cNvSpPr/>
            <p:nvPr/>
          </p:nvSpPr>
          <p:spPr>
            <a:xfrm>
              <a:off x="0" y="144192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6"/>
                  </a:lnTo>
                  <a:lnTo>
                    <a:pt x="0" y="562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698146" y="-38100"/>
              <a:ext cx="18451081" cy="889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Validation de l’outil d’extraction des données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98146" y="1123747"/>
              <a:ext cx="18451081" cy="3441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06775" lvl="1" indent="-453388">
                <a:lnSpc>
                  <a:spcPts val="5039"/>
                </a:lnSpc>
                <a:buFont typeface="Arial"/>
                <a:buChar char="•"/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Processus réalisé indépendamment par au moins 2 réviseur·e·s</a:t>
              </a:r>
            </a:p>
            <a:p>
              <a:pPr marL="906775" lvl="1" indent="-453388">
                <a:lnSpc>
                  <a:spcPts val="5039"/>
                </a:lnSpc>
                <a:buFont typeface="Arial"/>
                <a:buChar char="•"/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Extraction des données sur 2 à 3 sources</a:t>
              </a:r>
            </a:p>
            <a:p>
              <a:pPr marL="906775" lvl="1" indent="-453388">
                <a:lnSpc>
                  <a:spcPts val="5039"/>
                </a:lnSpc>
                <a:buFont typeface="Arial"/>
                <a:buChar char="•"/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Comparaison de l’extraction des données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29979">
            <a:off x="15748800" y="7182124"/>
            <a:ext cx="2302470" cy="2319338"/>
          </a:xfrm>
          <a:custGeom>
            <a:avLst/>
            <a:gdLst/>
            <a:ahLst/>
            <a:cxnLst/>
            <a:rect l="l" t="t" r="r" b="b"/>
            <a:pathLst>
              <a:path w="2302470" h="2319338">
                <a:moveTo>
                  <a:pt x="0" y="0"/>
                </a:moveTo>
                <a:lnTo>
                  <a:pt x="2302470" y="0"/>
                </a:lnTo>
                <a:lnTo>
                  <a:pt x="2302470" y="2319338"/>
                </a:lnTo>
                <a:lnTo>
                  <a:pt x="0" y="2319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Pilotage de l’extraction des données</a:t>
            </a:r>
          </a:p>
        </p:txBody>
      </p:sp>
      <p:sp>
        <p:nvSpPr>
          <p:cNvPr id="5" name="Freeform 5"/>
          <p:cNvSpPr/>
          <p:nvPr/>
        </p:nvSpPr>
        <p:spPr>
          <a:xfrm>
            <a:off x="1588040" y="3042608"/>
            <a:ext cx="924683" cy="421887"/>
          </a:xfrm>
          <a:custGeom>
            <a:avLst/>
            <a:gdLst/>
            <a:ahLst/>
            <a:cxnLst/>
            <a:rect l="l" t="t" r="r" b="b"/>
            <a:pathLst>
              <a:path w="924683" h="421887">
                <a:moveTo>
                  <a:pt x="0" y="0"/>
                </a:moveTo>
                <a:lnTo>
                  <a:pt x="924683" y="0"/>
                </a:lnTo>
                <a:lnTo>
                  <a:pt x="924683" y="421886"/>
                </a:lnTo>
                <a:lnTo>
                  <a:pt x="0" y="421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61649" y="2896364"/>
            <a:ext cx="13838311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4199">
                <a:solidFill>
                  <a:srgbClr val="000000"/>
                </a:solidFill>
                <a:latin typeface="Poppins"/>
              </a:rPr>
              <a:t>Validation de l’outil d’extraction des données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61649" y="3767749"/>
            <a:ext cx="13838311" cy="2590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>
              <a:lnSpc>
                <a:spcPts val="503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Poppins"/>
              </a:rPr>
              <a:t>Processus réalisé indépendamment par au moins 2 réviseur·e·s</a:t>
            </a:r>
          </a:p>
          <a:p>
            <a:pPr marL="906775" lvl="1" indent="-453388">
              <a:lnSpc>
                <a:spcPts val="503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Poppins"/>
              </a:rPr>
              <a:t>Extraction des données sur 2 à 3 sources</a:t>
            </a:r>
          </a:p>
          <a:p>
            <a:pPr marL="906775" lvl="1" indent="-453388">
              <a:lnSpc>
                <a:spcPts val="503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Poppins"/>
              </a:rPr>
              <a:t>Comparaison de l’extraction des données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88040" y="6587149"/>
            <a:ext cx="15111921" cy="638175"/>
            <a:chOff x="0" y="0"/>
            <a:chExt cx="20149228" cy="850900"/>
          </a:xfrm>
        </p:grpSpPr>
        <p:sp>
          <p:nvSpPr>
            <p:cNvPr id="9" name="Freeform 9"/>
            <p:cNvSpPr/>
            <p:nvPr/>
          </p:nvSpPr>
          <p:spPr>
            <a:xfrm>
              <a:off x="0" y="144192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6"/>
                  </a:lnTo>
                  <a:lnTo>
                    <a:pt x="0" y="562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698146" y="-38100"/>
              <a:ext cx="18451081" cy="889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"/>
                </a:rPr>
                <a:t>Augmentation de la rigueur du projet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29979">
            <a:off x="15748800" y="7182124"/>
            <a:ext cx="2302470" cy="2319338"/>
          </a:xfrm>
          <a:custGeom>
            <a:avLst/>
            <a:gdLst/>
            <a:ahLst/>
            <a:cxnLst/>
            <a:rect l="l" t="t" r="r" b="b"/>
            <a:pathLst>
              <a:path w="2302470" h="2319338">
                <a:moveTo>
                  <a:pt x="0" y="0"/>
                </a:moveTo>
                <a:lnTo>
                  <a:pt x="2302470" y="0"/>
                </a:lnTo>
                <a:lnTo>
                  <a:pt x="2302470" y="2319338"/>
                </a:lnTo>
                <a:lnTo>
                  <a:pt x="0" y="2319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Pilotage de l’extraction des données</a:t>
            </a:r>
          </a:p>
        </p:txBody>
      </p:sp>
      <p:sp>
        <p:nvSpPr>
          <p:cNvPr id="5" name="Freeform 5"/>
          <p:cNvSpPr/>
          <p:nvPr/>
        </p:nvSpPr>
        <p:spPr>
          <a:xfrm>
            <a:off x="1588040" y="3042608"/>
            <a:ext cx="924683" cy="421887"/>
          </a:xfrm>
          <a:custGeom>
            <a:avLst/>
            <a:gdLst/>
            <a:ahLst/>
            <a:cxnLst/>
            <a:rect l="l" t="t" r="r" b="b"/>
            <a:pathLst>
              <a:path w="924683" h="421887">
                <a:moveTo>
                  <a:pt x="0" y="0"/>
                </a:moveTo>
                <a:lnTo>
                  <a:pt x="924683" y="0"/>
                </a:lnTo>
                <a:lnTo>
                  <a:pt x="924683" y="421886"/>
                </a:lnTo>
                <a:lnTo>
                  <a:pt x="0" y="421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61649" y="2896364"/>
            <a:ext cx="13838311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4199">
                <a:solidFill>
                  <a:srgbClr val="000000"/>
                </a:solidFill>
                <a:latin typeface="Poppins"/>
              </a:rPr>
              <a:t>Validation de l’outil d’extraction des données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61649" y="3767749"/>
            <a:ext cx="13838311" cy="2590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>
              <a:lnSpc>
                <a:spcPts val="503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Poppins"/>
              </a:rPr>
              <a:t>Processus réalisé indépendamment par au moins 2 réviseur·e·s</a:t>
            </a:r>
          </a:p>
          <a:p>
            <a:pPr marL="906775" lvl="1" indent="-453388">
              <a:lnSpc>
                <a:spcPts val="503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Poppins"/>
              </a:rPr>
              <a:t>Extraction des données sur 2 à 3 sources</a:t>
            </a:r>
          </a:p>
          <a:p>
            <a:pPr marL="906775" lvl="1" indent="-453388">
              <a:lnSpc>
                <a:spcPts val="503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Poppins"/>
              </a:rPr>
              <a:t>Comparaison de l’extraction des données</a:t>
            </a:r>
          </a:p>
        </p:txBody>
      </p:sp>
      <p:sp>
        <p:nvSpPr>
          <p:cNvPr id="8" name="Freeform 8"/>
          <p:cNvSpPr/>
          <p:nvPr/>
        </p:nvSpPr>
        <p:spPr>
          <a:xfrm>
            <a:off x="1588040" y="6695293"/>
            <a:ext cx="924683" cy="421887"/>
          </a:xfrm>
          <a:custGeom>
            <a:avLst/>
            <a:gdLst/>
            <a:ahLst/>
            <a:cxnLst/>
            <a:rect l="l" t="t" r="r" b="b"/>
            <a:pathLst>
              <a:path w="924683" h="421887">
                <a:moveTo>
                  <a:pt x="0" y="0"/>
                </a:moveTo>
                <a:lnTo>
                  <a:pt x="924683" y="0"/>
                </a:lnTo>
                <a:lnTo>
                  <a:pt x="924683" y="421887"/>
                </a:lnTo>
                <a:lnTo>
                  <a:pt x="0" y="4218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61649" y="6549049"/>
            <a:ext cx="13838311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4199">
                <a:solidFill>
                  <a:srgbClr val="000000"/>
                </a:solidFill>
                <a:latin typeface="Poppins"/>
              </a:rPr>
              <a:t>Augmentation de la rigueur du projet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88040" y="7453924"/>
            <a:ext cx="15111921" cy="1914525"/>
            <a:chOff x="0" y="0"/>
            <a:chExt cx="20149228" cy="2552700"/>
          </a:xfrm>
        </p:grpSpPr>
        <p:sp>
          <p:nvSpPr>
            <p:cNvPr id="11" name="Freeform 11"/>
            <p:cNvSpPr/>
            <p:nvPr/>
          </p:nvSpPr>
          <p:spPr>
            <a:xfrm>
              <a:off x="0" y="144192"/>
              <a:ext cx="1232911" cy="562516"/>
            </a:xfrm>
            <a:custGeom>
              <a:avLst/>
              <a:gdLst/>
              <a:ahLst/>
              <a:cxnLst/>
              <a:rect l="l" t="t" r="r" b="b"/>
              <a:pathLst>
                <a:path w="1232911" h="562516">
                  <a:moveTo>
                    <a:pt x="0" y="0"/>
                  </a:moveTo>
                  <a:lnTo>
                    <a:pt x="1232911" y="0"/>
                  </a:lnTo>
                  <a:lnTo>
                    <a:pt x="1232911" y="562516"/>
                  </a:lnTo>
                  <a:lnTo>
                    <a:pt x="0" y="562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698146" y="-38100"/>
              <a:ext cx="18451081" cy="259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4199">
                  <a:solidFill>
                    <a:srgbClr val="000000"/>
                  </a:solidFill>
                  <a:latin typeface="Poppins Bold"/>
                </a:rPr>
                <a:t>Si </a:t>
              </a:r>
              <a:r>
                <a:rPr lang="en-US" sz="4199">
                  <a:solidFill>
                    <a:srgbClr val="000000"/>
                  </a:solidFill>
                  <a:latin typeface="Poppins"/>
                </a:rPr>
                <a:t>évaluation de la qualité méthodologie ou du risque de biais (facultatifs), alors pilotage de l’évaluation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29979">
            <a:off x="15748800" y="7182124"/>
            <a:ext cx="2302470" cy="2319338"/>
          </a:xfrm>
          <a:custGeom>
            <a:avLst/>
            <a:gdLst/>
            <a:ahLst/>
            <a:cxnLst/>
            <a:rect l="l" t="t" r="r" b="b"/>
            <a:pathLst>
              <a:path w="2302470" h="2319338">
                <a:moveTo>
                  <a:pt x="0" y="0"/>
                </a:moveTo>
                <a:lnTo>
                  <a:pt x="2302470" y="0"/>
                </a:lnTo>
                <a:lnTo>
                  <a:pt x="2302470" y="2319338"/>
                </a:lnTo>
                <a:lnTo>
                  <a:pt x="0" y="2319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1070" y="5210518"/>
            <a:ext cx="14250803" cy="868173"/>
            <a:chOff x="0" y="0"/>
            <a:chExt cx="3753298" cy="2286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E462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89319" y="4096664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91070" y="4105490"/>
            <a:ext cx="14250803" cy="868173"/>
            <a:chOff x="0" y="0"/>
            <a:chExt cx="3753298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91070" y="6316815"/>
            <a:ext cx="14250803" cy="868173"/>
            <a:chOff x="0" y="0"/>
            <a:chExt cx="3753298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Extraction des données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741719" y="4249064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de l’outil d’extraction des données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41719" y="5354091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Extraction des données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41719" y="6460389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Réunions et résolution des désaccords</a:t>
            </a:r>
          </a:p>
        </p:txBody>
      </p:sp>
      <p:sp>
        <p:nvSpPr>
          <p:cNvPr id="19" name="Freeform 19"/>
          <p:cNvSpPr/>
          <p:nvPr/>
        </p:nvSpPr>
        <p:spPr>
          <a:xfrm rot="-1078228">
            <a:off x="699708" y="4367427"/>
            <a:ext cx="2559436" cy="2645412"/>
          </a:xfrm>
          <a:custGeom>
            <a:avLst/>
            <a:gdLst/>
            <a:ahLst/>
            <a:cxnLst/>
            <a:rect l="l" t="t" r="r" b="b"/>
            <a:pathLst>
              <a:path w="2559436" h="2645412">
                <a:moveTo>
                  <a:pt x="0" y="0"/>
                </a:moveTo>
                <a:lnTo>
                  <a:pt x="2559436" y="0"/>
                </a:lnTo>
                <a:lnTo>
                  <a:pt x="2559436" y="2645412"/>
                </a:lnTo>
                <a:lnTo>
                  <a:pt x="0" y="2645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Extraction des données</a:t>
            </a:r>
          </a:p>
        </p:txBody>
      </p:sp>
      <p:sp>
        <p:nvSpPr>
          <p:cNvPr id="5" name="Freeform 5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23132" y="3856257"/>
            <a:ext cx="3220868" cy="3220868"/>
          </a:xfrm>
          <a:custGeom>
            <a:avLst/>
            <a:gdLst/>
            <a:ahLst/>
            <a:cxnLst/>
            <a:rect l="l" t="t" r="r" b="b"/>
            <a:pathLst>
              <a:path w="3220868" h="3220868">
                <a:moveTo>
                  <a:pt x="0" y="0"/>
                </a:moveTo>
                <a:lnTo>
                  <a:pt x="3220868" y="0"/>
                </a:lnTo>
                <a:lnTo>
                  <a:pt x="3220868" y="3220868"/>
                </a:lnTo>
                <a:lnTo>
                  <a:pt x="0" y="3220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3856257"/>
            <a:ext cx="3220868" cy="3220868"/>
          </a:xfrm>
          <a:custGeom>
            <a:avLst/>
            <a:gdLst/>
            <a:ahLst/>
            <a:cxnLst/>
            <a:rect l="l" t="t" r="r" b="b"/>
            <a:pathLst>
              <a:path w="3220868" h="3220868">
                <a:moveTo>
                  <a:pt x="0" y="0"/>
                </a:moveTo>
                <a:lnTo>
                  <a:pt x="3220868" y="0"/>
                </a:lnTo>
                <a:lnTo>
                  <a:pt x="3220868" y="3220868"/>
                </a:lnTo>
                <a:lnTo>
                  <a:pt x="0" y="3220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26035" y="7588119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000000"/>
                </a:solidFill>
                <a:latin typeface="Poppins Bold"/>
              </a:rPr>
              <a:t>2 réviseur·e·s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Extraction des données</a:t>
            </a:r>
          </a:p>
        </p:txBody>
      </p:sp>
      <p:sp>
        <p:nvSpPr>
          <p:cNvPr id="5" name="Freeform 5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84159" y="4265423"/>
            <a:ext cx="3220868" cy="3220868"/>
          </a:xfrm>
          <a:custGeom>
            <a:avLst/>
            <a:gdLst/>
            <a:ahLst/>
            <a:cxnLst/>
            <a:rect l="l" t="t" r="r" b="b"/>
            <a:pathLst>
              <a:path w="3220868" h="3220868">
                <a:moveTo>
                  <a:pt x="0" y="0"/>
                </a:moveTo>
                <a:lnTo>
                  <a:pt x="3220868" y="0"/>
                </a:lnTo>
                <a:lnTo>
                  <a:pt x="3220868" y="3220868"/>
                </a:lnTo>
                <a:lnTo>
                  <a:pt x="0" y="3220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79938" y="4265423"/>
            <a:ext cx="3220868" cy="3220868"/>
          </a:xfrm>
          <a:custGeom>
            <a:avLst/>
            <a:gdLst/>
            <a:ahLst/>
            <a:cxnLst/>
            <a:rect l="l" t="t" r="r" b="b"/>
            <a:pathLst>
              <a:path w="3220868" h="3220868">
                <a:moveTo>
                  <a:pt x="0" y="0"/>
                </a:moveTo>
                <a:lnTo>
                  <a:pt x="3220868" y="0"/>
                </a:lnTo>
                <a:lnTo>
                  <a:pt x="3220868" y="3220868"/>
                </a:lnTo>
                <a:lnTo>
                  <a:pt x="0" y="3220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52356" y="7670636"/>
            <a:ext cx="388447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000000"/>
                </a:solidFill>
                <a:latin typeface="Poppins Bold"/>
              </a:rPr>
              <a:t>Réviseur·e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87187" y="7670636"/>
            <a:ext cx="388447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000000"/>
                </a:solidFill>
                <a:latin typeface="Poppins Bold"/>
              </a:rPr>
              <a:t>Réviseur·e 2</a:t>
            </a:r>
          </a:p>
        </p:txBody>
      </p:sp>
      <p:sp>
        <p:nvSpPr>
          <p:cNvPr id="10" name="AutoShape 10"/>
          <p:cNvSpPr/>
          <p:nvPr/>
        </p:nvSpPr>
        <p:spPr>
          <a:xfrm flipV="1">
            <a:off x="9144000" y="3852839"/>
            <a:ext cx="0" cy="4875604"/>
          </a:xfrm>
          <a:prstGeom prst="line">
            <a:avLst/>
          </a:prstGeom>
          <a:ln w="85725" cap="flat">
            <a:solidFill>
              <a:srgbClr val="07557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1" name="TextBox 11"/>
          <p:cNvSpPr txBox="1"/>
          <p:nvPr/>
        </p:nvSpPr>
        <p:spPr>
          <a:xfrm>
            <a:off x="2111684" y="2861653"/>
            <a:ext cx="14558982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000000"/>
                </a:solidFill>
                <a:latin typeface="Poppins"/>
              </a:rPr>
              <a:t>Extraction des données de manière </a:t>
            </a:r>
            <a:r>
              <a:rPr lang="en-US" sz="3499">
                <a:solidFill>
                  <a:srgbClr val="000000"/>
                </a:solidFill>
                <a:latin typeface="Poppins Bold"/>
              </a:rPr>
              <a:t>indépendante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Extraction des données</a:t>
            </a:r>
          </a:p>
        </p:txBody>
      </p:sp>
      <p:sp>
        <p:nvSpPr>
          <p:cNvPr id="5" name="Freeform 5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flipV="1">
            <a:off x="9144000" y="3852839"/>
            <a:ext cx="0" cy="4875604"/>
          </a:xfrm>
          <a:prstGeom prst="line">
            <a:avLst/>
          </a:prstGeom>
          <a:ln w="85725" cap="flat">
            <a:solidFill>
              <a:srgbClr val="07557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7" name="Freeform 7"/>
          <p:cNvSpPr/>
          <p:nvPr/>
        </p:nvSpPr>
        <p:spPr>
          <a:xfrm>
            <a:off x="11979938" y="4265423"/>
            <a:ext cx="3220868" cy="3220868"/>
          </a:xfrm>
          <a:custGeom>
            <a:avLst/>
            <a:gdLst/>
            <a:ahLst/>
            <a:cxnLst/>
            <a:rect l="l" t="t" r="r" b="b"/>
            <a:pathLst>
              <a:path w="3220868" h="3220868">
                <a:moveTo>
                  <a:pt x="0" y="0"/>
                </a:moveTo>
                <a:lnTo>
                  <a:pt x="3220868" y="0"/>
                </a:lnTo>
                <a:lnTo>
                  <a:pt x="3220868" y="3220868"/>
                </a:lnTo>
                <a:lnTo>
                  <a:pt x="0" y="3220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98300" flipH="1">
            <a:off x="11013555" y="5562468"/>
            <a:ext cx="1825577" cy="1886901"/>
          </a:xfrm>
          <a:custGeom>
            <a:avLst/>
            <a:gdLst/>
            <a:ahLst/>
            <a:cxnLst/>
            <a:rect l="l" t="t" r="r" b="b"/>
            <a:pathLst>
              <a:path w="1825577" h="1886901">
                <a:moveTo>
                  <a:pt x="1825577" y="0"/>
                </a:moveTo>
                <a:lnTo>
                  <a:pt x="0" y="0"/>
                </a:lnTo>
                <a:lnTo>
                  <a:pt x="0" y="1886901"/>
                </a:lnTo>
                <a:lnTo>
                  <a:pt x="1825577" y="1886901"/>
                </a:lnTo>
                <a:lnTo>
                  <a:pt x="18255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787187" y="7670636"/>
            <a:ext cx="388447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000000"/>
                </a:solidFill>
                <a:latin typeface="Poppins Bold"/>
              </a:rPr>
              <a:t>Réviseur·e 2</a:t>
            </a:r>
          </a:p>
        </p:txBody>
      </p:sp>
      <p:sp>
        <p:nvSpPr>
          <p:cNvPr id="10" name="Freeform 10"/>
          <p:cNvSpPr/>
          <p:nvPr/>
        </p:nvSpPr>
        <p:spPr>
          <a:xfrm>
            <a:off x="3284159" y="4265423"/>
            <a:ext cx="3220868" cy="3220868"/>
          </a:xfrm>
          <a:custGeom>
            <a:avLst/>
            <a:gdLst/>
            <a:ahLst/>
            <a:cxnLst/>
            <a:rect l="l" t="t" r="r" b="b"/>
            <a:pathLst>
              <a:path w="3220868" h="3220868">
                <a:moveTo>
                  <a:pt x="0" y="0"/>
                </a:moveTo>
                <a:lnTo>
                  <a:pt x="3220868" y="0"/>
                </a:lnTo>
                <a:lnTo>
                  <a:pt x="3220868" y="3220868"/>
                </a:lnTo>
                <a:lnTo>
                  <a:pt x="0" y="3220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952356" y="7670636"/>
            <a:ext cx="388447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000000"/>
                </a:solidFill>
                <a:latin typeface="Poppins Bold"/>
              </a:rPr>
              <a:t>Réviseur·e 1</a:t>
            </a:r>
          </a:p>
        </p:txBody>
      </p:sp>
      <p:sp>
        <p:nvSpPr>
          <p:cNvPr id="12" name="Freeform 12"/>
          <p:cNvSpPr/>
          <p:nvPr/>
        </p:nvSpPr>
        <p:spPr>
          <a:xfrm rot="-396608">
            <a:off x="5592239" y="5562075"/>
            <a:ext cx="1825577" cy="1886901"/>
          </a:xfrm>
          <a:custGeom>
            <a:avLst/>
            <a:gdLst/>
            <a:ahLst/>
            <a:cxnLst/>
            <a:rect l="l" t="t" r="r" b="b"/>
            <a:pathLst>
              <a:path w="1825577" h="1886901">
                <a:moveTo>
                  <a:pt x="0" y="0"/>
                </a:moveTo>
                <a:lnTo>
                  <a:pt x="1825577" y="0"/>
                </a:lnTo>
                <a:lnTo>
                  <a:pt x="1825577" y="1886902"/>
                </a:lnTo>
                <a:lnTo>
                  <a:pt x="0" y="1886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111684" y="2861653"/>
            <a:ext cx="14558982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000000"/>
                </a:solidFill>
                <a:latin typeface="Poppins"/>
              </a:rPr>
              <a:t>Extraction des données de manière </a:t>
            </a:r>
            <a:r>
              <a:rPr lang="en-US" sz="3499">
                <a:solidFill>
                  <a:srgbClr val="000000"/>
                </a:solidFill>
                <a:latin typeface="Poppins Bold"/>
              </a:rPr>
              <a:t>indépendante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067594" y="3745372"/>
            <a:ext cx="3369269" cy="1960157"/>
            <a:chOff x="0" y="0"/>
            <a:chExt cx="3096768" cy="18016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E4627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076856" y="3914021"/>
            <a:ext cx="1585614" cy="1585614"/>
          </a:xfrm>
          <a:custGeom>
            <a:avLst/>
            <a:gdLst/>
            <a:ahLst/>
            <a:cxnLst/>
            <a:rect l="l" t="t" r="r" b="b"/>
            <a:pathLst>
              <a:path w="1585614" h="1585614">
                <a:moveTo>
                  <a:pt x="0" y="0"/>
                </a:moveTo>
                <a:lnTo>
                  <a:pt x="1585614" y="0"/>
                </a:lnTo>
                <a:lnTo>
                  <a:pt x="1585614" y="1585614"/>
                </a:lnTo>
                <a:lnTo>
                  <a:pt x="0" y="1585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261613" y="4023600"/>
            <a:ext cx="2538670" cy="1476935"/>
            <a:chOff x="0" y="0"/>
            <a:chExt cx="3096768" cy="1801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4F81BD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884882" y="4150674"/>
            <a:ext cx="1287109" cy="1281179"/>
          </a:xfrm>
          <a:custGeom>
            <a:avLst/>
            <a:gdLst/>
            <a:ahLst/>
            <a:cxnLst/>
            <a:rect l="l" t="t" r="r" b="b"/>
            <a:pathLst>
              <a:path w="1287109" h="1281179">
                <a:moveTo>
                  <a:pt x="0" y="0"/>
                </a:moveTo>
                <a:lnTo>
                  <a:pt x="1287109" y="0"/>
                </a:lnTo>
                <a:lnTo>
                  <a:pt x="1287109" y="1281179"/>
                </a:lnTo>
                <a:lnTo>
                  <a:pt x="0" y="1281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638172" y="4023600"/>
            <a:ext cx="2538670" cy="1476935"/>
            <a:chOff x="0" y="0"/>
            <a:chExt cx="3096768" cy="18016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5A97D0">
                <a:alpha val="83922"/>
              </a:srgbClr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1289646" y="4125756"/>
            <a:ext cx="1235722" cy="1256279"/>
          </a:xfrm>
          <a:custGeom>
            <a:avLst/>
            <a:gdLst/>
            <a:ahLst/>
            <a:cxnLst/>
            <a:rect l="l" t="t" r="r" b="b"/>
            <a:pathLst>
              <a:path w="1235722" h="1256279">
                <a:moveTo>
                  <a:pt x="0" y="0"/>
                </a:moveTo>
                <a:lnTo>
                  <a:pt x="1235722" y="0"/>
                </a:lnTo>
                <a:lnTo>
                  <a:pt x="1235722" y="1256279"/>
                </a:lnTo>
                <a:lnTo>
                  <a:pt x="0" y="12562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2998932" y="4023600"/>
            <a:ext cx="2538670" cy="1476935"/>
            <a:chOff x="0" y="0"/>
            <a:chExt cx="3096768" cy="180162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6FA8DC">
                <a:alpha val="83922"/>
              </a:srgbClr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3661555" y="4188963"/>
            <a:ext cx="1213425" cy="1204600"/>
          </a:xfrm>
          <a:custGeom>
            <a:avLst/>
            <a:gdLst/>
            <a:ahLst/>
            <a:cxnLst/>
            <a:rect l="l" t="t" r="r" b="b"/>
            <a:pathLst>
              <a:path w="1213425" h="1204600">
                <a:moveTo>
                  <a:pt x="0" y="0"/>
                </a:moveTo>
                <a:lnTo>
                  <a:pt x="1213425" y="0"/>
                </a:lnTo>
                <a:lnTo>
                  <a:pt x="1213425" y="1204600"/>
                </a:lnTo>
                <a:lnTo>
                  <a:pt x="0" y="1204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377409" y="4023600"/>
            <a:ext cx="2557457" cy="1487865"/>
            <a:chOff x="0" y="0"/>
            <a:chExt cx="3096768" cy="180162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263C60">
                <a:alpha val="50980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754372" y="4023600"/>
            <a:ext cx="2557457" cy="1487865"/>
            <a:chOff x="0" y="0"/>
            <a:chExt cx="3096768" cy="180162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075579">
                <a:alpha val="50980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3527448" y="4151614"/>
            <a:ext cx="1011304" cy="1264130"/>
          </a:xfrm>
          <a:custGeom>
            <a:avLst/>
            <a:gdLst/>
            <a:ahLst/>
            <a:cxnLst/>
            <a:rect l="l" t="t" r="r" b="b"/>
            <a:pathLst>
              <a:path w="1011304" h="1264130">
                <a:moveTo>
                  <a:pt x="0" y="0"/>
                </a:moveTo>
                <a:lnTo>
                  <a:pt x="1011304" y="0"/>
                </a:lnTo>
                <a:lnTo>
                  <a:pt x="1011304" y="1264130"/>
                </a:lnTo>
                <a:lnTo>
                  <a:pt x="0" y="12641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1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95535" y="4151614"/>
            <a:ext cx="1215371" cy="1215371"/>
          </a:xfrm>
          <a:custGeom>
            <a:avLst/>
            <a:gdLst/>
            <a:ahLst/>
            <a:cxnLst/>
            <a:rect l="l" t="t" r="r" b="b"/>
            <a:pathLst>
              <a:path w="1215371" h="1215371">
                <a:moveTo>
                  <a:pt x="0" y="0"/>
                </a:moveTo>
                <a:lnTo>
                  <a:pt x="1215371" y="0"/>
                </a:lnTo>
                <a:lnTo>
                  <a:pt x="1215371" y="1215371"/>
                </a:lnTo>
                <a:lnTo>
                  <a:pt x="0" y="12153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1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5371920" y="4023600"/>
            <a:ext cx="2538670" cy="1476935"/>
            <a:chOff x="0" y="0"/>
            <a:chExt cx="3096768" cy="180162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6AC4FF">
                <a:alpha val="83922"/>
              </a:srgbClr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16137677" y="4260568"/>
            <a:ext cx="1024725" cy="1061391"/>
          </a:xfrm>
          <a:custGeom>
            <a:avLst/>
            <a:gdLst/>
            <a:ahLst/>
            <a:cxnLst/>
            <a:rect l="l" t="t" r="r" b="b"/>
            <a:pathLst>
              <a:path w="1024725" h="1061391">
                <a:moveTo>
                  <a:pt x="0" y="0"/>
                </a:moveTo>
                <a:lnTo>
                  <a:pt x="1024725" y="0"/>
                </a:lnTo>
                <a:lnTo>
                  <a:pt x="1024725" y="1061391"/>
                </a:lnTo>
                <a:lnTo>
                  <a:pt x="0" y="10613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Appliquer la stratégie de recherche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296193" y="6046182"/>
            <a:ext cx="2517745" cy="150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1"/>
              </a:lnSpc>
            </a:pPr>
            <a:r>
              <a:rPr lang="en-US" sz="3317">
                <a:solidFill>
                  <a:srgbClr val="191919"/>
                </a:solidFill>
                <a:latin typeface="Poppins Bold"/>
              </a:rPr>
              <a:t>Stratégie de recherche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592044" y="5759690"/>
            <a:ext cx="1877809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/>
                </a:solidFill>
                <a:latin typeface="Poppins"/>
              </a:rPr>
              <a:t>Processus de sélection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81612" y="5759690"/>
            <a:ext cx="1790819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/>
                </a:solidFill>
                <a:latin typeface="Poppins"/>
              </a:rPr>
              <a:t>Extraction des données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82007" y="5759690"/>
            <a:ext cx="205178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/>
                </a:solidFill>
                <a:latin typeface="Poppins"/>
              </a:rPr>
              <a:t>Méthodes d’analyse et présentation des résultats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007206" y="5770620"/>
            <a:ext cx="205178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>
                    <a:alpha val="50980"/>
                  </a:srgbClr>
                </a:solidFill>
                <a:latin typeface="Poppins"/>
              </a:rPr>
              <a:t>Critères d’inclusion et d’exclusion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04916" y="5770620"/>
            <a:ext cx="209271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>
                    <a:alpha val="50980"/>
                  </a:srgbClr>
                </a:solidFill>
                <a:latin typeface="Poppins"/>
              </a:rPr>
              <a:t>Cadre/ligne directrices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454995" y="5759690"/>
            <a:ext cx="205178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/>
                </a:solidFill>
                <a:latin typeface="Poppins"/>
              </a:rPr>
              <a:t>Discussion des résultats</a:t>
            </a:r>
          </a:p>
        </p:txBody>
      </p:sp>
      <p:sp>
        <p:nvSpPr>
          <p:cNvPr id="33" name="AutoShape 33"/>
          <p:cNvSpPr/>
          <p:nvPr/>
        </p:nvSpPr>
        <p:spPr>
          <a:xfrm flipV="1">
            <a:off x="377423" y="8403310"/>
            <a:ext cx="15160179" cy="0"/>
          </a:xfrm>
          <a:prstGeom prst="line">
            <a:avLst/>
          </a:prstGeom>
          <a:ln w="76200" cap="flat">
            <a:solidFill>
              <a:srgbClr val="07557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TextBox 34"/>
          <p:cNvSpPr txBox="1"/>
          <p:nvPr/>
        </p:nvSpPr>
        <p:spPr>
          <a:xfrm>
            <a:off x="377423" y="8670010"/>
            <a:ext cx="15160179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>
                <a:solidFill>
                  <a:srgbClr val="191919"/>
                </a:solidFill>
                <a:latin typeface="Poppins"/>
              </a:rPr>
              <a:t>Méthodologie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Extraction des données</a:t>
            </a:r>
          </a:p>
        </p:txBody>
      </p:sp>
      <p:sp>
        <p:nvSpPr>
          <p:cNvPr id="5" name="Freeform 5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464082" y="4265423"/>
            <a:ext cx="5056270" cy="4851121"/>
            <a:chOff x="0" y="0"/>
            <a:chExt cx="6741693" cy="6468162"/>
          </a:xfrm>
        </p:grpSpPr>
        <p:sp>
          <p:nvSpPr>
            <p:cNvPr id="7" name="Freeform 7"/>
            <p:cNvSpPr/>
            <p:nvPr/>
          </p:nvSpPr>
          <p:spPr>
            <a:xfrm>
              <a:off x="1093437" y="0"/>
              <a:ext cx="4294491" cy="4294491"/>
            </a:xfrm>
            <a:custGeom>
              <a:avLst/>
              <a:gdLst/>
              <a:ahLst/>
              <a:cxnLst/>
              <a:rect l="l" t="t" r="r" b="b"/>
              <a:pathLst>
                <a:path w="4294491" h="4294491">
                  <a:moveTo>
                    <a:pt x="0" y="0"/>
                  </a:moveTo>
                  <a:lnTo>
                    <a:pt x="4294490" y="0"/>
                  </a:lnTo>
                  <a:lnTo>
                    <a:pt x="4294490" y="4294491"/>
                  </a:lnTo>
                  <a:lnTo>
                    <a:pt x="0" y="4294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651032" y="4549808"/>
              <a:ext cx="5179300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3499">
                  <a:solidFill>
                    <a:srgbClr val="000000"/>
                  </a:solidFill>
                  <a:latin typeface="Poppins Bold"/>
                </a:rPr>
                <a:t>Réviseur·e 1</a:t>
              </a:r>
            </a:p>
          </p:txBody>
        </p:sp>
        <p:sp>
          <p:nvSpPr>
            <p:cNvPr id="9" name="Freeform 9"/>
            <p:cNvSpPr/>
            <p:nvPr/>
          </p:nvSpPr>
          <p:spPr>
            <a:xfrm rot="-396608">
              <a:off x="4170876" y="1728869"/>
              <a:ext cx="2434103" cy="2515868"/>
            </a:xfrm>
            <a:custGeom>
              <a:avLst/>
              <a:gdLst/>
              <a:ahLst/>
              <a:cxnLst/>
              <a:rect l="l" t="t" r="r" b="b"/>
              <a:pathLst>
                <a:path w="2434103" h="2515868">
                  <a:moveTo>
                    <a:pt x="0" y="0"/>
                  </a:moveTo>
                  <a:lnTo>
                    <a:pt x="2434103" y="0"/>
                  </a:lnTo>
                  <a:lnTo>
                    <a:pt x="2434103" y="2515869"/>
                  </a:lnTo>
                  <a:lnTo>
                    <a:pt x="0" y="2515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0" y="5222908"/>
              <a:ext cx="6481364" cy="1245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88"/>
                </a:lnSpc>
              </a:pPr>
              <a:r>
                <a:rPr lang="en-US" sz="4498">
                  <a:solidFill>
                    <a:srgbClr val="E46270"/>
                  </a:solidFill>
                  <a:latin typeface="Poppins Bold"/>
                </a:rPr>
                <a:t>Extraction </a:t>
              </a:r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Extraction des données</a:t>
            </a:r>
          </a:p>
        </p:txBody>
      </p:sp>
      <p:sp>
        <p:nvSpPr>
          <p:cNvPr id="5" name="Freeform 5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464082" y="4265423"/>
            <a:ext cx="5056270" cy="4851121"/>
            <a:chOff x="0" y="0"/>
            <a:chExt cx="6741693" cy="6468162"/>
          </a:xfrm>
        </p:grpSpPr>
        <p:sp>
          <p:nvSpPr>
            <p:cNvPr id="7" name="Freeform 7"/>
            <p:cNvSpPr/>
            <p:nvPr/>
          </p:nvSpPr>
          <p:spPr>
            <a:xfrm>
              <a:off x="1093437" y="0"/>
              <a:ext cx="4294491" cy="4294491"/>
            </a:xfrm>
            <a:custGeom>
              <a:avLst/>
              <a:gdLst/>
              <a:ahLst/>
              <a:cxnLst/>
              <a:rect l="l" t="t" r="r" b="b"/>
              <a:pathLst>
                <a:path w="4294491" h="4294491">
                  <a:moveTo>
                    <a:pt x="0" y="0"/>
                  </a:moveTo>
                  <a:lnTo>
                    <a:pt x="4294490" y="0"/>
                  </a:lnTo>
                  <a:lnTo>
                    <a:pt x="4294490" y="4294491"/>
                  </a:lnTo>
                  <a:lnTo>
                    <a:pt x="0" y="4294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651032" y="4549808"/>
              <a:ext cx="5179300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3499">
                  <a:solidFill>
                    <a:srgbClr val="000000"/>
                  </a:solidFill>
                  <a:latin typeface="Poppins Bold"/>
                </a:rPr>
                <a:t>Réviseur·e 1</a:t>
              </a:r>
            </a:p>
          </p:txBody>
        </p:sp>
        <p:sp>
          <p:nvSpPr>
            <p:cNvPr id="9" name="Freeform 9"/>
            <p:cNvSpPr/>
            <p:nvPr/>
          </p:nvSpPr>
          <p:spPr>
            <a:xfrm rot="-396608">
              <a:off x="4170876" y="1728869"/>
              <a:ext cx="2434103" cy="2515868"/>
            </a:xfrm>
            <a:custGeom>
              <a:avLst/>
              <a:gdLst/>
              <a:ahLst/>
              <a:cxnLst/>
              <a:rect l="l" t="t" r="r" b="b"/>
              <a:pathLst>
                <a:path w="2434103" h="2515868">
                  <a:moveTo>
                    <a:pt x="0" y="0"/>
                  </a:moveTo>
                  <a:lnTo>
                    <a:pt x="2434103" y="0"/>
                  </a:lnTo>
                  <a:lnTo>
                    <a:pt x="2434103" y="2515869"/>
                  </a:lnTo>
                  <a:lnTo>
                    <a:pt x="0" y="2515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0" y="5222908"/>
              <a:ext cx="6481364" cy="1245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88"/>
                </a:lnSpc>
              </a:pPr>
              <a:r>
                <a:rPr lang="en-US" sz="4498">
                  <a:solidFill>
                    <a:srgbClr val="E46270"/>
                  </a:solidFill>
                  <a:latin typeface="Poppins Bold"/>
                </a:rPr>
                <a:t>Extraction 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7520351" y="6073479"/>
            <a:ext cx="2706869" cy="1235009"/>
          </a:xfrm>
          <a:custGeom>
            <a:avLst/>
            <a:gdLst/>
            <a:ahLst/>
            <a:cxnLst/>
            <a:rect l="l" t="t" r="r" b="b"/>
            <a:pathLst>
              <a:path w="2706869" h="1235009">
                <a:moveTo>
                  <a:pt x="0" y="0"/>
                </a:moveTo>
                <a:lnTo>
                  <a:pt x="2706869" y="0"/>
                </a:lnTo>
                <a:lnTo>
                  <a:pt x="2706869" y="1235009"/>
                </a:lnTo>
                <a:lnTo>
                  <a:pt x="0" y="1235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416722" y="4265423"/>
            <a:ext cx="5056270" cy="4851121"/>
            <a:chOff x="0" y="0"/>
            <a:chExt cx="6741693" cy="6468162"/>
          </a:xfrm>
        </p:grpSpPr>
        <p:sp>
          <p:nvSpPr>
            <p:cNvPr id="13" name="Freeform 13"/>
            <p:cNvSpPr/>
            <p:nvPr/>
          </p:nvSpPr>
          <p:spPr>
            <a:xfrm>
              <a:off x="1093437" y="0"/>
              <a:ext cx="4294491" cy="4294491"/>
            </a:xfrm>
            <a:custGeom>
              <a:avLst/>
              <a:gdLst/>
              <a:ahLst/>
              <a:cxnLst/>
              <a:rect l="l" t="t" r="r" b="b"/>
              <a:pathLst>
                <a:path w="4294491" h="4294491">
                  <a:moveTo>
                    <a:pt x="0" y="0"/>
                  </a:moveTo>
                  <a:lnTo>
                    <a:pt x="4294490" y="0"/>
                  </a:lnTo>
                  <a:lnTo>
                    <a:pt x="4294490" y="4294491"/>
                  </a:lnTo>
                  <a:lnTo>
                    <a:pt x="0" y="4294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651032" y="4549808"/>
              <a:ext cx="5179300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3499">
                  <a:solidFill>
                    <a:srgbClr val="000000"/>
                  </a:solidFill>
                  <a:latin typeface="Poppins Bold"/>
                </a:rPr>
                <a:t>Réviseur·e 2</a:t>
              </a:r>
            </a:p>
          </p:txBody>
        </p:sp>
        <p:sp>
          <p:nvSpPr>
            <p:cNvPr id="15" name="Freeform 15"/>
            <p:cNvSpPr/>
            <p:nvPr/>
          </p:nvSpPr>
          <p:spPr>
            <a:xfrm rot="-396608">
              <a:off x="4170876" y="1728869"/>
              <a:ext cx="2434103" cy="2515868"/>
            </a:xfrm>
            <a:custGeom>
              <a:avLst/>
              <a:gdLst/>
              <a:ahLst/>
              <a:cxnLst/>
              <a:rect l="l" t="t" r="r" b="b"/>
              <a:pathLst>
                <a:path w="2434103" h="2515868">
                  <a:moveTo>
                    <a:pt x="0" y="0"/>
                  </a:moveTo>
                  <a:lnTo>
                    <a:pt x="2434103" y="0"/>
                  </a:lnTo>
                  <a:lnTo>
                    <a:pt x="2434103" y="2515869"/>
                  </a:lnTo>
                  <a:lnTo>
                    <a:pt x="0" y="2515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5222908"/>
              <a:ext cx="6481364" cy="1245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88"/>
                </a:lnSpc>
              </a:pPr>
              <a:r>
                <a:rPr lang="en-US" sz="4498">
                  <a:solidFill>
                    <a:srgbClr val="E46270"/>
                  </a:solidFill>
                  <a:latin typeface="Poppins Bold"/>
                </a:rPr>
                <a:t>Validation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4266622" y="6073479"/>
            <a:ext cx="1140258" cy="1056089"/>
          </a:xfrm>
          <a:custGeom>
            <a:avLst/>
            <a:gdLst/>
            <a:ahLst/>
            <a:cxnLst/>
            <a:rect l="l" t="t" r="r" b="b"/>
            <a:pathLst>
              <a:path w="1140258" h="1056089">
                <a:moveTo>
                  <a:pt x="0" y="0"/>
                </a:moveTo>
                <a:lnTo>
                  <a:pt x="1140258" y="0"/>
                </a:lnTo>
                <a:lnTo>
                  <a:pt x="1140258" y="1056089"/>
                </a:lnTo>
                <a:lnTo>
                  <a:pt x="0" y="10560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1070" y="5210518"/>
            <a:ext cx="14250803" cy="868173"/>
            <a:chOff x="0" y="0"/>
            <a:chExt cx="3753298" cy="2286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89319" y="4096664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91070" y="4105490"/>
            <a:ext cx="14250803" cy="868173"/>
            <a:chOff x="0" y="0"/>
            <a:chExt cx="3753298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Extraction des données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741719" y="4249064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de l’outil d’extraction des données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1719" y="5354091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Extraction des données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91070" y="6316815"/>
            <a:ext cx="14250803" cy="868173"/>
            <a:chOff x="0" y="0"/>
            <a:chExt cx="19001071" cy="115756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00866" y="200957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Réunions et résolution des désaccords</a:t>
              </a:r>
            </a:p>
          </p:txBody>
        </p:sp>
      </p:grpSp>
      <p:sp>
        <p:nvSpPr>
          <p:cNvPr id="20" name="Freeform 20"/>
          <p:cNvSpPr/>
          <p:nvPr/>
        </p:nvSpPr>
        <p:spPr>
          <a:xfrm rot="1122372">
            <a:off x="732718" y="4309287"/>
            <a:ext cx="2430290" cy="2761693"/>
          </a:xfrm>
          <a:custGeom>
            <a:avLst/>
            <a:gdLst/>
            <a:ahLst/>
            <a:cxnLst/>
            <a:rect l="l" t="t" r="r" b="b"/>
            <a:pathLst>
              <a:path w="2430290" h="2761693">
                <a:moveTo>
                  <a:pt x="0" y="0"/>
                </a:moveTo>
                <a:lnTo>
                  <a:pt x="2430290" y="0"/>
                </a:lnTo>
                <a:lnTo>
                  <a:pt x="2430290" y="2761693"/>
                </a:lnTo>
                <a:lnTo>
                  <a:pt x="0" y="2761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1070" y="5210518"/>
            <a:ext cx="14250803" cy="868173"/>
            <a:chOff x="0" y="0"/>
            <a:chExt cx="3753298" cy="2286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89319" y="4096664"/>
            <a:ext cx="43537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Test pilotage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91070" y="4105490"/>
            <a:ext cx="14250803" cy="868173"/>
            <a:chOff x="0" y="0"/>
            <a:chExt cx="3753298" cy="228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91070" y="6316815"/>
            <a:ext cx="14250803" cy="868173"/>
            <a:chOff x="0" y="0"/>
            <a:chExt cx="3753298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Extraction des données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472992" y="359627"/>
            <a:ext cx="1786308" cy="1816025"/>
          </a:xfrm>
          <a:custGeom>
            <a:avLst/>
            <a:gdLst/>
            <a:ahLst/>
            <a:cxnLst/>
            <a:rect l="l" t="t" r="r" b="b"/>
            <a:pathLst>
              <a:path w="1786308" h="1816025">
                <a:moveTo>
                  <a:pt x="0" y="0"/>
                </a:moveTo>
                <a:lnTo>
                  <a:pt x="1786308" y="0"/>
                </a:lnTo>
                <a:lnTo>
                  <a:pt x="1786308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741719" y="4249064"/>
            <a:ext cx="1021519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Pilotage de l’outil d’extraction des données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41719" y="5354091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Extraction des données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41719" y="6460389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Réunions et résolution des désaccords</a:t>
            </a:r>
          </a:p>
        </p:txBody>
      </p:sp>
      <p:sp>
        <p:nvSpPr>
          <p:cNvPr id="19" name="Freeform 19"/>
          <p:cNvSpPr/>
          <p:nvPr/>
        </p:nvSpPr>
        <p:spPr>
          <a:xfrm rot="1122372">
            <a:off x="732718" y="4309287"/>
            <a:ext cx="2430290" cy="2761693"/>
          </a:xfrm>
          <a:custGeom>
            <a:avLst/>
            <a:gdLst/>
            <a:ahLst/>
            <a:cxnLst/>
            <a:rect l="l" t="t" r="r" b="b"/>
            <a:pathLst>
              <a:path w="2430290" h="2761693">
                <a:moveTo>
                  <a:pt x="0" y="0"/>
                </a:moveTo>
                <a:lnTo>
                  <a:pt x="2430290" y="0"/>
                </a:lnTo>
                <a:lnTo>
                  <a:pt x="2430290" y="2761693"/>
                </a:lnTo>
                <a:lnTo>
                  <a:pt x="0" y="2761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144578" y="8162422"/>
            <a:ext cx="1399884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Poppins Bold"/>
              </a:rPr>
              <a:t>IMPORTANT - Être claires et transparents quant au processus d’extraction</a:t>
            </a:r>
          </a:p>
        </p:txBody>
      </p:sp>
      <p:sp>
        <p:nvSpPr>
          <p:cNvPr id="21" name="Freeform 21"/>
          <p:cNvSpPr/>
          <p:nvPr/>
        </p:nvSpPr>
        <p:spPr>
          <a:xfrm>
            <a:off x="15748800" y="7797328"/>
            <a:ext cx="1949388" cy="1949388"/>
          </a:xfrm>
          <a:custGeom>
            <a:avLst/>
            <a:gdLst/>
            <a:ahLst/>
            <a:cxnLst/>
            <a:rect l="l" t="t" r="r" b="b"/>
            <a:pathLst>
              <a:path w="1949388" h="1949388">
                <a:moveTo>
                  <a:pt x="0" y="0"/>
                </a:moveTo>
                <a:lnTo>
                  <a:pt x="1949388" y="0"/>
                </a:lnTo>
                <a:lnTo>
                  <a:pt x="1949388" y="1949388"/>
                </a:lnTo>
                <a:lnTo>
                  <a:pt x="0" y="1949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Méthodes d’analyse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2494" y="10231886"/>
            <a:ext cx="2056802" cy="7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8"/>
              </a:lnSpc>
            </a:pPr>
            <a:r>
              <a:rPr lang="en-US" sz="2457">
                <a:solidFill>
                  <a:srgbClr val="191919"/>
                </a:solidFill>
                <a:latin typeface="Poppins"/>
              </a:rPr>
              <a:t>Cadre/ligne directrices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17792" y="10231886"/>
            <a:ext cx="2016578" cy="148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8"/>
              </a:lnSpc>
            </a:pPr>
            <a:r>
              <a:rPr lang="en-US" sz="2457">
                <a:solidFill>
                  <a:srgbClr val="191919"/>
                </a:solidFill>
                <a:latin typeface="Poppins"/>
              </a:rPr>
              <a:t>Critères d’inclusion et d’exclusion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82865" y="10231886"/>
            <a:ext cx="1864510" cy="11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8"/>
              </a:lnSpc>
            </a:pPr>
            <a:r>
              <a:rPr lang="en-US" sz="2457">
                <a:solidFill>
                  <a:srgbClr val="191919"/>
                </a:solidFill>
                <a:latin typeface="Poppins"/>
              </a:rPr>
              <a:t>Stratégie de recherche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38702" y="10237509"/>
            <a:ext cx="2445874" cy="766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3"/>
              </a:lnSpc>
            </a:pPr>
            <a:r>
              <a:rPr lang="en-US" sz="2486">
                <a:solidFill>
                  <a:srgbClr val="191919"/>
                </a:solidFill>
                <a:latin typeface="Poppins"/>
              </a:rPr>
              <a:t>Enregistrement du protocole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37539" y="10236575"/>
            <a:ext cx="1714279" cy="108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393">
                <a:solidFill>
                  <a:srgbClr val="191919"/>
                </a:solidFill>
                <a:latin typeface="Poppins"/>
              </a:rPr>
              <a:t>Extraction des données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64364" y="10236575"/>
            <a:ext cx="1964094" cy="144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393">
                <a:solidFill>
                  <a:srgbClr val="191919"/>
                </a:solidFill>
                <a:latin typeface="Poppins"/>
              </a:rPr>
              <a:t>Méthodes d’analyse et présentation des résultats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909695" y="4023600"/>
            <a:ext cx="2626207" cy="1527862"/>
            <a:chOff x="0" y="0"/>
            <a:chExt cx="3096768" cy="18016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5A97D0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0583633" y="4129278"/>
            <a:ext cx="1278331" cy="1299597"/>
          </a:xfrm>
          <a:custGeom>
            <a:avLst/>
            <a:gdLst/>
            <a:ahLst/>
            <a:cxnLst/>
            <a:rect l="l" t="t" r="r" b="b"/>
            <a:pathLst>
              <a:path w="1278331" h="1299597">
                <a:moveTo>
                  <a:pt x="0" y="0"/>
                </a:moveTo>
                <a:lnTo>
                  <a:pt x="1278331" y="0"/>
                </a:lnTo>
                <a:lnTo>
                  <a:pt x="1278331" y="1299597"/>
                </a:lnTo>
                <a:lnTo>
                  <a:pt x="0" y="1299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161530" y="5820209"/>
            <a:ext cx="1852569" cy="1171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3"/>
              </a:lnSpc>
            </a:pPr>
            <a:r>
              <a:rPr lang="en-US" sz="2586">
                <a:solidFill>
                  <a:srgbClr val="191919"/>
                </a:solidFill>
                <a:latin typeface="Poppins"/>
              </a:rPr>
              <a:t>Extraction des données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416190" y="6034752"/>
            <a:ext cx="2946141" cy="193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4"/>
              </a:lnSpc>
            </a:pPr>
            <a:r>
              <a:rPr lang="en-US" sz="3170">
                <a:solidFill>
                  <a:srgbClr val="191919"/>
                </a:solidFill>
                <a:latin typeface="Poppins Bold"/>
              </a:rPr>
              <a:t>Méthodes d’analyse et présentation des résultats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204626" y="3818415"/>
            <a:ext cx="3369269" cy="1960157"/>
            <a:chOff x="0" y="0"/>
            <a:chExt cx="3096768" cy="180162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E46270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13158949" y="3969208"/>
            <a:ext cx="1704426" cy="1692030"/>
          </a:xfrm>
          <a:custGeom>
            <a:avLst/>
            <a:gdLst/>
            <a:ahLst/>
            <a:cxnLst/>
            <a:rect l="l" t="t" r="r" b="b"/>
            <a:pathLst>
              <a:path w="1704426" h="1692030">
                <a:moveTo>
                  <a:pt x="0" y="0"/>
                </a:moveTo>
                <a:lnTo>
                  <a:pt x="1704426" y="0"/>
                </a:lnTo>
                <a:lnTo>
                  <a:pt x="1704426" y="1692030"/>
                </a:lnTo>
                <a:lnTo>
                  <a:pt x="0" y="1692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7481006" y="3998419"/>
            <a:ext cx="2616902" cy="1522449"/>
            <a:chOff x="0" y="0"/>
            <a:chExt cx="3096768" cy="18016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4F81BD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8123481" y="4129409"/>
            <a:ext cx="1326773" cy="1320660"/>
          </a:xfrm>
          <a:custGeom>
            <a:avLst/>
            <a:gdLst/>
            <a:ahLst/>
            <a:cxnLst/>
            <a:rect l="l" t="t" r="r" b="b"/>
            <a:pathLst>
              <a:path w="1326773" h="1320660">
                <a:moveTo>
                  <a:pt x="0" y="0"/>
                </a:moveTo>
                <a:lnTo>
                  <a:pt x="1326773" y="0"/>
                </a:lnTo>
                <a:lnTo>
                  <a:pt x="1326773" y="1320660"/>
                </a:lnTo>
                <a:lnTo>
                  <a:pt x="0" y="1320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821619" y="5798121"/>
            <a:ext cx="1935676" cy="115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2"/>
              </a:lnSpc>
            </a:pPr>
            <a:r>
              <a:rPr lang="en-US" sz="2577">
                <a:solidFill>
                  <a:srgbClr val="191919"/>
                </a:solidFill>
                <a:latin typeface="Poppins"/>
              </a:rPr>
              <a:t>Processus de sélection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371920" y="4023600"/>
            <a:ext cx="2538670" cy="1476935"/>
            <a:chOff x="0" y="0"/>
            <a:chExt cx="3096768" cy="180162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6AC4FF">
                <a:alpha val="83922"/>
              </a:srgbClr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5454995" y="5759690"/>
            <a:ext cx="205178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/>
                </a:solidFill>
                <a:latin typeface="Poppins"/>
              </a:rPr>
              <a:t>Discussion des résultats</a:t>
            </a:r>
          </a:p>
        </p:txBody>
      </p:sp>
      <p:sp>
        <p:nvSpPr>
          <p:cNvPr id="26" name="Freeform 26"/>
          <p:cNvSpPr/>
          <p:nvPr/>
        </p:nvSpPr>
        <p:spPr>
          <a:xfrm>
            <a:off x="16137677" y="4260568"/>
            <a:ext cx="1024725" cy="1061391"/>
          </a:xfrm>
          <a:custGeom>
            <a:avLst/>
            <a:gdLst/>
            <a:ahLst/>
            <a:cxnLst/>
            <a:rect l="l" t="t" r="r" b="b"/>
            <a:pathLst>
              <a:path w="1024725" h="1061391">
                <a:moveTo>
                  <a:pt x="0" y="0"/>
                </a:moveTo>
                <a:lnTo>
                  <a:pt x="1024725" y="0"/>
                </a:lnTo>
                <a:lnTo>
                  <a:pt x="1024725" y="1061391"/>
                </a:lnTo>
                <a:lnTo>
                  <a:pt x="0" y="1061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5135622" y="3998419"/>
            <a:ext cx="2573542" cy="1497223"/>
            <a:chOff x="0" y="0"/>
            <a:chExt cx="3096768" cy="180162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2B6FA0"/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5906524" y="4127239"/>
            <a:ext cx="1211136" cy="1211136"/>
          </a:xfrm>
          <a:custGeom>
            <a:avLst/>
            <a:gdLst/>
            <a:ahLst/>
            <a:cxnLst/>
            <a:rect l="l" t="t" r="r" b="b"/>
            <a:pathLst>
              <a:path w="1211136" h="1211136">
                <a:moveTo>
                  <a:pt x="0" y="0"/>
                </a:moveTo>
                <a:lnTo>
                  <a:pt x="1211136" y="0"/>
                </a:lnTo>
                <a:lnTo>
                  <a:pt x="1211136" y="1211136"/>
                </a:lnTo>
                <a:lnTo>
                  <a:pt x="0" y="1211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5310232" y="5749093"/>
            <a:ext cx="1923124" cy="1158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534">
                <a:solidFill>
                  <a:srgbClr val="191919"/>
                </a:solidFill>
                <a:latin typeface="Poppins"/>
              </a:rPr>
              <a:t>Stratégie de recherche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377409" y="4023600"/>
            <a:ext cx="2557457" cy="1487865"/>
            <a:chOff x="0" y="0"/>
            <a:chExt cx="3096768" cy="180162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263C60">
                <a:alpha val="50980"/>
              </a:srgbClr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2754372" y="4023600"/>
            <a:ext cx="2557457" cy="1487865"/>
            <a:chOff x="0" y="0"/>
            <a:chExt cx="3096768" cy="180162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075579">
                <a:alpha val="50980"/>
              </a:srgbClr>
            </a:solidFill>
          </p:spPr>
        </p:sp>
      </p:grpSp>
      <p:sp>
        <p:nvSpPr>
          <p:cNvPr id="35" name="Freeform 35"/>
          <p:cNvSpPr/>
          <p:nvPr/>
        </p:nvSpPr>
        <p:spPr>
          <a:xfrm>
            <a:off x="3527448" y="4151614"/>
            <a:ext cx="1011304" cy="1264130"/>
          </a:xfrm>
          <a:custGeom>
            <a:avLst/>
            <a:gdLst/>
            <a:ahLst/>
            <a:cxnLst/>
            <a:rect l="l" t="t" r="r" b="b"/>
            <a:pathLst>
              <a:path w="1011304" h="1264130">
                <a:moveTo>
                  <a:pt x="0" y="0"/>
                </a:moveTo>
                <a:lnTo>
                  <a:pt x="1011304" y="0"/>
                </a:lnTo>
                <a:lnTo>
                  <a:pt x="1011304" y="1264130"/>
                </a:lnTo>
                <a:lnTo>
                  <a:pt x="0" y="1264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1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095535" y="4151614"/>
            <a:ext cx="1215371" cy="1215371"/>
          </a:xfrm>
          <a:custGeom>
            <a:avLst/>
            <a:gdLst/>
            <a:ahLst/>
            <a:cxnLst/>
            <a:rect l="l" t="t" r="r" b="b"/>
            <a:pathLst>
              <a:path w="1215371" h="1215371">
                <a:moveTo>
                  <a:pt x="0" y="0"/>
                </a:moveTo>
                <a:lnTo>
                  <a:pt x="1215371" y="0"/>
                </a:lnTo>
                <a:lnTo>
                  <a:pt x="1215371" y="1215371"/>
                </a:lnTo>
                <a:lnTo>
                  <a:pt x="0" y="1215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51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3007206" y="5770620"/>
            <a:ext cx="205178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>
                    <a:alpha val="50980"/>
                  </a:srgbClr>
                </a:solidFill>
                <a:latin typeface="Poppins"/>
              </a:rPr>
              <a:t>Critères d’inclusion et d’exclusion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04916" y="5770620"/>
            <a:ext cx="209271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>
                    <a:alpha val="50980"/>
                  </a:srgbClr>
                </a:solidFill>
                <a:latin typeface="Poppins"/>
              </a:rPr>
              <a:t>Cadre/ligne directrices</a:t>
            </a:r>
          </a:p>
        </p:txBody>
      </p:sp>
      <p:sp>
        <p:nvSpPr>
          <p:cNvPr id="39" name="AutoShape 39"/>
          <p:cNvSpPr/>
          <p:nvPr/>
        </p:nvSpPr>
        <p:spPr>
          <a:xfrm flipV="1">
            <a:off x="377423" y="8403310"/>
            <a:ext cx="15160179" cy="0"/>
          </a:xfrm>
          <a:prstGeom prst="line">
            <a:avLst/>
          </a:prstGeom>
          <a:ln w="76200" cap="flat">
            <a:solidFill>
              <a:srgbClr val="07557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TextBox 40"/>
          <p:cNvSpPr txBox="1"/>
          <p:nvPr/>
        </p:nvSpPr>
        <p:spPr>
          <a:xfrm>
            <a:off x="377423" y="8662987"/>
            <a:ext cx="15160179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>
                <a:solidFill>
                  <a:srgbClr val="191919"/>
                </a:solidFill>
                <a:latin typeface="Poppins"/>
              </a:rPr>
              <a:t>Méthodologie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Méthodes d’analyses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22229" y="2891535"/>
            <a:ext cx="12174840" cy="1562100"/>
            <a:chOff x="0" y="0"/>
            <a:chExt cx="16233120" cy="2082800"/>
          </a:xfrm>
        </p:grpSpPr>
        <p:sp>
          <p:nvSpPr>
            <p:cNvPr id="6" name="TextBox 6"/>
            <p:cNvSpPr txBox="1"/>
            <p:nvPr/>
          </p:nvSpPr>
          <p:spPr>
            <a:xfrm>
              <a:off x="2702957" y="663575"/>
              <a:ext cx="13530163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000000"/>
                  </a:solidFill>
                  <a:latin typeface="Poppins"/>
                </a:rPr>
                <a:t>Analyse descriptive de certaines informations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248798" cy="2082800"/>
            </a:xfrm>
            <a:custGeom>
              <a:avLst/>
              <a:gdLst/>
              <a:ahLst/>
              <a:cxnLst/>
              <a:rect l="l" t="t" r="r" b="b"/>
              <a:pathLst>
                <a:path w="2248798" h="2082800">
                  <a:moveTo>
                    <a:pt x="0" y="0"/>
                  </a:moveTo>
                  <a:lnTo>
                    <a:pt x="2248798" y="0"/>
                  </a:lnTo>
                  <a:lnTo>
                    <a:pt x="2248798" y="2082800"/>
                  </a:lnTo>
                  <a:lnTo>
                    <a:pt x="0" y="208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Méthodes d’analyses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22229" y="2891535"/>
            <a:ext cx="12174840" cy="1562100"/>
            <a:chOff x="0" y="0"/>
            <a:chExt cx="16233120" cy="2082800"/>
          </a:xfrm>
        </p:grpSpPr>
        <p:sp>
          <p:nvSpPr>
            <p:cNvPr id="6" name="TextBox 6"/>
            <p:cNvSpPr txBox="1"/>
            <p:nvPr/>
          </p:nvSpPr>
          <p:spPr>
            <a:xfrm>
              <a:off x="2702957" y="663575"/>
              <a:ext cx="13530163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000000"/>
                  </a:solidFill>
                  <a:latin typeface="Poppins"/>
                </a:rPr>
                <a:t>Analyse descriptive de certaines informations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248798" cy="2082800"/>
            </a:xfrm>
            <a:custGeom>
              <a:avLst/>
              <a:gdLst/>
              <a:ahLst/>
              <a:cxnLst/>
              <a:rect l="l" t="t" r="r" b="b"/>
              <a:pathLst>
                <a:path w="2248798" h="2082800">
                  <a:moveTo>
                    <a:pt x="0" y="0"/>
                  </a:moveTo>
                  <a:lnTo>
                    <a:pt x="2248798" y="0"/>
                  </a:lnTo>
                  <a:lnTo>
                    <a:pt x="2248798" y="2082800"/>
                  </a:lnTo>
                  <a:lnTo>
                    <a:pt x="0" y="208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580415" y="4435755"/>
            <a:ext cx="10655312" cy="990600"/>
            <a:chOff x="0" y="0"/>
            <a:chExt cx="14207083" cy="1320800"/>
          </a:xfrm>
        </p:grpSpPr>
        <p:sp>
          <p:nvSpPr>
            <p:cNvPr id="9" name="Freeform 9"/>
            <p:cNvSpPr/>
            <p:nvPr/>
          </p:nvSpPr>
          <p:spPr>
            <a:xfrm>
              <a:off x="0" y="161361"/>
              <a:ext cx="907129" cy="413878"/>
            </a:xfrm>
            <a:custGeom>
              <a:avLst/>
              <a:gdLst/>
              <a:ahLst/>
              <a:cxnLst/>
              <a:rect l="l" t="t" r="r" b="b"/>
              <a:pathLst>
                <a:path w="907129" h="413878">
                  <a:moveTo>
                    <a:pt x="0" y="0"/>
                  </a:moveTo>
                  <a:lnTo>
                    <a:pt x="907129" y="0"/>
                  </a:lnTo>
                  <a:lnTo>
                    <a:pt x="907129" y="413878"/>
                  </a:lnTo>
                  <a:lnTo>
                    <a:pt x="0" y="413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258417" y="-28575"/>
              <a:ext cx="12948665" cy="1349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000000"/>
                  </a:solidFill>
                  <a:latin typeface="Poppins"/>
                </a:rPr>
                <a:t>Statistiques descriptives  (p. ex., n. sources, méthodologie, etc.)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5414" y="0"/>
            <a:ext cx="20323414" cy="2451491"/>
            <a:chOff x="0" y="0"/>
            <a:chExt cx="3743721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43721" cy="451583"/>
            </a:xfrm>
            <a:custGeom>
              <a:avLst/>
              <a:gdLst/>
              <a:ahLst/>
              <a:cxnLst/>
              <a:rect l="l" t="t" r="r" b="b"/>
              <a:pathLst>
                <a:path w="3743721" h="451583">
                  <a:moveTo>
                    <a:pt x="0" y="0"/>
                  </a:moveTo>
                  <a:lnTo>
                    <a:pt x="3743721" y="0"/>
                  </a:lnTo>
                  <a:lnTo>
                    <a:pt x="3743721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Méthodes d’analyses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22229" y="2891535"/>
            <a:ext cx="12174840" cy="1562100"/>
            <a:chOff x="0" y="0"/>
            <a:chExt cx="16233120" cy="2082800"/>
          </a:xfrm>
        </p:grpSpPr>
        <p:sp>
          <p:nvSpPr>
            <p:cNvPr id="6" name="TextBox 6"/>
            <p:cNvSpPr txBox="1"/>
            <p:nvPr/>
          </p:nvSpPr>
          <p:spPr>
            <a:xfrm>
              <a:off x="2702957" y="663575"/>
              <a:ext cx="13530163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000000"/>
                  </a:solidFill>
                  <a:latin typeface="Poppins"/>
                </a:rPr>
                <a:t>Analyse descriptive de certaines informations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248798" cy="2082800"/>
            </a:xfrm>
            <a:custGeom>
              <a:avLst/>
              <a:gdLst/>
              <a:ahLst/>
              <a:cxnLst/>
              <a:rect l="l" t="t" r="r" b="b"/>
              <a:pathLst>
                <a:path w="2248798" h="2082800">
                  <a:moveTo>
                    <a:pt x="0" y="0"/>
                  </a:moveTo>
                  <a:lnTo>
                    <a:pt x="2248798" y="0"/>
                  </a:lnTo>
                  <a:lnTo>
                    <a:pt x="2248798" y="2082800"/>
                  </a:lnTo>
                  <a:lnTo>
                    <a:pt x="0" y="208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580415" y="5712105"/>
            <a:ext cx="10655312" cy="990600"/>
            <a:chOff x="0" y="0"/>
            <a:chExt cx="14207083" cy="1320800"/>
          </a:xfrm>
        </p:grpSpPr>
        <p:sp>
          <p:nvSpPr>
            <p:cNvPr id="9" name="TextBox 9"/>
            <p:cNvSpPr txBox="1"/>
            <p:nvPr/>
          </p:nvSpPr>
          <p:spPr>
            <a:xfrm>
              <a:off x="1258417" y="-28575"/>
              <a:ext cx="12948665" cy="1349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000000"/>
                  </a:solidFill>
                  <a:latin typeface="Poppins"/>
                </a:rPr>
                <a:t>Analyses descriptives qualitatives (p. ex., codage et catégorisation des concepts)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79939"/>
              <a:ext cx="907129" cy="413878"/>
            </a:xfrm>
            <a:custGeom>
              <a:avLst/>
              <a:gdLst/>
              <a:ahLst/>
              <a:cxnLst/>
              <a:rect l="l" t="t" r="r" b="b"/>
              <a:pathLst>
                <a:path w="907129" h="413878">
                  <a:moveTo>
                    <a:pt x="0" y="0"/>
                  </a:moveTo>
                  <a:lnTo>
                    <a:pt x="907129" y="0"/>
                  </a:lnTo>
                  <a:lnTo>
                    <a:pt x="907129" y="413878"/>
                  </a:lnTo>
                  <a:lnTo>
                    <a:pt x="0" y="413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4580415" y="4556776"/>
            <a:ext cx="680347" cy="310408"/>
          </a:xfrm>
          <a:custGeom>
            <a:avLst/>
            <a:gdLst/>
            <a:ahLst/>
            <a:cxnLst/>
            <a:rect l="l" t="t" r="r" b="b"/>
            <a:pathLst>
              <a:path w="680347" h="310408">
                <a:moveTo>
                  <a:pt x="0" y="0"/>
                </a:moveTo>
                <a:lnTo>
                  <a:pt x="680347" y="0"/>
                </a:lnTo>
                <a:lnTo>
                  <a:pt x="680347" y="310408"/>
                </a:lnTo>
                <a:lnTo>
                  <a:pt x="0" y="310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524228" y="4407180"/>
            <a:ext cx="9711499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Poppins"/>
              </a:rPr>
              <a:t>Statistiques descriptives  (p. ex., n. sources, méthodologie, etc.)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Méthodes d’analyses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22229" y="2891535"/>
            <a:ext cx="12174840" cy="1562100"/>
            <a:chOff x="0" y="0"/>
            <a:chExt cx="16233120" cy="2082800"/>
          </a:xfrm>
        </p:grpSpPr>
        <p:sp>
          <p:nvSpPr>
            <p:cNvPr id="6" name="TextBox 6"/>
            <p:cNvSpPr txBox="1"/>
            <p:nvPr/>
          </p:nvSpPr>
          <p:spPr>
            <a:xfrm>
              <a:off x="2702957" y="663575"/>
              <a:ext cx="13530163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000000"/>
                  </a:solidFill>
                  <a:latin typeface="Poppins"/>
                </a:rPr>
                <a:t>Analyse descriptive de certaines informations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248798" cy="2082800"/>
            </a:xfrm>
            <a:custGeom>
              <a:avLst/>
              <a:gdLst/>
              <a:ahLst/>
              <a:cxnLst/>
              <a:rect l="l" t="t" r="r" b="b"/>
              <a:pathLst>
                <a:path w="2248798" h="2082800">
                  <a:moveTo>
                    <a:pt x="0" y="0"/>
                  </a:moveTo>
                  <a:lnTo>
                    <a:pt x="2248798" y="0"/>
                  </a:lnTo>
                  <a:lnTo>
                    <a:pt x="2248798" y="2082800"/>
                  </a:lnTo>
                  <a:lnTo>
                    <a:pt x="0" y="208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524228" y="5683530"/>
            <a:ext cx="9711499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Poppins"/>
              </a:rPr>
              <a:t>Analyses descriptives qualitatives (p. ex., codage et catégorisation des concepts)</a:t>
            </a:r>
          </a:p>
        </p:txBody>
      </p:sp>
      <p:sp>
        <p:nvSpPr>
          <p:cNvPr id="9" name="Freeform 9"/>
          <p:cNvSpPr/>
          <p:nvPr/>
        </p:nvSpPr>
        <p:spPr>
          <a:xfrm>
            <a:off x="4580415" y="5772059"/>
            <a:ext cx="680347" cy="310408"/>
          </a:xfrm>
          <a:custGeom>
            <a:avLst/>
            <a:gdLst/>
            <a:ahLst/>
            <a:cxnLst/>
            <a:rect l="l" t="t" r="r" b="b"/>
            <a:pathLst>
              <a:path w="680347" h="310408">
                <a:moveTo>
                  <a:pt x="0" y="0"/>
                </a:moveTo>
                <a:lnTo>
                  <a:pt x="680347" y="0"/>
                </a:lnTo>
                <a:lnTo>
                  <a:pt x="680347" y="310408"/>
                </a:lnTo>
                <a:lnTo>
                  <a:pt x="0" y="310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80415" y="4556776"/>
            <a:ext cx="680347" cy="310408"/>
          </a:xfrm>
          <a:custGeom>
            <a:avLst/>
            <a:gdLst/>
            <a:ahLst/>
            <a:cxnLst/>
            <a:rect l="l" t="t" r="r" b="b"/>
            <a:pathLst>
              <a:path w="680347" h="310408">
                <a:moveTo>
                  <a:pt x="0" y="0"/>
                </a:moveTo>
                <a:lnTo>
                  <a:pt x="680347" y="0"/>
                </a:lnTo>
                <a:lnTo>
                  <a:pt x="680347" y="310408"/>
                </a:lnTo>
                <a:lnTo>
                  <a:pt x="0" y="310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524228" y="4407180"/>
            <a:ext cx="9711499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Poppins"/>
              </a:rPr>
              <a:t>Statistiques descriptives  (p. ex., n. sources, méthodologie, etc.)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44578" y="8077200"/>
            <a:ext cx="1399884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Poppins Bold"/>
              </a:rPr>
              <a:t>IMPORTANT - Analyser vos données en fonction de vos objectifs et de vos questions de recherche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913834" y="8283606"/>
            <a:ext cx="1949388" cy="1949388"/>
          </a:xfrm>
          <a:custGeom>
            <a:avLst/>
            <a:gdLst/>
            <a:ahLst/>
            <a:cxnLst/>
            <a:rect l="l" t="t" r="r" b="b"/>
            <a:pathLst>
              <a:path w="1949388" h="1949388">
                <a:moveTo>
                  <a:pt x="0" y="0"/>
                </a:moveTo>
                <a:lnTo>
                  <a:pt x="1949388" y="0"/>
                </a:lnTo>
                <a:lnTo>
                  <a:pt x="1949388" y="1949388"/>
                </a:lnTo>
                <a:lnTo>
                  <a:pt x="0" y="1949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655958" y="2741774"/>
            <a:ext cx="617400" cy="84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2"/>
              </a:lnSpc>
            </a:pPr>
            <a:r>
              <a:rPr lang="en-US" sz="3453">
                <a:solidFill>
                  <a:srgbClr val="FFFFFF"/>
                </a:solidFill>
                <a:latin typeface="Arial"/>
              </a:rPr>
              <a:t>1</a:t>
            </a:r>
          </a:p>
        </p:txBody>
      </p:sp>
      <p:sp>
        <p:nvSpPr>
          <p:cNvPr id="5" name="Freeform 5"/>
          <p:cNvSpPr/>
          <p:nvPr/>
        </p:nvSpPr>
        <p:spPr>
          <a:xfrm>
            <a:off x="3506959" y="2813341"/>
            <a:ext cx="1548716" cy="1548716"/>
          </a:xfrm>
          <a:custGeom>
            <a:avLst/>
            <a:gdLst/>
            <a:ahLst/>
            <a:cxnLst/>
            <a:rect l="l" t="t" r="r" b="b"/>
            <a:pathLst>
              <a:path w="1548716" h="1548716">
                <a:moveTo>
                  <a:pt x="0" y="0"/>
                </a:moveTo>
                <a:lnTo>
                  <a:pt x="1548716" y="0"/>
                </a:lnTo>
                <a:lnTo>
                  <a:pt x="1548716" y="1548716"/>
                </a:lnTo>
                <a:lnTo>
                  <a:pt x="0" y="1548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55958" y="3162199"/>
            <a:ext cx="851000" cy="851000"/>
          </a:xfrm>
          <a:custGeom>
            <a:avLst/>
            <a:gdLst/>
            <a:ahLst/>
            <a:cxnLst/>
            <a:rect l="l" t="t" r="r" b="b"/>
            <a:pathLst>
              <a:path w="851000" h="851000">
                <a:moveTo>
                  <a:pt x="0" y="0"/>
                </a:moveTo>
                <a:lnTo>
                  <a:pt x="851001" y="0"/>
                </a:lnTo>
                <a:lnTo>
                  <a:pt x="851001" y="851001"/>
                </a:lnTo>
                <a:lnTo>
                  <a:pt x="0" y="851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88812" y="3191060"/>
            <a:ext cx="1091335" cy="873068"/>
          </a:xfrm>
          <a:custGeom>
            <a:avLst/>
            <a:gdLst/>
            <a:ahLst/>
            <a:cxnLst/>
            <a:rect l="l" t="t" r="r" b="b"/>
            <a:pathLst>
              <a:path w="1091335" h="873068">
                <a:moveTo>
                  <a:pt x="0" y="0"/>
                </a:moveTo>
                <a:lnTo>
                  <a:pt x="1091335" y="0"/>
                </a:lnTo>
                <a:lnTo>
                  <a:pt x="1091335" y="873068"/>
                </a:lnTo>
                <a:lnTo>
                  <a:pt x="0" y="873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Appliquer la stratégie de recherche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10435" y="3141819"/>
            <a:ext cx="6669127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 Bold"/>
              </a:rPr>
              <a:t>Appliquer la stratégie dans une base de données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72717" y="3179024"/>
            <a:ext cx="617484" cy="65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4"/>
              </a:lnSpc>
            </a:pPr>
            <a:r>
              <a:rPr lang="en-US" sz="3453">
                <a:solidFill>
                  <a:srgbClr val="FFFFFF"/>
                </a:solidFill>
                <a:latin typeface="Aileron Bold"/>
              </a:rPr>
              <a:t>1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  <p:sp>
        <p:nvSpPr>
          <p:cNvPr id="5" name="Freeform 5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88742" y="1566051"/>
            <a:ext cx="1409194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Poppins"/>
              </a:rPr>
              <a:t>= offrir un aperçu de la littérature que vous avez examinée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18599" y="2745565"/>
            <a:ext cx="14250803" cy="868173"/>
            <a:chOff x="0" y="0"/>
            <a:chExt cx="19001071" cy="115756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00866" y="200957"/>
              <a:ext cx="1723801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Rapporter les résultats de votre stratégie de recherche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18599" y="3771693"/>
            <a:ext cx="14250803" cy="868173"/>
            <a:chOff x="0" y="0"/>
            <a:chExt cx="3753298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69248" y="3915267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Documenter les caractéristiques des sources incluses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018599" y="4801791"/>
            <a:ext cx="14250803" cy="868173"/>
            <a:chOff x="0" y="0"/>
            <a:chExt cx="3753298" cy="2286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469248" y="4945365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Présenter une synthèse des données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018599" y="5831889"/>
            <a:ext cx="14250803" cy="868173"/>
            <a:chOff x="0" y="0"/>
            <a:chExt cx="3753298" cy="228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469248" y="5975463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Ajouter un tableau récapitulatif (en annexe)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018599" y="6861987"/>
            <a:ext cx="14250803" cy="868173"/>
            <a:chOff x="0" y="0"/>
            <a:chExt cx="3753298" cy="2286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469248" y="7005561"/>
            <a:ext cx="1351143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Employer diverses méthodes de visualisation des données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88742" y="1566051"/>
            <a:ext cx="1409194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Poppins"/>
              </a:rPr>
              <a:t>= offrir un aperçu de la littérature que vous avez examinée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18599" y="2745565"/>
            <a:ext cx="14250803" cy="868173"/>
            <a:chOff x="0" y="0"/>
            <a:chExt cx="19001071" cy="115756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00866" y="200957"/>
              <a:ext cx="1723801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Rapporter les résultats de votre stratégie de recherche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18599" y="8182182"/>
            <a:ext cx="14250803" cy="868173"/>
            <a:chOff x="0" y="0"/>
            <a:chExt cx="3753298" cy="2286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69248" y="8325756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Documenter les caractéristiques des sources incluses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018599" y="9212280"/>
            <a:ext cx="14250803" cy="868173"/>
            <a:chOff x="0" y="0"/>
            <a:chExt cx="19001071" cy="115756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600866" y="200957"/>
              <a:ext cx="18015246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Employer diverses méthodes de visualisation des données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018599" y="6121986"/>
            <a:ext cx="14250803" cy="868173"/>
            <a:chOff x="0" y="0"/>
            <a:chExt cx="19001071" cy="1157564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00866" y="200957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Présenter une synthèse des données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018599" y="7152084"/>
            <a:ext cx="14250803" cy="868173"/>
            <a:chOff x="0" y="0"/>
            <a:chExt cx="19001071" cy="1157564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600866" y="200957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Ajouter un tableau récapitulatif (en annexe)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469248" y="3684402"/>
            <a:ext cx="138001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"/>
              </a:rPr>
              <a:t>Présenter le diagramme de flux PRISMA</a:t>
            </a:r>
          </a:p>
        </p:txBody>
      </p:sp>
      <p:sp>
        <p:nvSpPr>
          <p:cNvPr id="30" name="Freeform 30"/>
          <p:cNvSpPr/>
          <p:nvPr/>
        </p:nvSpPr>
        <p:spPr>
          <a:xfrm>
            <a:off x="7435218" y="4391674"/>
            <a:ext cx="2086507" cy="1635063"/>
          </a:xfrm>
          <a:custGeom>
            <a:avLst/>
            <a:gdLst/>
            <a:ahLst/>
            <a:cxnLst/>
            <a:rect l="l" t="t" r="r" b="b"/>
            <a:pathLst>
              <a:path w="2086507" h="1635063">
                <a:moveTo>
                  <a:pt x="0" y="0"/>
                </a:moveTo>
                <a:lnTo>
                  <a:pt x="2086507" y="0"/>
                </a:lnTo>
                <a:lnTo>
                  <a:pt x="2086507" y="1635062"/>
                </a:lnTo>
                <a:lnTo>
                  <a:pt x="0" y="1635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9521725" y="4500562"/>
            <a:ext cx="5043936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5857" lvl="2" indent="-388619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000000"/>
                </a:solidFill>
                <a:latin typeface="Poppins"/>
              </a:rPr>
              <a:t>N. de sources</a:t>
            </a:r>
          </a:p>
          <a:p>
            <a:pPr marL="1165857" lvl="2" indent="-388619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000000"/>
                </a:solidFill>
                <a:latin typeface="Poppins"/>
              </a:rPr>
              <a:t>Sources excluses</a:t>
            </a:r>
          </a:p>
          <a:p>
            <a:pPr marL="1165857" lvl="2" indent="-388619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000000"/>
                </a:solidFill>
                <a:latin typeface="Poppins"/>
              </a:rPr>
              <a:t>Raisons de l’exclusion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88742" y="1566051"/>
            <a:ext cx="1409194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Poppins"/>
              </a:rPr>
              <a:t>= offrir un aperçu de la littérature que vous avez examinée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18599" y="2745565"/>
            <a:ext cx="14250803" cy="868173"/>
            <a:chOff x="0" y="0"/>
            <a:chExt cx="3753298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69248" y="2889138"/>
            <a:ext cx="1292851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Rapporter les résultats de votre stratégie de recherche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018599" y="3771693"/>
            <a:ext cx="14250803" cy="868173"/>
            <a:chOff x="0" y="0"/>
            <a:chExt cx="19001071" cy="11575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00866" y="200957"/>
              <a:ext cx="18400205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Documenter les caractéristiques des sources incluses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018599" y="4801791"/>
            <a:ext cx="14250803" cy="868173"/>
            <a:chOff x="0" y="0"/>
            <a:chExt cx="3753298" cy="2286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469248" y="4945365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Présenter une synthèse des données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018599" y="5831889"/>
            <a:ext cx="14250803" cy="868173"/>
            <a:chOff x="0" y="0"/>
            <a:chExt cx="3753298" cy="228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469248" y="5975463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Ajouter un tableau récapitulatif (en annexe)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018599" y="6861987"/>
            <a:ext cx="14250803" cy="868173"/>
            <a:chOff x="0" y="0"/>
            <a:chExt cx="3753298" cy="2286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469248" y="7005561"/>
            <a:ext cx="1351143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Employer diverses méthodes de visualisation des données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88742" y="1566051"/>
            <a:ext cx="1409194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Poppins"/>
              </a:rPr>
              <a:t>= offrir un aperçu de la littérature que vous avez examinée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18599" y="2745565"/>
            <a:ext cx="14250803" cy="1894302"/>
            <a:chOff x="0" y="0"/>
            <a:chExt cx="19001071" cy="252573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00866" y="200957"/>
              <a:ext cx="1723801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Rapporter les résultats de votre stratégie de recherche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1368172"/>
              <a:ext cx="19001071" cy="1157564"/>
              <a:chOff x="0" y="0"/>
              <a:chExt cx="3753298" cy="22865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00866" y="1569129"/>
              <a:ext cx="18400205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Documenter les caractéristiques des sources incluses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50887" y="4703624"/>
            <a:ext cx="11384675" cy="514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Poppins"/>
              </a:rPr>
              <a:t>Type de sources  (p. ex., articles révisés par les pairs)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018599" y="6941999"/>
            <a:ext cx="14250803" cy="2947419"/>
            <a:chOff x="0" y="0"/>
            <a:chExt cx="19001071" cy="392989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00866" y="200957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Présenter une synthèse des données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1386164"/>
              <a:ext cx="19001071" cy="1157564"/>
              <a:chOff x="0" y="0"/>
              <a:chExt cx="3753298" cy="2286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00866" y="1587121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Ajouter un tableau récapitulatif (en annexe)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0" y="2772328"/>
              <a:ext cx="19001071" cy="1157564"/>
              <a:chOff x="0" y="0"/>
              <a:chExt cx="3753298" cy="22865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00866" y="2973285"/>
              <a:ext cx="18015246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Employer diverses méthodes de visualisation des données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88742" y="1566051"/>
            <a:ext cx="1409194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Poppins"/>
              </a:rPr>
              <a:t>= offrir un aperçu de la littérature que vous avez examinée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18599" y="2745565"/>
            <a:ext cx="14250803" cy="1894302"/>
            <a:chOff x="0" y="0"/>
            <a:chExt cx="19001071" cy="252573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00866" y="200957"/>
              <a:ext cx="1723801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Rapporter les résultats de votre stratégie de recherche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1368172"/>
              <a:ext cx="19001071" cy="1157564"/>
              <a:chOff x="0" y="0"/>
              <a:chExt cx="3753298" cy="22865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00866" y="1569129"/>
              <a:ext cx="18400205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Documenter les caractéristiques des sources incluses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505209" y="4703624"/>
            <a:ext cx="11276030" cy="100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Poppins"/>
              </a:rPr>
              <a:t>Type de sources (p. ex., articles révisés par les pairs)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Poppins"/>
              </a:rPr>
              <a:t>Années de publication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018599" y="6941999"/>
            <a:ext cx="14250803" cy="2947419"/>
            <a:chOff x="0" y="0"/>
            <a:chExt cx="19001071" cy="392989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00866" y="200957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Présenter une synthèse des données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1386164"/>
              <a:ext cx="19001071" cy="1157564"/>
              <a:chOff x="0" y="0"/>
              <a:chExt cx="3753298" cy="2286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00866" y="1587121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Ajouter un tableau récapitulatif (en annexe)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0" y="2772328"/>
              <a:ext cx="19001071" cy="1157564"/>
              <a:chOff x="0" y="0"/>
              <a:chExt cx="3753298" cy="22865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00866" y="2973285"/>
              <a:ext cx="18015246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Employer diverses méthodes de visualisation des données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88742" y="1566051"/>
            <a:ext cx="1409194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Poppins"/>
              </a:rPr>
              <a:t>= offrir un aperçu de la littérature que vous avez examinée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18599" y="2745565"/>
            <a:ext cx="14250803" cy="1894302"/>
            <a:chOff x="0" y="0"/>
            <a:chExt cx="19001071" cy="252573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00866" y="200957"/>
              <a:ext cx="1723801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Rapporter les résultats de votre stratégie de recherche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1368172"/>
              <a:ext cx="19001071" cy="1157564"/>
              <a:chOff x="0" y="0"/>
              <a:chExt cx="3753298" cy="22865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00866" y="1569129"/>
              <a:ext cx="18400205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Documenter les caractéristiques des sources incluses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505209" y="4703624"/>
            <a:ext cx="11276030" cy="1485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Poppins"/>
              </a:rPr>
              <a:t>Type de sources (p. ex., articles révisés par les pairs)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Poppins"/>
              </a:rPr>
              <a:t>Années de publication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Poppins"/>
              </a:rPr>
              <a:t>Pays d’origine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018599" y="6941999"/>
            <a:ext cx="14250803" cy="2947419"/>
            <a:chOff x="0" y="0"/>
            <a:chExt cx="19001071" cy="392989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00866" y="200957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Présenter une synthèse des données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1386164"/>
              <a:ext cx="19001071" cy="1157564"/>
              <a:chOff x="0" y="0"/>
              <a:chExt cx="3753298" cy="2286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00866" y="1587121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Ajouter un tableau récapitulatif (en annexe)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0" y="2772328"/>
              <a:ext cx="19001071" cy="1157564"/>
              <a:chOff x="0" y="0"/>
              <a:chExt cx="3753298" cy="22865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00866" y="2973285"/>
              <a:ext cx="18015246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Employer diverses méthodes de visualisation des données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88742" y="1566051"/>
            <a:ext cx="1409194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Poppins"/>
              </a:rPr>
              <a:t>= offrir un aperçu de la littérature que vous avez examinée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05209" y="4703624"/>
            <a:ext cx="11276030" cy="1971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Poppins"/>
              </a:rPr>
              <a:t>Type de sources (p. ex., articles révisés par les pairs)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Poppins"/>
              </a:rPr>
              <a:t>Années de publication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Poppins"/>
              </a:rPr>
              <a:t>Pays d’origine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Poppins"/>
              </a:rPr>
              <a:t>Méthodologies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018599" y="6941999"/>
            <a:ext cx="14250803" cy="2947419"/>
            <a:chOff x="0" y="0"/>
            <a:chExt cx="19001071" cy="3929891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600866" y="200957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Présenter une synthèse des données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1386164"/>
              <a:ext cx="19001071" cy="1157564"/>
              <a:chOff x="0" y="0"/>
              <a:chExt cx="3753298" cy="22865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600866" y="1587121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Ajouter un tableau récapitulatif (en annexe)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2772328"/>
              <a:ext cx="19001071" cy="1157564"/>
              <a:chOff x="0" y="0"/>
              <a:chExt cx="3753298" cy="22865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600866" y="2973285"/>
              <a:ext cx="18015246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Employer diverses méthodes de visualisation des données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018599" y="2745565"/>
            <a:ext cx="14250803" cy="1894302"/>
            <a:chOff x="0" y="0"/>
            <a:chExt cx="19001071" cy="2525736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00866" y="200957"/>
              <a:ext cx="1723801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Rapporter les résultats de votre stratégie de recherche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0" y="1368172"/>
              <a:ext cx="19001071" cy="1157564"/>
              <a:chOff x="0" y="0"/>
              <a:chExt cx="3753298" cy="22865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00866" y="1569129"/>
              <a:ext cx="18400205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Documenter les caractéristiques des sources incluses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88742" y="1566051"/>
            <a:ext cx="1409194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Poppins"/>
              </a:rPr>
              <a:t>= offrir un aperçu de la littérature que vous avez examinée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18599" y="2745565"/>
            <a:ext cx="14250803" cy="868173"/>
            <a:chOff x="0" y="0"/>
            <a:chExt cx="3753298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69248" y="2889138"/>
            <a:ext cx="1292851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Rapporter les résultats de votre stratégie de recherche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018599" y="3771693"/>
            <a:ext cx="14250803" cy="868173"/>
            <a:chOff x="0" y="0"/>
            <a:chExt cx="3753298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469248" y="3915267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Documenter les caractéristiques des sources incluses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018599" y="4801791"/>
            <a:ext cx="14250803" cy="868173"/>
            <a:chOff x="0" y="0"/>
            <a:chExt cx="19001071" cy="115756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600866" y="200957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Présenter une synthèse des données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018599" y="5831889"/>
            <a:ext cx="14250803" cy="868173"/>
            <a:chOff x="0" y="0"/>
            <a:chExt cx="3753298" cy="228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469248" y="5975463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Ajouter un tableau récapitulatif (en annexe)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018599" y="6861987"/>
            <a:ext cx="14250803" cy="868173"/>
            <a:chOff x="0" y="0"/>
            <a:chExt cx="3753298" cy="2286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469248" y="7005561"/>
            <a:ext cx="1351143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Employer diverses méthodes de visualisation des données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88742" y="1566051"/>
            <a:ext cx="1409194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Poppins"/>
              </a:rPr>
              <a:t>= offrir un aperçu de la littérature que vous avez examinée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18599" y="5784264"/>
            <a:ext cx="14250803" cy="100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Poppins"/>
              </a:rPr>
              <a:t>Structurer l’information en fonction de vos questions de recherche et de vos objectifs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018599" y="2745565"/>
            <a:ext cx="14250803" cy="2924400"/>
            <a:chOff x="0" y="0"/>
            <a:chExt cx="19001071" cy="389919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600866" y="200957"/>
              <a:ext cx="1723801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Rapporter les résultats de votre stratégie de recherche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1368172"/>
              <a:ext cx="19001071" cy="1157564"/>
              <a:chOff x="0" y="0"/>
              <a:chExt cx="3753298" cy="22865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600866" y="1569129"/>
              <a:ext cx="18400205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Documenter les caractéristiques des sources incluses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2741636"/>
              <a:ext cx="19001071" cy="1157564"/>
              <a:chOff x="0" y="0"/>
              <a:chExt cx="3753298" cy="22865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600866" y="2942592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Présenter une synthèse des données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018599" y="7883904"/>
            <a:ext cx="14250803" cy="1898271"/>
            <a:chOff x="0" y="0"/>
            <a:chExt cx="19001071" cy="253102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00866" y="200957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Ajouter un tableau récapitulatif (en annexe)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0" y="1373464"/>
              <a:ext cx="19001071" cy="1157564"/>
              <a:chOff x="0" y="0"/>
              <a:chExt cx="3753298" cy="22865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00866" y="1574421"/>
              <a:ext cx="18015246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Employer diverses méthodes de visualisation des données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88742" y="1566051"/>
            <a:ext cx="1409194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Poppins"/>
              </a:rPr>
              <a:t>= offrir un aperçu de la littérature que vous avez examinée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655958" y="2741774"/>
            <a:ext cx="617400" cy="84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2"/>
              </a:lnSpc>
            </a:pPr>
            <a:r>
              <a:rPr lang="en-US" sz="3453">
                <a:solidFill>
                  <a:srgbClr val="FFFFFF"/>
                </a:solidFill>
                <a:latin typeface="Arial"/>
              </a:rPr>
              <a:t>1</a:t>
            </a:r>
          </a:p>
        </p:txBody>
      </p:sp>
      <p:sp>
        <p:nvSpPr>
          <p:cNvPr id="5" name="Freeform 5"/>
          <p:cNvSpPr/>
          <p:nvPr/>
        </p:nvSpPr>
        <p:spPr>
          <a:xfrm>
            <a:off x="3506959" y="2813341"/>
            <a:ext cx="1548716" cy="1548716"/>
          </a:xfrm>
          <a:custGeom>
            <a:avLst/>
            <a:gdLst/>
            <a:ahLst/>
            <a:cxnLst/>
            <a:rect l="l" t="t" r="r" b="b"/>
            <a:pathLst>
              <a:path w="1548716" h="1548716">
                <a:moveTo>
                  <a:pt x="0" y="0"/>
                </a:moveTo>
                <a:lnTo>
                  <a:pt x="1548716" y="0"/>
                </a:lnTo>
                <a:lnTo>
                  <a:pt x="1548716" y="1548716"/>
                </a:lnTo>
                <a:lnTo>
                  <a:pt x="0" y="1548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55958" y="3162199"/>
            <a:ext cx="851000" cy="851000"/>
          </a:xfrm>
          <a:custGeom>
            <a:avLst/>
            <a:gdLst/>
            <a:ahLst/>
            <a:cxnLst/>
            <a:rect l="l" t="t" r="r" b="b"/>
            <a:pathLst>
              <a:path w="851000" h="851000">
                <a:moveTo>
                  <a:pt x="0" y="0"/>
                </a:moveTo>
                <a:lnTo>
                  <a:pt x="851001" y="0"/>
                </a:lnTo>
                <a:lnTo>
                  <a:pt x="851001" y="851001"/>
                </a:lnTo>
                <a:lnTo>
                  <a:pt x="0" y="851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88812" y="3191060"/>
            <a:ext cx="1091335" cy="873068"/>
          </a:xfrm>
          <a:custGeom>
            <a:avLst/>
            <a:gdLst/>
            <a:ahLst/>
            <a:cxnLst/>
            <a:rect l="l" t="t" r="r" b="b"/>
            <a:pathLst>
              <a:path w="1091335" h="873068">
                <a:moveTo>
                  <a:pt x="0" y="0"/>
                </a:moveTo>
                <a:lnTo>
                  <a:pt x="1091335" y="0"/>
                </a:lnTo>
                <a:lnTo>
                  <a:pt x="1091335" y="873068"/>
                </a:lnTo>
                <a:lnTo>
                  <a:pt x="0" y="873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39200" y="550717"/>
            <a:ext cx="13209600" cy="11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</a:pPr>
            <a:r>
              <a:rPr lang="en-US" sz="4898">
                <a:solidFill>
                  <a:srgbClr val="FFFFFF"/>
                </a:solidFill>
                <a:latin typeface="Poppins Bold"/>
              </a:rPr>
              <a:t>Appliquer la stratégie de recherche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10435" y="3141819"/>
            <a:ext cx="6669127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</a:rPr>
              <a:t>Appliquer la stratégie dans une base de données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72717" y="3179024"/>
            <a:ext cx="617484" cy="65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4"/>
              </a:lnSpc>
            </a:pPr>
            <a:r>
              <a:rPr lang="en-US" sz="3453">
                <a:solidFill>
                  <a:srgbClr val="FFFFFF"/>
                </a:solidFill>
                <a:latin typeface="Aileron Bold"/>
              </a:rPr>
              <a:t>1</a:t>
            </a:r>
          </a:p>
        </p:txBody>
      </p:sp>
      <p:sp>
        <p:nvSpPr>
          <p:cNvPr id="11" name="Freeform 11"/>
          <p:cNvSpPr/>
          <p:nvPr/>
        </p:nvSpPr>
        <p:spPr>
          <a:xfrm>
            <a:off x="9692072" y="3627594"/>
            <a:ext cx="6606840" cy="4309830"/>
          </a:xfrm>
          <a:custGeom>
            <a:avLst/>
            <a:gdLst/>
            <a:ahLst/>
            <a:cxnLst/>
            <a:rect l="l" t="t" r="r" b="b"/>
            <a:pathLst>
              <a:path w="6606840" h="4309830">
                <a:moveTo>
                  <a:pt x="0" y="0"/>
                </a:moveTo>
                <a:lnTo>
                  <a:pt x="6606840" y="0"/>
                </a:lnTo>
                <a:lnTo>
                  <a:pt x="6606840" y="4309830"/>
                </a:lnTo>
                <a:lnTo>
                  <a:pt x="0" y="4309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2" r="-8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78641" y="4560850"/>
            <a:ext cx="1956357" cy="1486831"/>
          </a:xfrm>
          <a:custGeom>
            <a:avLst/>
            <a:gdLst/>
            <a:ahLst/>
            <a:cxnLst/>
            <a:rect l="l" t="t" r="r" b="b"/>
            <a:pathLst>
              <a:path w="1956357" h="1486831">
                <a:moveTo>
                  <a:pt x="0" y="0"/>
                </a:moveTo>
                <a:lnTo>
                  <a:pt x="1956357" y="0"/>
                </a:lnTo>
                <a:lnTo>
                  <a:pt x="1956357" y="1486831"/>
                </a:lnTo>
                <a:lnTo>
                  <a:pt x="0" y="1486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332635" y="6118532"/>
            <a:ext cx="5048369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5"/>
              </a:lnSpc>
            </a:pPr>
            <a:r>
              <a:rPr lang="en-US" sz="2829">
                <a:solidFill>
                  <a:srgbClr val="000000"/>
                </a:solidFill>
                <a:latin typeface="Poppins Bold"/>
              </a:rPr>
              <a:t> Accompagnement du service des bibliothéques !</a:t>
            </a:r>
          </a:p>
        </p:txBody>
      </p:sp>
      <p:sp>
        <p:nvSpPr>
          <p:cNvPr id="14" name="Freeform 14"/>
          <p:cNvSpPr/>
          <p:nvPr/>
        </p:nvSpPr>
        <p:spPr>
          <a:xfrm rot="1153373" flipV="1">
            <a:off x="8348633" y="4285690"/>
            <a:ext cx="1392731" cy="1017960"/>
          </a:xfrm>
          <a:custGeom>
            <a:avLst/>
            <a:gdLst/>
            <a:ahLst/>
            <a:cxnLst/>
            <a:rect l="l" t="t" r="r" b="b"/>
            <a:pathLst>
              <a:path w="1392731" h="1017960">
                <a:moveTo>
                  <a:pt x="0" y="1017960"/>
                </a:moveTo>
                <a:lnTo>
                  <a:pt x="1392731" y="1017960"/>
                </a:lnTo>
                <a:lnTo>
                  <a:pt x="1392731" y="0"/>
                </a:lnTo>
                <a:lnTo>
                  <a:pt x="0" y="0"/>
                </a:lnTo>
                <a:lnTo>
                  <a:pt x="0" y="101796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18599" y="2745565"/>
            <a:ext cx="14250803" cy="868173"/>
            <a:chOff x="0" y="0"/>
            <a:chExt cx="3753298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69248" y="2889138"/>
            <a:ext cx="1292851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Rapporter les résultats de votre stratégie de recherche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018599" y="3771693"/>
            <a:ext cx="14250803" cy="868173"/>
            <a:chOff x="0" y="0"/>
            <a:chExt cx="3753298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469248" y="3915267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Documenter les caractéristiques des sources incluses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018599" y="4801791"/>
            <a:ext cx="14250803" cy="868173"/>
            <a:chOff x="0" y="0"/>
            <a:chExt cx="3753298" cy="2286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469248" y="4945365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Présenter une synthèse des données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018599" y="5831889"/>
            <a:ext cx="14250803" cy="868173"/>
            <a:chOff x="0" y="0"/>
            <a:chExt cx="19001071" cy="115756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600866" y="200957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Ajouter un tableau récapitulatif (en annexe)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18599" y="6861987"/>
            <a:ext cx="14250803" cy="868173"/>
            <a:chOff x="0" y="0"/>
            <a:chExt cx="3753298" cy="2286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469248" y="7005561"/>
            <a:ext cx="1351143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Employer diverses méthodes de visualisation des données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88742" y="1566051"/>
            <a:ext cx="1409194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Poppins"/>
              </a:rPr>
              <a:t>= offrir un aperçu de la littérature que vous avez examinée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18599" y="2745565"/>
            <a:ext cx="14250803" cy="868173"/>
            <a:chOff x="0" y="0"/>
            <a:chExt cx="3753298" cy="228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69248" y="2889138"/>
            <a:ext cx="1292851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Rapporter les résultats de votre stratégie de recherche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018599" y="3771693"/>
            <a:ext cx="14250803" cy="868173"/>
            <a:chOff x="0" y="0"/>
            <a:chExt cx="3753298" cy="228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469248" y="3915267"/>
            <a:ext cx="1380015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Documenter les caractéristiques des sources incluses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018599" y="4801791"/>
            <a:ext cx="14250803" cy="868173"/>
            <a:chOff x="0" y="0"/>
            <a:chExt cx="3753298" cy="2286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469248" y="4945365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Présenter une synthèse des données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018599" y="5831889"/>
            <a:ext cx="14250803" cy="868173"/>
            <a:chOff x="0" y="0"/>
            <a:chExt cx="3753298" cy="22865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53298" cy="228655"/>
            </a:xfrm>
            <a:custGeom>
              <a:avLst/>
              <a:gdLst/>
              <a:ahLst/>
              <a:cxnLst/>
              <a:rect l="l" t="t" r="r" b="b"/>
              <a:pathLst>
                <a:path w="3753298" h="228655">
                  <a:moveTo>
                    <a:pt x="0" y="0"/>
                  </a:moveTo>
                  <a:lnTo>
                    <a:pt x="3753298" y="0"/>
                  </a:lnTo>
                  <a:lnTo>
                    <a:pt x="3753298" y="228655"/>
                  </a:lnTo>
                  <a:lnTo>
                    <a:pt x="0" y="228655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3753298" cy="247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469248" y="5975463"/>
            <a:ext cx="1103593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FFFFFF"/>
                </a:solidFill>
                <a:latin typeface="Poppins"/>
              </a:rPr>
              <a:t>Ajouter un tableau récapitulatif (en annexe)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018599" y="6861987"/>
            <a:ext cx="14250803" cy="868173"/>
            <a:chOff x="0" y="0"/>
            <a:chExt cx="19001071" cy="1157564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600866" y="200957"/>
              <a:ext cx="18015246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Employer diverses méthodes de visualisation des données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88742" y="1566051"/>
            <a:ext cx="1409194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Poppins"/>
              </a:rPr>
              <a:t>= offrir un aperçu de la littérature que vous avez examinée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18599" y="2745565"/>
            <a:ext cx="14250803" cy="4984595"/>
            <a:chOff x="0" y="0"/>
            <a:chExt cx="19001071" cy="664612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001071" cy="1157564"/>
              <a:chOff x="0" y="0"/>
              <a:chExt cx="3753298" cy="22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00866" y="200957"/>
              <a:ext cx="1723801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Rapporter les résultats de votre stratégie de recherche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1368172"/>
              <a:ext cx="19001071" cy="1157564"/>
              <a:chOff x="0" y="0"/>
              <a:chExt cx="3753298" cy="22865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00866" y="1569129"/>
              <a:ext cx="18400205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Documenter les caractéristiques des sources incluses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0" y="2741636"/>
              <a:ext cx="19001071" cy="1157564"/>
              <a:chOff x="0" y="0"/>
              <a:chExt cx="3753298" cy="2286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600866" y="2942592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Présenter une synthèse des données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4115099"/>
              <a:ext cx="19001071" cy="1157564"/>
              <a:chOff x="0" y="0"/>
              <a:chExt cx="3753298" cy="22865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600866" y="4316056"/>
              <a:ext cx="14714574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Ajouter un tableau récapitulatif (en annexe)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0" y="5488563"/>
              <a:ext cx="19001071" cy="1157564"/>
              <a:chOff x="0" y="0"/>
              <a:chExt cx="3753298" cy="22865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53298" cy="228655"/>
              </a:xfrm>
              <a:custGeom>
                <a:avLst/>
                <a:gdLst/>
                <a:ahLst/>
                <a:cxnLst/>
                <a:rect l="l" t="t" r="r" b="b"/>
                <a:pathLst>
                  <a:path w="3753298" h="228655">
                    <a:moveTo>
                      <a:pt x="0" y="0"/>
                    </a:moveTo>
                    <a:lnTo>
                      <a:pt x="3753298" y="0"/>
                    </a:lnTo>
                    <a:lnTo>
                      <a:pt x="3753298" y="228655"/>
                    </a:lnTo>
                    <a:lnTo>
                      <a:pt x="0" y="228655"/>
                    </a:lnTo>
                    <a:close/>
                  </a:path>
                </a:pathLst>
              </a:custGeom>
              <a:solidFill>
                <a:srgbClr val="E4627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19050"/>
                <a:ext cx="3753298" cy="247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600866" y="5689520"/>
              <a:ext cx="18015246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3499">
                  <a:solidFill>
                    <a:srgbClr val="FFFFFF"/>
                  </a:solidFill>
                  <a:latin typeface="Poppins"/>
                </a:rPr>
                <a:t>Employer diverses méthodes de visualisation des données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047174" y="7882560"/>
            <a:ext cx="1205485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 algn="ctr">
              <a:lnSpc>
                <a:spcPts val="41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"/>
              </a:rPr>
              <a:t>Condenser information en points compréhensibles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88742" y="1566051"/>
            <a:ext cx="1409194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Poppins"/>
              </a:rPr>
              <a:t>= offrir un aperçu de la littérature que vous avez examinée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37324" y="3480191"/>
            <a:ext cx="4524717" cy="3764927"/>
          </a:xfrm>
          <a:custGeom>
            <a:avLst/>
            <a:gdLst/>
            <a:ahLst/>
            <a:cxnLst/>
            <a:rect l="l" t="t" r="r" b="b"/>
            <a:pathLst>
              <a:path w="4524717" h="3764927">
                <a:moveTo>
                  <a:pt x="0" y="0"/>
                </a:moveTo>
                <a:lnTo>
                  <a:pt x="4524717" y="0"/>
                </a:lnTo>
                <a:lnTo>
                  <a:pt x="4524717" y="3764928"/>
                </a:lnTo>
                <a:lnTo>
                  <a:pt x="0" y="3764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27799" y="3480191"/>
            <a:ext cx="4524717" cy="3764927"/>
          </a:xfrm>
          <a:custGeom>
            <a:avLst/>
            <a:gdLst/>
            <a:ahLst/>
            <a:cxnLst/>
            <a:rect l="l" t="t" r="r" b="b"/>
            <a:pathLst>
              <a:path w="4524717" h="3764927">
                <a:moveTo>
                  <a:pt x="0" y="0"/>
                </a:moveTo>
                <a:lnTo>
                  <a:pt x="4524717" y="0"/>
                </a:lnTo>
                <a:lnTo>
                  <a:pt x="4524717" y="3764928"/>
                </a:lnTo>
                <a:lnTo>
                  <a:pt x="0" y="3764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81647" y="4684654"/>
            <a:ext cx="5284675" cy="4573646"/>
          </a:xfrm>
          <a:custGeom>
            <a:avLst/>
            <a:gdLst/>
            <a:ahLst/>
            <a:cxnLst/>
            <a:rect l="l" t="t" r="r" b="b"/>
            <a:pathLst>
              <a:path w="5284675" h="4573646">
                <a:moveTo>
                  <a:pt x="0" y="0"/>
                </a:moveTo>
                <a:lnTo>
                  <a:pt x="5284674" y="0"/>
                </a:lnTo>
                <a:lnTo>
                  <a:pt x="5284674" y="4573646"/>
                </a:lnTo>
                <a:lnTo>
                  <a:pt x="0" y="4573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27799" y="3480191"/>
            <a:ext cx="4524717" cy="3764927"/>
          </a:xfrm>
          <a:custGeom>
            <a:avLst/>
            <a:gdLst/>
            <a:ahLst/>
            <a:cxnLst/>
            <a:rect l="l" t="t" r="r" b="b"/>
            <a:pathLst>
              <a:path w="4524717" h="3764927">
                <a:moveTo>
                  <a:pt x="0" y="0"/>
                </a:moveTo>
                <a:lnTo>
                  <a:pt x="4524717" y="0"/>
                </a:lnTo>
                <a:lnTo>
                  <a:pt x="4524717" y="3764928"/>
                </a:lnTo>
                <a:lnTo>
                  <a:pt x="0" y="3764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81647" y="4684654"/>
            <a:ext cx="5284675" cy="4573646"/>
          </a:xfrm>
          <a:custGeom>
            <a:avLst/>
            <a:gdLst/>
            <a:ahLst/>
            <a:cxnLst/>
            <a:rect l="l" t="t" r="r" b="b"/>
            <a:pathLst>
              <a:path w="5284675" h="4573646">
                <a:moveTo>
                  <a:pt x="0" y="0"/>
                </a:moveTo>
                <a:lnTo>
                  <a:pt x="5284674" y="0"/>
                </a:lnTo>
                <a:lnTo>
                  <a:pt x="5284674" y="4573646"/>
                </a:lnTo>
                <a:lnTo>
                  <a:pt x="0" y="4573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13847" y="2791448"/>
            <a:ext cx="6823172" cy="4453670"/>
          </a:xfrm>
          <a:custGeom>
            <a:avLst/>
            <a:gdLst/>
            <a:ahLst/>
            <a:cxnLst/>
            <a:rect l="l" t="t" r="r" b="b"/>
            <a:pathLst>
              <a:path w="6823172" h="4453670">
                <a:moveTo>
                  <a:pt x="0" y="0"/>
                </a:moveTo>
                <a:lnTo>
                  <a:pt x="6823172" y="0"/>
                </a:lnTo>
                <a:lnTo>
                  <a:pt x="6823172" y="4453671"/>
                </a:lnTo>
                <a:lnTo>
                  <a:pt x="0" y="44536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27799" y="3480191"/>
            <a:ext cx="4524717" cy="3764927"/>
          </a:xfrm>
          <a:custGeom>
            <a:avLst/>
            <a:gdLst/>
            <a:ahLst/>
            <a:cxnLst/>
            <a:rect l="l" t="t" r="r" b="b"/>
            <a:pathLst>
              <a:path w="4524717" h="3764927">
                <a:moveTo>
                  <a:pt x="0" y="0"/>
                </a:moveTo>
                <a:lnTo>
                  <a:pt x="4524717" y="0"/>
                </a:lnTo>
                <a:lnTo>
                  <a:pt x="4524717" y="3764928"/>
                </a:lnTo>
                <a:lnTo>
                  <a:pt x="0" y="3764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81647" y="4684654"/>
            <a:ext cx="5284675" cy="4573646"/>
          </a:xfrm>
          <a:custGeom>
            <a:avLst/>
            <a:gdLst/>
            <a:ahLst/>
            <a:cxnLst/>
            <a:rect l="l" t="t" r="r" b="b"/>
            <a:pathLst>
              <a:path w="5284675" h="4573646">
                <a:moveTo>
                  <a:pt x="0" y="0"/>
                </a:moveTo>
                <a:lnTo>
                  <a:pt x="5284674" y="0"/>
                </a:lnTo>
                <a:lnTo>
                  <a:pt x="5284674" y="4573646"/>
                </a:lnTo>
                <a:lnTo>
                  <a:pt x="0" y="4573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13847" y="2791448"/>
            <a:ext cx="6823172" cy="4453670"/>
          </a:xfrm>
          <a:custGeom>
            <a:avLst/>
            <a:gdLst/>
            <a:ahLst/>
            <a:cxnLst/>
            <a:rect l="l" t="t" r="r" b="b"/>
            <a:pathLst>
              <a:path w="6823172" h="4453670">
                <a:moveTo>
                  <a:pt x="0" y="0"/>
                </a:moveTo>
                <a:lnTo>
                  <a:pt x="6823172" y="0"/>
                </a:lnTo>
                <a:lnTo>
                  <a:pt x="6823172" y="4453671"/>
                </a:lnTo>
                <a:lnTo>
                  <a:pt x="0" y="44536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74299" y="6172200"/>
            <a:ext cx="4084874" cy="4114800"/>
          </a:xfrm>
          <a:custGeom>
            <a:avLst/>
            <a:gdLst/>
            <a:ahLst/>
            <a:cxnLst/>
            <a:rect l="l" t="t" r="r" b="b"/>
            <a:pathLst>
              <a:path w="4084874" h="4114800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27799" y="3480191"/>
            <a:ext cx="4524717" cy="3764927"/>
          </a:xfrm>
          <a:custGeom>
            <a:avLst/>
            <a:gdLst/>
            <a:ahLst/>
            <a:cxnLst/>
            <a:rect l="l" t="t" r="r" b="b"/>
            <a:pathLst>
              <a:path w="4524717" h="3764927">
                <a:moveTo>
                  <a:pt x="0" y="0"/>
                </a:moveTo>
                <a:lnTo>
                  <a:pt x="4524717" y="0"/>
                </a:lnTo>
                <a:lnTo>
                  <a:pt x="4524717" y="3764928"/>
                </a:lnTo>
                <a:lnTo>
                  <a:pt x="0" y="3764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81647" y="4684654"/>
            <a:ext cx="5284675" cy="4573646"/>
          </a:xfrm>
          <a:custGeom>
            <a:avLst/>
            <a:gdLst/>
            <a:ahLst/>
            <a:cxnLst/>
            <a:rect l="l" t="t" r="r" b="b"/>
            <a:pathLst>
              <a:path w="5284675" h="4573646">
                <a:moveTo>
                  <a:pt x="0" y="0"/>
                </a:moveTo>
                <a:lnTo>
                  <a:pt x="5284674" y="0"/>
                </a:lnTo>
                <a:lnTo>
                  <a:pt x="5284674" y="4573646"/>
                </a:lnTo>
                <a:lnTo>
                  <a:pt x="0" y="4573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13847" y="2791448"/>
            <a:ext cx="6823172" cy="4453670"/>
          </a:xfrm>
          <a:custGeom>
            <a:avLst/>
            <a:gdLst/>
            <a:ahLst/>
            <a:cxnLst/>
            <a:rect l="l" t="t" r="r" b="b"/>
            <a:pathLst>
              <a:path w="6823172" h="4453670">
                <a:moveTo>
                  <a:pt x="0" y="0"/>
                </a:moveTo>
                <a:lnTo>
                  <a:pt x="6823172" y="0"/>
                </a:lnTo>
                <a:lnTo>
                  <a:pt x="6823172" y="4453671"/>
                </a:lnTo>
                <a:lnTo>
                  <a:pt x="0" y="44536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74299" y="6172200"/>
            <a:ext cx="4084874" cy="4114800"/>
          </a:xfrm>
          <a:custGeom>
            <a:avLst/>
            <a:gdLst/>
            <a:ahLst/>
            <a:cxnLst/>
            <a:rect l="l" t="t" r="r" b="b"/>
            <a:pathLst>
              <a:path w="4084874" h="4114800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4628" y="2451491"/>
            <a:ext cx="4706617" cy="4114800"/>
          </a:xfrm>
          <a:custGeom>
            <a:avLst/>
            <a:gdLst/>
            <a:ahLst/>
            <a:cxnLst/>
            <a:rect l="l" t="t" r="r" b="b"/>
            <a:pathLst>
              <a:path w="4706617" h="4114800">
                <a:moveTo>
                  <a:pt x="0" y="0"/>
                </a:moveTo>
                <a:lnTo>
                  <a:pt x="4706616" y="0"/>
                </a:lnTo>
                <a:lnTo>
                  <a:pt x="4706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62567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72992" y="359627"/>
            <a:ext cx="1829329" cy="1816025"/>
          </a:xfrm>
          <a:custGeom>
            <a:avLst/>
            <a:gdLst/>
            <a:ahLst/>
            <a:cxnLst/>
            <a:rect l="l" t="t" r="r" b="b"/>
            <a:pathLst>
              <a:path w="1829329" h="1816025">
                <a:moveTo>
                  <a:pt x="0" y="0"/>
                </a:moveTo>
                <a:lnTo>
                  <a:pt x="1829329" y="0"/>
                </a:lnTo>
                <a:lnTo>
                  <a:pt x="1829329" y="1816024"/>
                </a:lnTo>
                <a:lnTo>
                  <a:pt x="0" y="181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27799" y="3480191"/>
            <a:ext cx="4524717" cy="3764927"/>
          </a:xfrm>
          <a:custGeom>
            <a:avLst/>
            <a:gdLst/>
            <a:ahLst/>
            <a:cxnLst/>
            <a:rect l="l" t="t" r="r" b="b"/>
            <a:pathLst>
              <a:path w="4524717" h="3764927">
                <a:moveTo>
                  <a:pt x="0" y="0"/>
                </a:moveTo>
                <a:lnTo>
                  <a:pt x="4524717" y="0"/>
                </a:lnTo>
                <a:lnTo>
                  <a:pt x="4524717" y="3764928"/>
                </a:lnTo>
                <a:lnTo>
                  <a:pt x="0" y="3764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81647" y="4684654"/>
            <a:ext cx="5284675" cy="4573646"/>
          </a:xfrm>
          <a:custGeom>
            <a:avLst/>
            <a:gdLst/>
            <a:ahLst/>
            <a:cxnLst/>
            <a:rect l="l" t="t" r="r" b="b"/>
            <a:pathLst>
              <a:path w="5284675" h="4573646">
                <a:moveTo>
                  <a:pt x="0" y="0"/>
                </a:moveTo>
                <a:lnTo>
                  <a:pt x="5284674" y="0"/>
                </a:lnTo>
                <a:lnTo>
                  <a:pt x="5284674" y="4573646"/>
                </a:lnTo>
                <a:lnTo>
                  <a:pt x="0" y="4573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13847" y="2791448"/>
            <a:ext cx="6823172" cy="4453670"/>
          </a:xfrm>
          <a:custGeom>
            <a:avLst/>
            <a:gdLst/>
            <a:ahLst/>
            <a:cxnLst/>
            <a:rect l="l" t="t" r="r" b="b"/>
            <a:pathLst>
              <a:path w="6823172" h="4453670">
                <a:moveTo>
                  <a:pt x="0" y="0"/>
                </a:moveTo>
                <a:lnTo>
                  <a:pt x="6823172" y="0"/>
                </a:lnTo>
                <a:lnTo>
                  <a:pt x="6823172" y="4453671"/>
                </a:lnTo>
                <a:lnTo>
                  <a:pt x="0" y="44536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74299" y="6172200"/>
            <a:ext cx="4084874" cy="4114800"/>
          </a:xfrm>
          <a:custGeom>
            <a:avLst/>
            <a:gdLst/>
            <a:ahLst/>
            <a:cxnLst/>
            <a:rect l="l" t="t" r="r" b="b"/>
            <a:pathLst>
              <a:path w="4084874" h="4114800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4628" y="2451491"/>
            <a:ext cx="4706617" cy="4114800"/>
          </a:xfrm>
          <a:custGeom>
            <a:avLst/>
            <a:gdLst/>
            <a:ahLst/>
            <a:cxnLst/>
            <a:rect l="l" t="t" r="r" b="b"/>
            <a:pathLst>
              <a:path w="4706617" h="4114800">
                <a:moveTo>
                  <a:pt x="0" y="0"/>
                </a:moveTo>
                <a:lnTo>
                  <a:pt x="4706616" y="0"/>
                </a:lnTo>
                <a:lnTo>
                  <a:pt x="4706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642135" y="7875990"/>
            <a:ext cx="5645865" cy="2411010"/>
            <a:chOff x="0" y="0"/>
            <a:chExt cx="7527820" cy="3214679"/>
          </a:xfrm>
        </p:grpSpPr>
        <p:sp>
          <p:nvSpPr>
            <p:cNvPr id="11" name="Freeform 11"/>
            <p:cNvSpPr/>
            <p:nvPr/>
          </p:nvSpPr>
          <p:spPr>
            <a:xfrm>
              <a:off x="907363" y="256321"/>
              <a:ext cx="4779488" cy="2476644"/>
            </a:xfrm>
            <a:custGeom>
              <a:avLst/>
              <a:gdLst/>
              <a:ahLst/>
              <a:cxnLst/>
              <a:rect l="l" t="t" r="r" b="b"/>
              <a:pathLst>
                <a:path w="4779488" h="2476644">
                  <a:moveTo>
                    <a:pt x="0" y="0"/>
                  </a:moveTo>
                  <a:lnTo>
                    <a:pt x="4779488" y="0"/>
                  </a:lnTo>
                  <a:lnTo>
                    <a:pt x="4779488" y="2476643"/>
                  </a:lnTo>
                  <a:lnTo>
                    <a:pt x="0" y="2476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748333" y="256321"/>
              <a:ext cx="4779488" cy="2476644"/>
            </a:xfrm>
            <a:custGeom>
              <a:avLst/>
              <a:gdLst/>
              <a:ahLst/>
              <a:cxnLst/>
              <a:rect l="l" t="t" r="r" b="b"/>
              <a:pathLst>
                <a:path w="4779488" h="2476644">
                  <a:moveTo>
                    <a:pt x="0" y="0"/>
                  </a:moveTo>
                  <a:lnTo>
                    <a:pt x="4779487" y="0"/>
                  </a:lnTo>
                  <a:lnTo>
                    <a:pt x="4779487" y="2476643"/>
                  </a:lnTo>
                  <a:lnTo>
                    <a:pt x="0" y="2476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583768" y="991390"/>
              <a:ext cx="5578924" cy="1174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800">
                  <a:solidFill>
                    <a:srgbClr val="000000"/>
                  </a:solidFill>
                  <a:latin typeface="Arial Bold"/>
                </a:rPr>
                <a:t>Consultez la section</a:t>
              </a:r>
            </a:p>
            <a:p>
              <a:pPr algn="ctr">
                <a:lnSpc>
                  <a:spcPts val="3360"/>
                </a:lnSpc>
              </a:pPr>
              <a:r>
                <a:rPr lang="en-US" sz="2800">
                  <a:solidFill>
                    <a:srgbClr val="000000"/>
                  </a:solidFill>
                  <a:latin typeface="Arial Bold"/>
                </a:rPr>
                <a:t>« Ressources »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543046" cy="3214679"/>
            </a:xfrm>
            <a:custGeom>
              <a:avLst/>
              <a:gdLst/>
              <a:ahLst/>
              <a:cxnLst/>
              <a:rect l="l" t="t" r="r" b="b"/>
              <a:pathLst>
                <a:path w="1543046" h="3214679">
                  <a:moveTo>
                    <a:pt x="0" y="0"/>
                  </a:moveTo>
                  <a:lnTo>
                    <a:pt x="1543046" y="0"/>
                  </a:lnTo>
                  <a:lnTo>
                    <a:pt x="1543046" y="3214679"/>
                  </a:lnTo>
                  <a:lnTo>
                    <a:pt x="0" y="3214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4672092" y="619125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Présentation des résultats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9695" y="4023600"/>
            <a:ext cx="2626207" cy="1527862"/>
            <a:chOff x="0" y="0"/>
            <a:chExt cx="3096768" cy="18016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5A97D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583633" y="4129278"/>
            <a:ext cx="1278331" cy="1299597"/>
          </a:xfrm>
          <a:custGeom>
            <a:avLst/>
            <a:gdLst/>
            <a:ahLst/>
            <a:cxnLst/>
            <a:rect l="l" t="t" r="r" b="b"/>
            <a:pathLst>
              <a:path w="1278331" h="1299597">
                <a:moveTo>
                  <a:pt x="0" y="0"/>
                </a:moveTo>
                <a:lnTo>
                  <a:pt x="1278331" y="0"/>
                </a:lnTo>
                <a:lnTo>
                  <a:pt x="1278331" y="1299597"/>
                </a:lnTo>
                <a:lnTo>
                  <a:pt x="0" y="1299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161530" y="5820209"/>
            <a:ext cx="1852569" cy="1171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3"/>
              </a:lnSpc>
            </a:pPr>
            <a:r>
              <a:rPr lang="en-US" sz="2586">
                <a:solidFill>
                  <a:srgbClr val="191919"/>
                </a:solidFill>
                <a:latin typeface="Poppins"/>
              </a:rPr>
              <a:t>Extraction des données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481006" y="3998419"/>
            <a:ext cx="2616902" cy="1522449"/>
            <a:chOff x="0" y="0"/>
            <a:chExt cx="3096768" cy="18016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4F81BD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8123481" y="4129409"/>
            <a:ext cx="1326773" cy="1320660"/>
          </a:xfrm>
          <a:custGeom>
            <a:avLst/>
            <a:gdLst/>
            <a:ahLst/>
            <a:cxnLst/>
            <a:rect l="l" t="t" r="r" b="b"/>
            <a:pathLst>
              <a:path w="1326773" h="1320660">
                <a:moveTo>
                  <a:pt x="0" y="0"/>
                </a:moveTo>
                <a:lnTo>
                  <a:pt x="1326773" y="0"/>
                </a:lnTo>
                <a:lnTo>
                  <a:pt x="1326773" y="1320660"/>
                </a:lnTo>
                <a:lnTo>
                  <a:pt x="0" y="1320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821619" y="5798121"/>
            <a:ext cx="1935676" cy="115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2"/>
              </a:lnSpc>
            </a:pPr>
            <a:r>
              <a:rPr lang="en-US" sz="2577">
                <a:solidFill>
                  <a:srgbClr val="191919"/>
                </a:solidFill>
                <a:latin typeface="Poppins"/>
              </a:rPr>
              <a:t>Processus de sélection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33811" y="5884541"/>
            <a:ext cx="2326845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4"/>
              </a:lnSpc>
            </a:pPr>
            <a:r>
              <a:rPr lang="en-US" sz="3170">
                <a:solidFill>
                  <a:srgbClr val="191919"/>
                </a:solidFill>
                <a:latin typeface="Poppins Bold"/>
              </a:rPr>
              <a:t>Discussion des résultats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707601" y="3798998"/>
            <a:ext cx="3369269" cy="1960157"/>
            <a:chOff x="0" y="0"/>
            <a:chExt cx="3096768" cy="18016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E46270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5750520" y="4035914"/>
            <a:ext cx="1359993" cy="1408656"/>
          </a:xfrm>
          <a:custGeom>
            <a:avLst/>
            <a:gdLst/>
            <a:ahLst/>
            <a:cxnLst/>
            <a:rect l="l" t="t" r="r" b="b"/>
            <a:pathLst>
              <a:path w="1359993" h="1408656">
                <a:moveTo>
                  <a:pt x="0" y="0"/>
                </a:moveTo>
                <a:lnTo>
                  <a:pt x="1359993" y="0"/>
                </a:lnTo>
                <a:lnTo>
                  <a:pt x="1359993" y="1408656"/>
                </a:lnTo>
                <a:lnTo>
                  <a:pt x="0" y="14086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5135622" y="3998419"/>
            <a:ext cx="2573542" cy="1497223"/>
            <a:chOff x="0" y="0"/>
            <a:chExt cx="3096768" cy="180162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2B6FA0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5906524" y="4127239"/>
            <a:ext cx="1211136" cy="1211136"/>
          </a:xfrm>
          <a:custGeom>
            <a:avLst/>
            <a:gdLst/>
            <a:ahLst/>
            <a:cxnLst/>
            <a:rect l="l" t="t" r="r" b="b"/>
            <a:pathLst>
              <a:path w="1211136" h="1211136">
                <a:moveTo>
                  <a:pt x="0" y="0"/>
                </a:moveTo>
                <a:lnTo>
                  <a:pt x="1211136" y="0"/>
                </a:lnTo>
                <a:lnTo>
                  <a:pt x="1211136" y="1211136"/>
                </a:lnTo>
                <a:lnTo>
                  <a:pt x="0" y="121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10232" y="5749093"/>
            <a:ext cx="1923124" cy="1158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534">
                <a:solidFill>
                  <a:srgbClr val="191919"/>
                </a:solidFill>
                <a:latin typeface="Poppins"/>
              </a:rPr>
              <a:t>Stratégie de recherche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907685" y="0"/>
            <a:ext cx="19195685" cy="2451491"/>
            <a:chOff x="0" y="0"/>
            <a:chExt cx="3535985" cy="4515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535985" cy="451583"/>
            </a:xfrm>
            <a:custGeom>
              <a:avLst/>
              <a:gdLst/>
              <a:ahLst/>
              <a:cxnLst/>
              <a:rect l="l" t="t" r="r" b="b"/>
              <a:pathLst>
                <a:path w="3535985" h="451583">
                  <a:moveTo>
                    <a:pt x="0" y="0"/>
                  </a:moveTo>
                  <a:lnTo>
                    <a:pt x="3535985" y="0"/>
                  </a:lnTo>
                  <a:lnTo>
                    <a:pt x="3535985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4662567" y="811408"/>
            <a:ext cx="89628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FFFFFF"/>
                </a:solidFill>
                <a:latin typeface="Poppins Bold"/>
              </a:rPr>
              <a:t>Discussion des résultats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312330" y="3989071"/>
            <a:ext cx="2626207" cy="3352795"/>
            <a:chOff x="0" y="0"/>
            <a:chExt cx="3501609" cy="4470393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3501609" cy="2037149"/>
              <a:chOff x="0" y="0"/>
              <a:chExt cx="3096768" cy="18016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096768" cy="1801622"/>
              </a:xfrm>
              <a:custGeom>
                <a:avLst/>
                <a:gdLst/>
                <a:ahLst/>
                <a:cxnLst/>
                <a:rect l="l" t="t" r="r" b="b"/>
                <a:pathLst>
                  <a:path w="3096768" h="1801622">
                    <a:moveTo>
                      <a:pt x="2661793" y="1801622"/>
                    </a:moveTo>
                    <a:lnTo>
                      <a:pt x="0" y="1801622"/>
                    </a:lnTo>
                    <a:lnTo>
                      <a:pt x="435737" y="900811"/>
                    </a:lnTo>
                    <a:lnTo>
                      <a:pt x="0" y="0"/>
                    </a:lnTo>
                    <a:lnTo>
                      <a:pt x="2661793" y="0"/>
                    </a:lnTo>
                    <a:lnTo>
                      <a:pt x="3096768" y="900811"/>
                    </a:lnTo>
                    <a:lnTo>
                      <a:pt x="2661793" y="1801622"/>
                    </a:lnTo>
                    <a:close/>
                  </a:path>
                </a:pathLst>
              </a:custGeom>
              <a:solidFill>
                <a:srgbClr val="6FA8DC">
                  <a:alpha val="83922"/>
                </a:srgbClr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913961" y="228087"/>
              <a:ext cx="1673687" cy="1661515"/>
            </a:xfrm>
            <a:custGeom>
              <a:avLst/>
              <a:gdLst/>
              <a:ahLst/>
              <a:cxnLst/>
              <a:rect l="l" t="t" r="r" b="b"/>
              <a:pathLst>
                <a:path w="1673687" h="1661515">
                  <a:moveTo>
                    <a:pt x="0" y="0"/>
                  </a:moveTo>
                  <a:lnTo>
                    <a:pt x="1673687" y="0"/>
                  </a:lnTo>
                  <a:lnTo>
                    <a:pt x="1673687" y="1661515"/>
                  </a:lnTo>
                  <a:lnTo>
                    <a:pt x="0" y="1661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114586" y="2401829"/>
              <a:ext cx="2830049" cy="2068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3"/>
                </a:lnSpc>
              </a:pPr>
              <a:r>
                <a:rPr lang="en-US" sz="2586">
                  <a:solidFill>
                    <a:srgbClr val="191919"/>
                  </a:solidFill>
                  <a:latin typeface="Poppins"/>
                </a:rPr>
                <a:t>Méthodes d’analyse et présentation des résultats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77409" y="4023600"/>
            <a:ext cx="2557457" cy="1487865"/>
            <a:chOff x="0" y="0"/>
            <a:chExt cx="3096768" cy="180162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263C60">
                <a:alpha val="50980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2754372" y="4023600"/>
            <a:ext cx="2557457" cy="1487865"/>
            <a:chOff x="0" y="0"/>
            <a:chExt cx="3096768" cy="180162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096768" cy="1801622"/>
            </a:xfrm>
            <a:custGeom>
              <a:avLst/>
              <a:gdLst/>
              <a:ahLst/>
              <a:cxnLst/>
              <a:rect l="l" t="t" r="r" b="b"/>
              <a:pathLst>
                <a:path w="3096768" h="1801622">
                  <a:moveTo>
                    <a:pt x="2661793" y="1801622"/>
                  </a:moveTo>
                  <a:lnTo>
                    <a:pt x="0" y="1801622"/>
                  </a:lnTo>
                  <a:lnTo>
                    <a:pt x="435737" y="900811"/>
                  </a:lnTo>
                  <a:lnTo>
                    <a:pt x="0" y="0"/>
                  </a:lnTo>
                  <a:lnTo>
                    <a:pt x="2661793" y="0"/>
                  </a:lnTo>
                  <a:lnTo>
                    <a:pt x="3096768" y="900811"/>
                  </a:lnTo>
                  <a:lnTo>
                    <a:pt x="2661793" y="1801622"/>
                  </a:lnTo>
                  <a:close/>
                </a:path>
              </a:pathLst>
            </a:custGeom>
            <a:solidFill>
              <a:srgbClr val="075579">
                <a:alpha val="50980"/>
              </a:srgbClr>
            </a:solidFill>
          </p:spPr>
        </p:sp>
      </p:grpSp>
      <p:sp>
        <p:nvSpPr>
          <p:cNvPr id="30" name="Freeform 30"/>
          <p:cNvSpPr/>
          <p:nvPr/>
        </p:nvSpPr>
        <p:spPr>
          <a:xfrm>
            <a:off x="3527448" y="4151614"/>
            <a:ext cx="1011304" cy="1264130"/>
          </a:xfrm>
          <a:custGeom>
            <a:avLst/>
            <a:gdLst/>
            <a:ahLst/>
            <a:cxnLst/>
            <a:rect l="l" t="t" r="r" b="b"/>
            <a:pathLst>
              <a:path w="1011304" h="1264130">
                <a:moveTo>
                  <a:pt x="0" y="0"/>
                </a:moveTo>
                <a:lnTo>
                  <a:pt x="1011304" y="0"/>
                </a:lnTo>
                <a:lnTo>
                  <a:pt x="1011304" y="1264130"/>
                </a:lnTo>
                <a:lnTo>
                  <a:pt x="0" y="1264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1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95535" y="4151614"/>
            <a:ext cx="1215371" cy="1215371"/>
          </a:xfrm>
          <a:custGeom>
            <a:avLst/>
            <a:gdLst/>
            <a:ahLst/>
            <a:cxnLst/>
            <a:rect l="l" t="t" r="r" b="b"/>
            <a:pathLst>
              <a:path w="1215371" h="1215371">
                <a:moveTo>
                  <a:pt x="0" y="0"/>
                </a:moveTo>
                <a:lnTo>
                  <a:pt x="1215371" y="0"/>
                </a:lnTo>
                <a:lnTo>
                  <a:pt x="1215371" y="1215371"/>
                </a:lnTo>
                <a:lnTo>
                  <a:pt x="0" y="1215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51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3007206" y="5770620"/>
            <a:ext cx="205178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>
                    <a:alpha val="50980"/>
                  </a:srgbClr>
                </a:solidFill>
                <a:latin typeface="Poppins"/>
              </a:rPr>
              <a:t>Critères d’inclusion et d’exclusion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04916" y="5770620"/>
            <a:ext cx="209271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191919">
                    <a:alpha val="50980"/>
                  </a:srgbClr>
                </a:solidFill>
                <a:latin typeface="Poppins"/>
              </a:rPr>
              <a:t>Cadre/ligne directrices</a:t>
            </a:r>
          </a:p>
        </p:txBody>
      </p:sp>
      <p:sp>
        <p:nvSpPr>
          <p:cNvPr id="34" name="AutoShape 34"/>
          <p:cNvSpPr/>
          <p:nvPr/>
        </p:nvSpPr>
        <p:spPr>
          <a:xfrm flipV="1">
            <a:off x="377423" y="8403310"/>
            <a:ext cx="15160179" cy="0"/>
          </a:xfrm>
          <a:prstGeom prst="line">
            <a:avLst/>
          </a:prstGeom>
          <a:ln w="76200" cap="flat">
            <a:solidFill>
              <a:srgbClr val="07557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TextBox 35"/>
          <p:cNvSpPr txBox="1"/>
          <p:nvPr/>
        </p:nvSpPr>
        <p:spPr>
          <a:xfrm>
            <a:off x="377423" y="8662987"/>
            <a:ext cx="15160179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>
                <a:solidFill>
                  <a:srgbClr val="191919"/>
                </a:solidFill>
                <a:latin typeface="Poppins"/>
              </a:rPr>
              <a:t>Méthodologie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8174</Words>
  <Application>Microsoft Macintosh PowerPoint</Application>
  <PresentationFormat>Personnalisé</PresentationFormat>
  <Paragraphs>1435</Paragraphs>
  <Slides>142</Slides>
  <Notes>142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142</vt:i4>
      </vt:variant>
    </vt:vector>
  </HeadingPairs>
  <TitlesOfParts>
    <vt:vector size="154" baseType="lpstr">
      <vt:lpstr>Arial Italics</vt:lpstr>
      <vt:lpstr>Poppins Italics</vt:lpstr>
      <vt:lpstr>Open Sans</vt:lpstr>
      <vt:lpstr>Arial</vt:lpstr>
      <vt:lpstr>Open Sans Bold</vt:lpstr>
      <vt:lpstr>Arial Bold</vt:lpstr>
      <vt:lpstr>Aileron Bold</vt:lpstr>
      <vt:lpstr>Poppins Bold</vt:lpstr>
      <vt:lpstr>Calibri</vt:lpstr>
      <vt:lpstr>Poppins Medium</vt:lpstr>
      <vt:lpstr>Poppins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Capsule 3_Implémentation de l'examen de la portée_REL</dc:title>
  <cp:lastModifiedBy>Tania Sabatino (CHUM)</cp:lastModifiedBy>
  <cp:revision>4</cp:revision>
  <dcterms:created xsi:type="dcterms:W3CDTF">2006-08-16T00:00:00Z</dcterms:created>
  <dcterms:modified xsi:type="dcterms:W3CDTF">2024-04-03T02:00:13Z</dcterms:modified>
  <dc:identifier>DAGBTpqhUdU</dc:identifier>
</cp:coreProperties>
</file>