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" panose="020B0604020202020204" charset="0"/>
      <p:regular r:id="rId18"/>
    </p:embeddedFont>
    <p:embeddedFont>
      <p:font typeface="Canva Sans Bold" panose="020B0604020202020204" charset="0"/>
      <p:regular r:id="rId19"/>
    </p:embeddedFont>
    <p:embeddedFont>
      <p:font typeface="Canva Sans Italics" panose="020B060402020202020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pressbooks.etsmtl.ca/reussirexamensciencessante/back-matter/annex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pressbooks.etsmtl.ca/reussirexamensciencessant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3946526"/>
            <a:chOff x="0" y="0"/>
            <a:chExt cx="21640800" cy="5262035"/>
          </a:xfrm>
        </p:grpSpPr>
        <p:sp>
          <p:nvSpPr>
            <p:cNvPr id="3" name="AutoShape 3"/>
            <p:cNvSpPr/>
            <p:nvPr/>
          </p:nvSpPr>
          <p:spPr>
            <a:xfrm>
              <a:off x="6492240" y="2488355"/>
              <a:ext cx="865632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764580"/>
              <a:ext cx="21640800" cy="2497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Open Sans"/>
                </a:rPr>
                <a:t>Entrevue avec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Open Sans"/>
                </a:rPr>
                <a:t>Nadielda Pastor-Bédard, étudiante à la maîtrise en ergothérapie,</a:t>
              </a:r>
            </a:p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Open Sans"/>
                </a:rPr>
                <a:t> Université de Montréal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94107" y="-85725"/>
              <a:ext cx="20665881" cy="2231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FFFFFF"/>
                  </a:solidFill>
                  <a:latin typeface="Open Sans Bold"/>
                </a:rPr>
                <a:t>L’examen de la portée : les conseils de Nadielda, étudiante à la maîtrise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14892" y="6778836"/>
            <a:ext cx="13858216" cy="729541"/>
            <a:chOff x="0" y="0"/>
            <a:chExt cx="18477621" cy="972721"/>
          </a:xfrm>
        </p:grpSpPr>
        <p:sp>
          <p:nvSpPr>
            <p:cNvPr id="7" name="Freeform 7"/>
            <p:cNvSpPr/>
            <p:nvPr/>
          </p:nvSpPr>
          <p:spPr>
            <a:xfrm>
              <a:off x="0" y="19572"/>
              <a:ext cx="2724249" cy="953149"/>
            </a:xfrm>
            <a:custGeom>
              <a:avLst/>
              <a:gdLst/>
              <a:ahLst/>
              <a:cxnLst/>
              <a:rect l="l" t="t" r="r" b="b"/>
              <a:pathLst>
                <a:path w="2724249" h="9531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3154080" y="-38100"/>
              <a:ext cx="15323541" cy="1004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8051" y="9110633"/>
            <a:ext cx="16522397" cy="600134"/>
            <a:chOff x="0" y="0"/>
            <a:chExt cx="22029863" cy="8001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507302" cy="800179"/>
            </a:xfrm>
            <a:custGeom>
              <a:avLst/>
              <a:gdLst/>
              <a:ahLst/>
              <a:cxnLst/>
              <a:rect l="l" t="t" r="r" b="b"/>
              <a:pathLst>
                <a:path w="6507302" h="800179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5641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8409288" y="0"/>
              <a:ext cx="3620575" cy="800179"/>
            </a:xfrm>
            <a:custGeom>
              <a:avLst/>
              <a:gdLst/>
              <a:ahLst/>
              <a:cxnLst/>
              <a:rect l="l" t="t" r="r" b="b"/>
              <a:pathLst>
                <a:path w="3620575" h="800179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178543" y="4891716"/>
            <a:ext cx="15930914" cy="1744245"/>
            <a:chOff x="0" y="0"/>
            <a:chExt cx="21241219" cy="2325661"/>
          </a:xfrm>
        </p:grpSpPr>
        <p:sp>
          <p:nvSpPr>
            <p:cNvPr id="13" name="Freeform 13"/>
            <p:cNvSpPr/>
            <p:nvPr/>
          </p:nvSpPr>
          <p:spPr>
            <a:xfrm>
              <a:off x="4157623" y="0"/>
              <a:ext cx="4651321" cy="2325661"/>
            </a:xfrm>
            <a:custGeom>
              <a:avLst/>
              <a:gdLst/>
              <a:ahLst/>
              <a:cxnLst/>
              <a:rect l="l" t="t" r="r" b="b"/>
              <a:pathLst>
                <a:path w="4651321" h="232566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204561" y="620515"/>
              <a:ext cx="3681425" cy="1288833"/>
            </a:xfrm>
            <a:custGeom>
              <a:avLst/>
              <a:gdLst/>
              <a:ahLst/>
              <a:cxnLst/>
              <a:rect l="l" t="t" r="r" b="b"/>
              <a:pathLst>
                <a:path w="3681425" h="1288833">
                  <a:moveTo>
                    <a:pt x="0" y="0"/>
                  </a:moveTo>
                  <a:lnTo>
                    <a:pt x="3681425" y="0"/>
                  </a:lnTo>
                  <a:lnTo>
                    <a:pt x="3681425" y="1288833"/>
                  </a:lnTo>
                  <a:lnTo>
                    <a:pt x="0" y="1288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7647986" y="508080"/>
              <a:ext cx="1513705" cy="1513705"/>
            </a:xfrm>
            <a:custGeom>
              <a:avLst/>
              <a:gdLst/>
              <a:ahLst/>
              <a:cxnLst/>
              <a:rect l="l" t="t" r="r" b="b"/>
              <a:pathLst>
                <a:path w="1513705" h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9037" b="-3903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9012802" y="826813"/>
              <a:ext cx="2228417" cy="80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086647" y="351269"/>
              <a:ext cx="3355914" cy="1623122"/>
            </a:xfrm>
            <a:custGeom>
              <a:avLst/>
              <a:gdLst/>
              <a:ahLst/>
              <a:cxnLst/>
              <a:rect l="l" t="t" r="r" b="b"/>
              <a:pathLst>
                <a:path w="3355914" h="1623122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351269"/>
              <a:ext cx="3389298" cy="1309501"/>
            </a:xfrm>
            <a:custGeom>
              <a:avLst/>
              <a:gdLst/>
              <a:ahLst/>
              <a:cxnLst/>
              <a:rect l="l" t="t" r="r" b="b"/>
              <a:pathLst>
                <a:path w="3389298" h="1309501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997090" y="7812830"/>
            <a:ext cx="16503358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Canva Sans Bold"/>
              </a:rPr>
              <a:t>Pour citer ce projet : 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199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Université de Montréal. Licence CC BY-NC-SA 4.0 International.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9124950" y="-3829050"/>
            <a:ext cx="0" cy="1828800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95398"/>
            <a:ext cx="9124950" cy="5257948"/>
            <a:chOff x="0" y="0"/>
            <a:chExt cx="2403279" cy="13848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5162550"/>
            <a:ext cx="9124950" cy="5257948"/>
            <a:chOff x="0" y="0"/>
            <a:chExt cx="2403279" cy="13848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24950" y="-95398"/>
            <a:ext cx="9124950" cy="5257948"/>
            <a:chOff x="0" y="0"/>
            <a:chExt cx="2403279" cy="1384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467670"/>
            <a:ext cx="7334250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Projet versatile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Moins vulnérable aux imprévus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D’envergures différentes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les intérêts de recherche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une problématique spécifique</a:t>
            </a:r>
          </a:p>
          <a:p>
            <a:pPr>
              <a:lnSpc>
                <a:spcPts val="4320"/>
              </a:lnSpc>
            </a:pPr>
            <a:endParaRPr lang="en-US" sz="270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9124950" y="-3829050"/>
            <a:ext cx="0" cy="1828800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95398"/>
            <a:ext cx="9124950" cy="5257948"/>
            <a:chOff x="0" y="0"/>
            <a:chExt cx="2403279" cy="13848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5162550"/>
            <a:ext cx="9124950" cy="5257948"/>
            <a:chOff x="0" y="0"/>
            <a:chExt cx="2403279" cy="13848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24950" y="-95398"/>
            <a:ext cx="9124950" cy="5257948"/>
            <a:chOff x="0" y="0"/>
            <a:chExt cx="2403279" cy="1384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020300" y="496245"/>
            <a:ext cx="7568087" cy="20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Qualités utiles pour mener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Être organisé·e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Travailler régulièrement (par petits bouts)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467670"/>
            <a:ext cx="7334250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Projet versatile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Moins vulnérable aux imprévus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D’envergures différentes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les intérêts de recherche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une problématique spécifique</a:t>
            </a:r>
          </a:p>
          <a:p>
            <a:pPr>
              <a:lnSpc>
                <a:spcPts val="4320"/>
              </a:lnSpc>
            </a:pPr>
            <a:endParaRPr lang="en-US" sz="270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9124950" y="-3829050"/>
            <a:ext cx="0" cy="1828800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95398"/>
            <a:ext cx="9124950" cy="5257948"/>
            <a:chOff x="0" y="0"/>
            <a:chExt cx="2403279" cy="13848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5162550"/>
            <a:ext cx="9124950" cy="5257948"/>
            <a:chOff x="0" y="0"/>
            <a:chExt cx="2403279" cy="13848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24950" y="-95398"/>
            <a:ext cx="9124950" cy="5257948"/>
            <a:chOff x="0" y="0"/>
            <a:chExt cx="2403279" cy="1384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5572008"/>
            <a:ext cx="7629456" cy="358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Quatre éléments essentiels pour préparer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Avoir une bonne fondation sur l’idée du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projet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Avoir une question de recherche claire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3. Consulter des ressources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4. Se renseigner sur ce qui existe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20300" y="496245"/>
            <a:ext cx="7568087" cy="20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Qualités utiles pour mener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Être organisé·e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Travailler régulièrement (par petits bouts)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67670"/>
            <a:ext cx="7334250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Projet versatile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Moins vulnérable aux imprévus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D’envergures différentes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les intérêts de recherche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une problématique spécifique</a:t>
            </a:r>
          </a:p>
          <a:p>
            <a:pPr>
              <a:lnSpc>
                <a:spcPts val="4320"/>
              </a:lnSpc>
            </a:pPr>
            <a:endParaRPr lang="en-US" sz="270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9124950" y="-3829050"/>
            <a:ext cx="0" cy="1828800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95398"/>
            <a:ext cx="9124950" cy="5257948"/>
            <a:chOff x="0" y="0"/>
            <a:chExt cx="2403279" cy="13848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5162550"/>
            <a:ext cx="9124950" cy="5257948"/>
            <a:chOff x="0" y="0"/>
            <a:chExt cx="2403279" cy="13848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24950" y="-95398"/>
            <a:ext cx="9124950" cy="5257948"/>
            <a:chOff x="0" y="0"/>
            <a:chExt cx="2403279" cy="1384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3279" cy="1384809"/>
            </a:xfrm>
            <a:custGeom>
              <a:avLst/>
              <a:gdLst/>
              <a:ahLst/>
              <a:cxnLst/>
              <a:rect l="l" t="t" r="r" b="b"/>
              <a:pathLst>
                <a:path w="2403279" h="138480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5572008"/>
            <a:ext cx="7629456" cy="358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Quatre éléments essentiels pour préparer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Avoir une bonne fondation sur l’idée du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projet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Avoir une question de recherche claire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3. Consulter des ressources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4. Se renseigner sur ce qui existe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20300" y="5543433"/>
            <a:ext cx="7334250" cy="26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Trois conseils à retenir</a:t>
            </a:r>
          </a:p>
          <a:p>
            <a:pPr marL="582930" lvl="1" indent="-291465">
              <a:lnSpc>
                <a:spcPts val="4320"/>
              </a:lnSpc>
              <a:buAutoNum type="arabicPeriod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Travailler régulièrement</a:t>
            </a:r>
          </a:p>
          <a:p>
            <a:pPr marL="582930" lvl="1" indent="-291465">
              <a:lnSpc>
                <a:spcPts val="4320"/>
              </a:lnSpc>
              <a:buAutoNum type="arabicPeriod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Avoir une bonne communication en équipe</a:t>
            </a:r>
          </a:p>
          <a:p>
            <a:pPr marL="582930" lvl="1" indent="-291465">
              <a:lnSpc>
                <a:spcPts val="4320"/>
              </a:lnSpc>
              <a:buAutoNum type="arabicPeriod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Chercher de l’aide et de la 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20300" y="496245"/>
            <a:ext cx="7568087" cy="20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Qualités utiles pour mener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Être organisé·e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Travailler régulièrement (par petits bouts)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467670"/>
            <a:ext cx="7334250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Projet versatile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Moins vulnérable aux imprévus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D’envergures différentes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les intérêts de recherche</a:t>
            </a:r>
          </a:p>
          <a:p>
            <a:pPr marL="582930" lvl="1" indent="-291465">
              <a:lnSpc>
                <a:spcPts val="432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Selon une problématique spécifique</a:t>
            </a:r>
          </a:p>
          <a:p>
            <a:pPr>
              <a:lnSpc>
                <a:spcPts val="4320"/>
              </a:lnSpc>
            </a:pPr>
            <a:endParaRPr lang="en-US" sz="270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4747910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Responsables du contenu et de la conception de la vidéo expérientielle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79059" y="981075"/>
            <a:ext cx="11080241" cy="505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Shalini Lal,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professeure agrégée à l’École de réadaptation de l’Université de Montréal</a:t>
            </a:r>
          </a:p>
          <a:p>
            <a:pPr algn="just">
              <a:lnSpc>
                <a:spcPts val="1399"/>
              </a:lnSpc>
            </a:pPr>
            <a:endParaRPr lang="en-US" sz="2499">
              <a:solidFill>
                <a:srgbClr val="FFFFFF"/>
              </a:solidFill>
              <a:latin typeface="Canva Sans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Tania Sabatino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étudiante à la maîtrise en sciences de la réadaptation et auxiliaire de recherche, Université de Montréal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FFFFFF"/>
              </a:solidFill>
              <a:latin typeface="Canva Sans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Nadielda Pastor-Bédard, 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étudiante à la maîtrise en ergothérapie,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"/>
              </a:rPr>
              <a:t>Université de Montréal </a:t>
            </a:r>
          </a:p>
          <a:p>
            <a:pPr algn="just">
              <a:lnSpc>
                <a:spcPts val="1399"/>
              </a:lnSpc>
            </a:pPr>
            <a:endParaRPr lang="en-US" sz="2499">
              <a:solidFill>
                <a:srgbClr val="FFFFFF"/>
              </a:solidFill>
              <a:latin typeface="Canva Sans"/>
            </a:endParaR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Hajar Sedfi,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  <a:p>
            <a:pPr algn="just">
              <a:lnSpc>
                <a:spcPts val="1399"/>
              </a:lnSpc>
            </a:pPr>
            <a:endParaRPr lang="en-US" sz="2499">
              <a:solidFill>
                <a:srgbClr val="FFFFFF"/>
              </a:solidFill>
              <a:latin typeface="Canva Sans"/>
            </a:endParaR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Tamara Lefranc,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78051" y="9110633"/>
            <a:ext cx="16522397" cy="600134"/>
            <a:chOff x="0" y="0"/>
            <a:chExt cx="22029863" cy="8001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07302" cy="800179"/>
            </a:xfrm>
            <a:custGeom>
              <a:avLst/>
              <a:gdLst/>
              <a:ahLst/>
              <a:cxnLst/>
              <a:rect l="l" t="t" r="r" b="b"/>
              <a:pathLst>
                <a:path w="6507302" h="800179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56414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8409288" y="0"/>
              <a:ext cx="3620575" cy="800179"/>
            </a:xfrm>
            <a:custGeom>
              <a:avLst/>
              <a:gdLst/>
              <a:ahLst/>
              <a:cxnLst/>
              <a:rect l="l" t="t" r="r" b="b"/>
              <a:pathLst>
                <a:path w="3620575" h="800179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214892" y="8177966"/>
            <a:ext cx="13858216" cy="729541"/>
            <a:chOff x="0" y="0"/>
            <a:chExt cx="18477621" cy="972721"/>
          </a:xfrm>
        </p:grpSpPr>
        <p:sp>
          <p:nvSpPr>
            <p:cNvPr id="8" name="Freeform 8"/>
            <p:cNvSpPr/>
            <p:nvPr/>
          </p:nvSpPr>
          <p:spPr>
            <a:xfrm>
              <a:off x="0" y="19572"/>
              <a:ext cx="2724249" cy="953149"/>
            </a:xfrm>
            <a:custGeom>
              <a:avLst/>
              <a:gdLst/>
              <a:ahLst/>
              <a:cxnLst/>
              <a:rect l="l" t="t" r="r" b="b"/>
              <a:pathLst>
                <a:path w="2724249" h="9531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154080" y="-38100"/>
              <a:ext cx="15323541" cy="1004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433721"/>
            <a:ext cx="15930914" cy="1744245"/>
            <a:chOff x="0" y="0"/>
            <a:chExt cx="21241219" cy="2325661"/>
          </a:xfrm>
        </p:grpSpPr>
        <p:sp>
          <p:nvSpPr>
            <p:cNvPr id="11" name="Freeform 11"/>
            <p:cNvSpPr/>
            <p:nvPr/>
          </p:nvSpPr>
          <p:spPr>
            <a:xfrm>
              <a:off x="4004887" y="0"/>
              <a:ext cx="4651321" cy="2325661"/>
            </a:xfrm>
            <a:custGeom>
              <a:avLst/>
              <a:gdLst/>
              <a:ahLst/>
              <a:cxnLst/>
              <a:rect l="l" t="t" r="r" b="b"/>
              <a:pathLst>
                <a:path w="4651321" h="232566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204561" y="573122"/>
              <a:ext cx="3681425" cy="1288833"/>
            </a:xfrm>
            <a:custGeom>
              <a:avLst/>
              <a:gdLst/>
              <a:ahLst/>
              <a:cxnLst/>
              <a:rect l="l" t="t" r="r" b="b"/>
              <a:pathLst>
                <a:path w="3681425" h="1288833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647986" y="460687"/>
              <a:ext cx="1513705" cy="1513705"/>
            </a:xfrm>
            <a:custGeom>
              <a:avLst/>
              <a:gdLst/>
              <a:ahLst/>
              <a:cxnLst/>
              <a:rect l="l" t="t" r="r" b="b"/>
              <a:pathLst>
                <a:path w="1513705" h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9037" b="-39037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9012802" y="779420"/>
              <a:ext cx="2228417" cy="80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9086647" y="351269"/>
              <a:ext cx="3355914" cy="1623122"/>
            </a:xfrm>
            <a:custGeom>
              <a:avLst/>
              <a:gdLst/>
              <a:ahLst/>
              <a:cxnLst/>
              <a:rect l="l" t="t" r="r" b="b"/>
              <a:pathLst>
                <a:path w="3355914" h="1623122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03876"/>
              <a:ext cx="3389298" cy="1309501"/>
            </a:xfrm>
            <a:custGeom>
              <a:avLst/>
              <a:gdLst/>
              <a:ahLst/>
              <a:cxnLst/>
              <a:rect l="l" t="t" r="r" b="b"/>
              <a:pathLst>
                <a:path w="3389298" h="1309501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8051" y="9110633"/>
            <a:ext cx="16522397" cy="600134"/>
            <a:chOff x="0" y="0"/>
            <a:chExt cx="22029863" cy="8001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7302" cy="800179"/>
            </a:xfrm>
            <a:custGeom>
              <a:avLst/>
              <a:gdLst/>
              <a:ahLst/>
              <a:cxnLst/>
              <a:rect l="l" t="t" r="r" b="b"/>
              <a:pathLst>
                <a:path w="6507302" h="800179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5641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8409288" y="0"/>
              <a:ext cx="3620575" cy="800179"/>
            </a:xfrm>
            <a:custGeom>
              <a:avLst/>
              <a:gdLst/>
              <a:ahLst/>
              <a:cxnLst/>
              <a:rect l="l" t="t" r="r" b="b"/>
              <a:pathLst>
                <a:path w="3620575" h="800179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214892" y="8177966"/>
            <a:ext cx="13858216" cy="729541"/>
            <a:chOff x="0" y="0"/>
            <a:chExt cx="18477621" cy="972721"/>
          </a:xfrm>
        </p:grpSpPr>
        <p:sp>
          <p:nvSpPr>
            <p:cNvPr id="6" name="Freeform 6"/>
            <p:cNvSpPr/>
            <p:nvPr/>
          </p:nvSpPr>
          <p:spPr>
            <a:xfrm>
              <a:off x="0" y="19572"/>
              <a:ext cx="2724249" cy="953149"/>
            </a:xfrm>
            <a:custGeom>
              <a:avLst/>
              <a:gdLst/>
              <a:ahLst/>
              <a:cxnLst/>
              <a:rect l="l" t="t" r="r" b="b"/>
              <a:pathLst>
                <a:path w="2724249" h="9531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54080" y="-38100"/>
              <a:ext cx="15323541" cy="1004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6433721"/>
            <a:ext cx="15930914" cy="1744245"/>
            <a:chOff x="0" y="0"/>
            <a:chExt cx="21241219" cy="2325661"/>
          </a:xfrm>
        </p:grpSpPr>
        <p:sp>
          <p:nvSpPr>
            <p:cNvPr id="9" name="Freeform 9"/>
            <p:cNvSpPr/>
            <p:nvPr/>
          </p:nvSpPr>
          <p:spPr>
            <a:xfrm>
              <a:off x="4004887" y="0"/>
              <a:ext cx="4651321" cy="2325661"/>
            </a:xfrm>
            <a:custGeom>
              <a:avLst/>
              <a:gdLst/>
              <a:ahLst/>
              <a:cxnLst/>
              <a:rect l="l" t="t" r="r" b="b"/>
              <a:pathLst>
                <a:path w="4651321" h="232566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204561" y="573122"/>
              <a:ext cx="3681425" cy="1288833"/>
            </a:xfrm>
            <a:custGeom>
              <a:avLst/>
              <a:gdLst/>
              <a:ahLst/>
              <a:cxnLst/>
              <a:rect l="l" t="t" r="r" b="b"/>
              <a:pathLst>
                <a:path w="3681425" h="1288833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7647986" y="460687"/>
              <a:ext cx="1513705" cy="1513705"/>
            </a:xfrm>
            <a:custGeom>
              <a:avLst/>
              <a:gdLst/>
              <a:ahLst/>
              <a:cxnLst/>
              <a:rect l="l" t="t" r="r" b="b"/>
              <a:pathLst>
                <a:path w="1513705" h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9037" b="-39037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9012802" y="779420"/>
              <a:ext cx="2228417" cy="80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9086647" y="351269"/>
              <a:ext cx="3355914" cy="1623122"/>
            </a:xfrm>
            <a:custGeom>
              <a:avLst/>
              <a:gdLst/>
              <a:ahLst/>
              <a:cxnLst/>
              <a:rect l="l" t="t" r="r" b="b"/>
              <a:pathLst>
                <a:path w="3355914" h="1623122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303876"/>
              <a:ext cx="3389298" cy="1309501"/>
            </a:xfrm>
            <a:custGeom>
              <a:avLst/>
              <a:gdLst/>
              <a:ahLst/>
              <a:cxnLst/>
              <a:rect l="l" t="t" r="r" b="b"/>
              <a:pathLst>
                <a:path w="3389298" h="1309501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2032000"/>
            <a:chOff x="0" y="0"/>
            <a:chExt cx="21640800" cy="270933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6330547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Soutien pédagogique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61677" y="-47625"/>
              <a:ext cx="14579123" cy="2756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Pascal Martinolli,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1399"/>
                </a:lnSpc>
              </a:pPr>
              <a:endParaRPr lang="en-US" sz="2499">
                <a:solidFill>
                  <a:srgbClr val="FFFFFF"/>
                </a:solidFill>
                <a:latin typeface="Canva Sans"/>
              </a:endParaRP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Mouna Moumene,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1399"/>
                </a:lnSpc>
              </a:pPr>
              <a:endParaRPr lang="en-US" sz="2499">
                <a:solidFill>
                  <a:srgbClr val="FFFFFF"/>
                </a:solidFill>
                <a:latin typeface="Canva Sans"/>
              </a:endParaR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Normand Roy,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professeur agrégé à la Faculté des sciences de l’éducation de l’Université de Montréal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3468479"/>
            <a:ext cx="16230600" cy="812800"/>
            <a:chOff x="0" y="0"/>
            <a:chExt cx="21640800" cy="108373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6330547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Conception graphique et animation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61677" y="-47625"/>
              <a:ext cx="14579123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Federico Bellini,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technicien à la production en audiovisuel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78051" y="4690854"/>
            <a:ext cx="16230600" cy="1860550"/>
            <a:chOff x="0" y="0"/>
            <a:chExt cx="21640800" cy="2480733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6330547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Participantes à la vidéo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061677" y="-47625"/>
              <a:ext cx="14579123" cy="2528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Tamara Lefranc,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étudiante en 3e année en ergothérapie et membre de Viser Ergo, Université de Montréal</a:t>
              </a:r>
            </a:p>
            <a:p>
              <a:pPr algn="just">
                <a:lnSpc>
                  <a:spcPts val="1399"/>
                </a:lnSpc>
              </a:pPr>
              <a:endParaRPr lang="en-US" sz="2499">
                <a:solidFill>
                  <a:srgbClr val="FFFFFF"/>
                </a:solidFill>
                <a:latin typeface="Canva Sans"/>
              </a:endParaR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Nadielda Pastor-Bédard,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étudiante à la maîtrise en ergothérapie,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"/>
                </a:rPr>
                <a:t>Université de Montréal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8051" y="971550"/>
            <a:ext cx="16281249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Médiagraphie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03376" y="1992469"/>
            <a:ext cx="16281249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Pour consulter la licence de la bande sonore, veuillez cliquer sur le lien suivant :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back-matter/annexe/"/>
              </a:rPr>
              <a:t> https://pressbooks.etsmtl.ca/reussirexamensciencessante/back-matter/annexe/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78051" y="9110633"/>
            <a:ext cx="16522397" cy="600134"/>
            <a:chOff x="0" y="0"/>
            <a:chExt cx="22029863" cy="8001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07302" cy="800179"/>
            </a:xfrm>
            <a:custGeom>
              <a:avLst/>
              <a:gdLst/>
              <a:ahLst/>
              <a:cxnLst/>
              <a:rect l="l" t="t" r="r" b="b"/>
              <a:pathLst>
                <a:path w="6507302" h="800179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56414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8409288" y="0"/>
              <a:ext cx="3620575" cy="800179"/>
            </a:xfrm>
            <a:custGeom>
              <a:avLst/>
              <a:gdLst/>
              <a:ahLst/>
              <a:cxnLst/>
              <a:rect l="l" t="t" r="r" b="b"/>
              <a:pathLst>
                <a:path w="3620575" h="800179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214892" y="8177966"/>
            <a:ext cx="13858216" cy="729541"/>
            <a:chOff x="0" y="0"/>
            <a:chExt cx="18477621" cy="972721"/>
          </a:xfrm>
        </p:grpSpPr>
        <p:sp>
          <p:nvSpPr>
            <p:cNvPr id="8" name="Freeform 8"/>
            <p:cNvSpPr/>
            <p:nvPr/>
          </p:nvSpPr>
          <p:spPr>
            <a:xfrm>
              <a:off x="0" y="19572"/>
              <a:ext cx="2724249" cy="953149"/>
            </a:xfrm>
            <a:custGeom>
              <a:avLst/>
              <a:gdLst/>
              <a:ahLst/>
              <a:cxnLst/>
              <a:rect l="l" t="t" r="r" b="b"/>
              <a:pathLst>
                <a:path w="2724249" h="9531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154080" y="-38100"/>
              <a:ext cx="15323541" cy="1004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433721"/>
            <a:ext cx="15930914" cy="1744245"/>
            <a:chOff x="0" y="0"/>
            <a:chExt cx="21241219" cy="2325661"/>
          </a:xfrm>
        </p:grpSpPr>
        <p:sp>
          <p:nvSpPr>
            <p:cNvPr id="11" name="Freeform 11"/>
            <p:cNvSpPr/>
            <p:nvPr/>
          </p:nvSpPr>
          <p:spPr>
            <a:xfrm>
              <a:off x="4004887" y="0"/>
              <a:ext cx="4651321" cy="2325661"/>
            </a:xfrm>
            <a:custGeom>
              <a:avLst/>
              <a:gdLst/>
              <a:ahLst/>
              <a:cxnLst/>
              <a:rect l="l" t="t" r="r" b="b"/>
              <a:pathLst>
                <a:path w="4651321" h="232566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204561" y="573122"/>
              <a:ext cx="3681425" cy="1288833"/>
            </a:xfrm>
            <a:custGeom>
              <a:avLst/>
              <a:gdLst/>
              <a:ahLst/>
              <a:cxnLst/>
              <a:rect l="l" t="t" r="r" b="b"/>
              <a:pathLst>
                <a:path w="3681425" h="1288833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647986" y="460687"/>
              <a:ext cx="1513705" cy="1513705"/>
            </a:xfrm>
            <a:custGeom>
              <a:avLst/>
              <a:gdLst/>
              <a:ahLst/>
              <a:cxnLst/>
              <a:rect l="l" t="t" r="r" b="b"/>
              <a:pathLst>
                <a:path w="1513705" h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9037" b="-39037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9012802" y="779420"/>
              <a:ext cx="2228417" cy="80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9086647" y="351269"/>
              <a:ext cx="3355914" cy="1623122"/>
            </a:xfrm>
            <a:custGeom>
              <a:avLst/>
              <a:gdLst/>
              <a:ahLst/>
              <a:cxnLst/>
              <a:rect l="l" t="t" r="r" b="b"/>
              <a:pathLst>
                <a:path w="3355914" h="1623122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03876"/>
              <a:ext cx="3389298" cy="1309501"/>
            </a:xfrm>
            <a:custGeom>
              <a:avLst/>
              <a:gdLst/>
              <a:ahLst/>
              <a:cxnLst/>
              <a:rect l="l" t="t" r="r" b="b"/>
              <a:pathLst>
                <a:path w="3389298" h="1309501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5751" y="3102610"/>
            <a:ext cx="16281249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Pour citer ce projet :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900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 Université de Montréal.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Licence CC BY-NC-SA 4.0 International.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71550"/>
            <a:ext cx="16135350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Cette vidéo a été conçue dans le cadre du projet « Mieux réussir un examen de la portée en sciences de la santé », dirigée par la professeure Shalini Lal, et disponible sur la plateforme 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"/>
              </a:rPr>
              <a:t>Pressbooks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78051" y="9110633"/>
            <a:ext cx="16522397" cy="600134"/>
            <a:chOff x="0" y="0"/>
            <a:chExt cx="22029863" cy="8001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07302" cy="800179"/>
            </a:xfrm>
            <a:custGeom>
              <a:avLst/>
              <a:gdLst/>
              <a:ahLst/>
              <a:cxnLst/>
              <a:rect l="l" t="t" r="r" b="b"/>
              <a:pathLst>
                <a:path w="6507302" h="800179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56414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8409288" y="0"/>
              <a:ext cx="3620575" cy="800179"/>
            </a:xfrm>
            <a:custGeom>
              <a:avLst/>
              <a:gdLst/>
              <a:ahLst/>
              <a:cxnLst/>
              <a:rect l="l" t="t" r="r" b="b"/>
              <a:pathLst>
                <a:path w="3620575" h="800179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214892" y="8177966"/>
            <a:ext cx="13858216" cy="729541"/>
            <a:chOff x="0" y="0"/>
            <a:chExt cx="18477621" cy="972721"/>
          </a:xfrm>
        </p:grpSpPr>
        <p:sp>
          <p:nvSpPr>
            <p:cNvPr id="8" name="Freeform 8"/>
            <p:cNvSpPr/>
            <p:nvPr/>
          </p:nvSpPr>
          <p:spPr>
            <a:xfrm>
              <a:off x="0" y="19572"/>
              <a:ext cx="2724249" cy="953149"/>
            </a:xfrm>
            <a:custGeom>
              <a:avLst/>
              <a:gdLst/>
              <a:ahLst/>
              <a:cxnLst/>
              <a:rect l="l" t="t" r="r" b="b"/>
              <a:pathLst>
                <a:path w="2724249" h="9531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154080" y="-38100"/>
              <a:ext cx="15323541" cy="1004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433721"/>
            <a:ext cx="15930914" cy="1744245"/>
            <a:chOff x="0" y="0"/>
            <a:chExt cx="21241219" cy="2325661"/>
          </a:xfrm>
        </p:grpSpPr>
        <p:sp>
          <p:nvSpPr>
            <p:cNvPr id="11" name="Freeform 11"/>
            <p:cNvSpPr/>
            <p:nvPr/>
          </p:nvSpPr>
          <p:spPr>
            <a:xfrm>
              <a:off x="4004887" y="0"/>
              <a:ext cx="4651321" cy="2325661"/>
            </a:xfrm>
            <a:custGeom>
              <a:avLst/>
              <a:gdLst/>
              <a:ahLst/>
              <a:cxnLst/>
              <a:rect l="l" t="t" r="r" b="b"/>
              <a:pathLst>
                <a:path w="4651321" h="232566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204561" y="573122"/>
              <a:ext cx="3681425" cy="1288833"/>
            </a:xfrm>
            <a:custGeom>
              <a:avLst/>
              <a:gdLst/>
              <a:ahLst/>
              <a:cxnLst/>
              <a:rect l="l" t="t" r="r" b="b"/>
              <a:pathLst>
                <a:path w="3681425" h="1288833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647986" y="460687"/>
              <a:ext cx="1513705" cy="1513705"/>
            </a:xfrm>
            <a:custGeom>
              <a:avLst/>
              <a:gdLst/>
              <a:ahLst/>
              <a:cxnLst/>
              <a:rect l="l" t="t" r="r" b="b"/>
              <a:pathLst>
                <a:path w="1513705" h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9037" b="-39037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9012802" y="779420"/>
              <a:ext cx="2228417" cy="80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9086647" y="351269"/>
              <a:ext cx="3355914" cy="1623122"/>
            </a:xfrm>
            <a:custGeom>
              <a:avLst/>
              <a:gdLst/>
              <a:ahLst/>
              <a:cxnLst/>
              <a:rect l="l" t="t" r="r" b="b"/>
              <a:pathLst>
                <a:path w="3355914" h="1623122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303876"/>
              <a:ext cx="3389298" cy="1309501"/>
            </a:xfrm>
            <a:custGeom>
              <a:avLst/>
              <a:gdLst/>
              <a:ahLst/>
              <a:cxnLst/>
              <a:rect l="l" t="t" r="r" b="b"/>
              <a:pathLst>
                <a:path w="3389298" h="1309501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4108E25827C549B5E88EC0478697DE" ma:contentTypeVersion="0" ma:contentTypeDescription="Crée un document." ma:contentTypeScope="" ma:versionID="a5731f2f73cff5d20a1abd56fa0c0f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11e83d12cbdd0fcf0b62744a2ab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2F3EB8-F160-475F-9F2A-3A8E9034B6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7AC29E-0FEB-40D4-9B98-0DA12E6E5B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54AD21-D9EB-4A4D-8E75-16938D88D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Personnalisé</PresentationFormat>
  <Paragraphs>95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Canva Sans</vt:lpstr>
      <vt:lpstr>Calibri</vt:lpstr>
      <vt:lpstr>Canva Sans Italics</vt:lpstr>
      <vt:lpstr>Open Sans</vt:lpstr>
      <vt:lpstr>Canva Sans Bold</vt:lpstr>
      <vt:lpstr>Open Sans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04_Vidéo expérientielle_Nadielda Pastor-Bédard</dc:title>
  <dc:creator>Mouna Moumene</dc:creator>
  <cp:lastModifiedBy>Mouna Moumene</cp:lastModifiedBy>
  <cp:revision>1</cp:revision>
  <dcterms:created xsi:type="dcterms:W3CDTF">2006-08-16T00:00:00Z</dcterms:created>
  <dcterms:modified xsi:type="dcterms:W3CDTF">2024-03-25T15:09:25Z</dcterms:modified>
  <dc:identifier>DAF9RsO3qrk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0x0101003B4108E25827C549B5E88EC0478697DE</vt:lpwstr>
  </property>
</Properties>
</file>