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ial" charset="1" panose="020B0502020202020204"/>
      <p:regular r:id="rId10"/>
    </p:embeddedFont>
    <p:embeddedFont>
      <p:font typeface="Arial Bold" charset="1" panose="020B0802020202020204"/>
      <p:regular r:id="rId11"/>
    </p:embeddedFont>
    <p:embeddedFont>
      <p:font typeface="Arial Italics" charset="1" panose="020B0502020202090204"/>
      <p:regular r:id="rId12"/>
    </p:embeddedFont>
    <p:embeddedFont>
      <p:font typeface="Arial Bold Italics" charset="1" panose="020B0802020202090204"/>
      <p:regular r:id="rId13"/>
    </p:embeddedFont>
    <p:embeddedFont>
      <p:font typeface="Canva Sans" charset="1" panose="020B0503030501040103"/>
      <p:regular r:id="rId14"/>
    </p:embeddedFont>
    <p:embeddedFont>
      <p:font typeface="Canva Sans Bold" charset="1" panose="020B0803030501040103"/>
      <p:regular r:id="rId15"/>
    </p:embeddedFont>
    <p:embeddedFont>
      <p:font typeface="Canva Sans Italics" charset="1" panose="020B0503030501040103"/>
      <p:regular r:id="rId16"/>
    </p:embeddedFont>
    <p:embeddedFont>
      <p:font typeface="Canva Sans Bold Italics" charset="1" panose="020B0803030501040103"/>
      <p:regular r:id="rId17"/>
    </p:embeddedFont>
    <p:embeddedFont>
      <p:font typeface="Canva Sans Medium" charset="1" panose="020B0603030501040103"/>
      <p:regular r:id="rId18"/>
    </p:embeddedFont>
    <p:embeddedFont>
      <p:font typeface="Canva Sans Medium Italics" charset="1" panose="020B0603030501040103"/>
      <p:regular r:id="rId19"/>
    </p:embeddedFont>
    <p:embeddedFont>
      <p:font typeface="Open Sans" charset="1" panose="020B0606030504020204"/>
      <p:regular r:id="rId20"/>
    </p:embeddedFont>
    <p:embeddedFont>
      <p:font typeface="Open Sans Bold" charset="1" panose="020B0806030504020204"/>
      <p:regular r:id="rId21"/>
    </p:embeddedFont>
    <p:embeddedFont>
      <p:font typeface="Open Sans Italics" charset="1" panose="020B0606030504020204"/>
      <p:regular r:id="rId22"/>
    </p:embeddedFont>
    <p:embeddedFont>
      <p:font typeface="Open Sans Bold Italics" charset="1" panose="020B0806030504020204"/>
      <p:regular r:id="rId23"/>
    </p:embeddedFont>
    <p:embeddedFont>
      <p:font typeface="Open Sans Light" charset="1" panose="020B0306030504020204"/>
      <p:regular r:id="rId24"/>
    </p:embeddedFont>
    <p:embeddedFont>
      <p:font typeface="Open Sans Light Italics" charset="1" panose="020B0306030504020204"/>
      <p:regular r:id="rId25"/>
    </p:embeddedFont>
    <p:embeddedFont>
      <p:font typeface="Open Sans Ultra-Bold" charset="1" panose="00000000000000000000"/>
      <p:regular r:id="rId26"/>
    </p:embeddedFont>
    <p:embeddedFont>
      <p:font typeface="Open Sans Ultra-Bold Italics" charset="1" panose="000000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34" Target="slides/slide7.xml" Type="http://schemas.openxmlformats.org/officeDocument/2006/relationships/slide"/><Relationship Id="rId35" Target="slides/slide8.xml" Type="http://schemas.openxmlformats.org/officeDocument/2006/relationships/slide"/><Relationship Id="rId36" Target="slides/slide9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https://pressbooks.etsmtl.ca/reussirexamensciencessante/back-matter/annexe/" TargetMode="External" Type="http://schemas.openxmlformats.org/officeDocument/2006/relationships/hyperlink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pressbooks.etsmtl.ca/reussirexamensciencessante/" TargetMode="External" Type="http://schemas.openxmlformats.org/officeDocument/2006/relationships/hyperlink"/><Relationship Id="rId3" Target="../media/image2.png" Type="http://schemas.openxmlformats.org/officeDocument/2006/relationships/image"/><Relationship Id="rId4" Target="../media/image1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897880" y="2894966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2728945" y="3085466"/>
            <a:ext cx="12705702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FFFFFF"/>
                </a:solidFill>
                <a:latin typeface="Open Sans"/>
              </a:rPr>
              <a:t>Les conseils des professeures Shalini Lal et Claudine Auger, et de l’étudiante Tania Sabatino, de l’École de réadaptation de l’Université de Montréal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49280" y="942975"/>
            <a:ext cx="15499411" cy="1694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>
                <a:solidFill>
                  <a:srgbClr val="FFFFFF"/>
                </a:solidFill>
                <a:latin typeface="Open Sans Bold"/>
              </a:rPr>
              <a:t>Trucs et astuces 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FFFFFF"/>
                </a:solidFill>
                <a:latin typeface="Open Sans Bold"/>
              </a:rPr>
              <a:t>pour la réalisation d’un examen de la portée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214892" y="6778836"/>
            <a:ext cx="13858216" cy="729541"/>
            <a:chOff x="0" y="0"/>
            <a:chExt cx="18477621" cy="9727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56414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0857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78543" y="4891716"/>
            <a:ext cx="15930914" cy="1744245"/>
            <a:chOff x="0" y="0"/>
            <a:chExt cx="21241219" cy="232566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4157623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3204561" y="620515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3"/>
                  </a:lnTo>
                  <a:lnTo>
                    <a:pt x="0" y="1288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7647986" y="508080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9037" r="0" b="-39037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19012802" y="826813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351269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997090" y="7812830"/>
            <a:ext cx="16503358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Canva Sans Bold"/>
              </a:rPr>
              <a:t>Pour citer ce projet : </a:t>
            </a:r>
            <a:r>
              <a:rPr lang="en-US" sz="2199">
                <a:solidFill>
                  <a:srgbClr val="FFFFFF"/>
                </a:solidFill>
                <a:latin typeface="Canva Sans"/>
              </a:rPr>
              <a:t>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anva Sans"/>
              </a:rPr>
              <a:t>Lal, S., Sabatino, T. et Jazi, S. (2024). </a:t>
            </a:r>
            <a:r>
              <a:rPr lang="en-US" sz="2199">
                <a:solidFill>
                  <a:srgbClr val="FFFFFF"/>
                </a:solidFill>
                <a:latin typeface="Canva Sans Italics"/>
              </a:rPr>
              <a:t>Mieux réussir un examen de la portée en sciences de la santé : Une boîte à outils.</a:t>
            </a:r>
            <a:r>
              <a:rPr lang="en-US" sz="2199">
                <a:solidFill>
                  <a:srgbClr val="FFFFFF"/>
                </a:solidFill>
                <a:latin typeface="Canva Sans"/>
              </a:rPr>
              <a:t> Université de Montréal. Licence CC BY-NC-SA 4.0 International.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36331" y="0"/>
            <a:ext cx="20160662" cy="10287000"/>
          </a:xfrm>
          <a:custGeom>
            <a:avLst/>
            <a:gdLst/>
            <a:ahLst/>
            <a:cxnLst/>
            <a:rect r="r" b="b" t="t" l="l"/>
            <a:pathLst>
              <a:path h="10287000" w="20160662">
                <a:moveTo>
                  <a:pt x="0" y="0"/>
                </a:moveTo>
                <a:lnTo>
                  <a:pt x="20160662" y="0"/>
                </a:lnTo>
                <a:lnTo>
                  <a:pt x="2016066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5" t="0" r="-1025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572919" y="3105064"/>
            <a:ext cx="19797250" cy="3581486"/>
            <a:chOff x="0" y="0"/>
            <a:chExt cx="5214091" cy="94327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14091" cy="943272"/>
            </a:xfrm>
            <a:custGeom>
              <a:avLst/>
              <a:gdLst/>
              <a:ahLst/>
              <a:cxnLst/>
              <a:rect r="r" b="b" t="t" l="l"/>
              <a:pathLst>
                <a:path h="943272" w="5214091">
                  <a:moveTo>
                    <a:pt x="0" y="0"/>
                  </a:moveTo>
                  <a:lnTo>
                    <a:pt x="5214091" y="0"/>
                  </a:lnTo>
                  <a:lnTo>
                    <a:pt x="5214091" y="943272"/>
                  </a:lnTo>
                  <a:lnTo>
                    <a:pt x="0" y="943272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5214091" cy="9908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3572112"/>
            <a:ext cx="16230600" cy="2561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5"/>
              </a:lnSpc>
              <a:spcBef>
                <a:spcPct val="0"/>
              </a:spcBef>
            </a:pPr>
            <a:r>
              <a:rPr lang="en-US" sz="4897">
                <a:solidFill>
                  <a:srgbClr val="FFFFFF"/>
                </a:solidFill>
                <a:latin typeface="Canva Sans Bold"/>
              </a:rPr>
              <a:t>« Quels sont les trois principaux conseils que vous donneriez aux étudiant·e·s qui choisissent d’entreprendre un examen de la portée ? »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6171286" y="-3609005"/>
            <a:ext cx="0" cy="1828800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12157387" y="-4000500"/>
            <a:ext cx="0" cy="1828800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0" y="1398830"/>
            <a:ext cx="6171286" cy="128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5"/>
              </a:lnSpc>
            </a:pPr>
            <a:r>
              <a:rPr lang="en-US" sz="3697">
                <a:solidFill>
                  <a:srgbClr val="FFFFFF"/>
                </a:solidFill>
                <a:latin typeface="Canva Sans Bold"/>
              </a:rPr>
              <a:t>Les trois conseils de </a:t>
            </a:r>
          </a:p>
          <a:p>
            <a:pPr algn="ctr">
              <a:lnSpc>
                <a:spcPts val="5175"/>
              </a:lnSpc>
              <a:spcBef>
                <a:spcPct val="0"/>
              </a:spcBef>
            </a:pPr>
            <a:r>
              <a:rPr lang="en-US" sz="3697">
                <a:solidFill>
                  <a:srgbClr val="FFFFFF"/>
                </a:solidFill>
                <a:latin typeface="Canva Sans Bold"/>
              </a:rPr>
              <a:t>Shalini Lal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75675" y="2963825"/>
            <a:ext cx="5117375" cy="368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014" indent="-377507" lvl="1">
              <a:lnSpc>
                <a:spcPts val="4895"/>
              </a:lnSpc>
              <a:buAutoNum type="arabicPeriod" startAt="1"/>
            </a:pPr>
            <a:r>
              <a:rPr lang="en-US" sz="3497">
                <a:solidFill>
                  <a:srgbClr val="FFFFFF"/>
                </a:solidFill>
                <a:latin typeface="Canva Sans"/>
              </a:rPr>
              <a:t>Lire sur votre sujet et la méthodologie</a:t>
            </a:r>
          </a:p>
          <a:p>
            <a:pPr marL="755014" indent="-377507" lvl="1">
              <a:lnSpc>
                <a:spcPts val="4895"/>
              </a:lnSpc>
              <a:buAutoNum type="arabicPeriod" startAt="1"/>
            </a:pPr>
            <a:r>
              <a:rPr lang="en-US" sz="3497">
                <a:solidFill>
                  <a:srgbClr val="FFFFFF"/>
                </a:solidFill>
                <a:latin typeface="Canva Sans"/>
              </a:rPr>
              <a:t>Planifier votre projet</a:t>
            </a:r>
          </a:p>
          <a:p>
            <a:pPr marL="755014" indent="-377507" lvl="1">
              <a:lnSpc>
                <a:spcPts val="4895"/>
              </a:lnSpc>
              <a:buAutoNum type="arabicPeriod" startAt="1"/>
            </a:pPr>
            <a:r>
              <a:rPr lang="en-US" sz="3497">
                <a:solidFill>
                  <a:srgbClr val="FFFFFF"/>
                </a:solidFill>
                <a:latin typeface="Canva Sans"/>
              </a:rPr>
              <a:t>Tenir un journal de bord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6171286" y="-3609005"/>
            <a:ext cx="0" cy="1828800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12157387" y="-4000500"/>
            <a:ext cx="0" cy="1828800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0" y="1398830"/>
            <a:ext cx="6171286" cy="128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5"/>
              </a:lnSpc>
            </a:pPr>
            <a:r>
              <a:rPr lang="en-US" sz="3697">
                <a:solidFill>
                  <a:srgbClr val="FFFFFF"/>
                </a:solidFill>
                <a:latin typeface="Canva Sans Bold"/>
              </a:rPr>
              <a:t>Les trois conseils de </a:t>
            </a:r>
          </a:p>
          <a:p>
            <a:pPr algn="ctr">
              <a:lnSpc>
                <a:spcPts val="5175"/>
              </a:lnSpc>
              <a:spcBef>
                <a:spcPct val="0"/>
              </a:spcBef>
            </a:pPr>
            <a:r>
              <a:rPr lang="en-US" sz="3697">
                <a:solidFill>
                  <a:srgbClr val="FFFFFF"/>
                </a:solidFill>
                <a:latin typeface="Canva Sans Bold"/>
              </a:rPr>
              <a:t>Shalini Lal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171286" y="1398830"/>
            <a:ext cx="5986101" cy="128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5"/>
              </a:lnSpc>
            </a:pPr>
            <a:r>
              <a:rPr lang="en-US" sz="3697">
                <a:solidFill>
                  <a:srgbClr val="FFFFFF"/>
                </a:solidFill>
                <a:latin typeface="Canva Sans Bold"/>
              </a:rPr>
              <a:t>Les trois conseils de </a:t>
            </a:r>
          </a:p>
          <a:p>
            <a:pPr algn="ctr">
              <a:lnSpc>
                <a:spcPts val="5175"/>
              </a:lnSpc>
              <a:spcBef>
                <a:spcPct val="0"/>
              </a:spcBef>
            </a:pPr>
            <a:r>
              <a:rPr lang="en-US" sz="3697">
                <a:solidFill>
                  <a:srgbClr val="FFFFFF"/>
                </a:solidFill>
                <a:latin typeface="Canva Sans Bold"/>
              </a:rPr>
              <a:t>Claudine Auger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580861" y="2963825"/>
            <a:ext cx="5576526" cy="430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014" indent="-377507" lvl="1">
              <a:lnSpc>
                <a:spcPts val="4895"/>
              </a:lnSpc>
              <a:buAutoNum type="arabicPeriod" startAt="1"/>
            </a:pPr>
            <a:r>
              <a:rPr lang="en-US" sz="3497">
                <a:solidFill>
                  <a:srgbClr val="FFFFFF"/>
                </a:solidFill>
                <a:latin typeface="Canva Sans"/>
              </a:rPr>
              <a:t>Faire une carte conceptuelle</a:t>
            </a:r>
          </a:p>
          <a:p>
            <a:pPr marL="755014" indent="-377507" lvl="1">
              <a:lnSpc>
                <a:spcPts val="4895"/>
              </a:lnSpc>
              <a:buAutoNum type="arabicPeriod" startAt="1"/>
            </a:pPr>
            <a:r>
              <a:rPr lang="en-US" sz="3497">
                <a:solidFill>
                  <a:srgbClr val="FFFFFF"/>
                </a:solidFill>
                <a:latin typeface="Canva Sans"/>
              </a:rPr>
              <a:t>Prendre en note les décisions dans un cahier</a:t>
            </a:r>
          </a:p>
          <a:p>
            <a:pPr marL="755014" indent="-377507" lvl="1">
              <a:lnSpc>
                <a:spcPts val="4895"/>
              </a:lnSpc>
              <a:buAutoNum type="arabicPeriod" startAt="1"/>
            </a:pPr>
            <a:r>
              <a:rPr lang="en-US" sz="3497">
                <a:solidFill>
                  <a:srgbClr val="FFFFFF"/>
                </a:solidFill>
                <a:latin typeface="Canva Sans"/>
              </a:rPr>
              <a:t>Être accompagné·e d’un comité aviseur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75675" y="2963825"/>
            <a:ext cx="5117375" cy="368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014" indent="-377507" lvl="1">
              <a:lnSpc>
                <a:spcPts val="4895"/>
              </a:lnSpc>
              <a:buAutoNum type="arabicPeriod" startAt="1"/>
            </a:pPr>
            <a:r>
              <a:rPr lang="en-US" sz="3497">
                <a:solidFill>
                  <a:srgbClr val="FFFFFF"/>
                </a:solidFill>
                <a:latin typeface="Canva Sans"/>
              </a:rPr>
              <a:t>Lire sur votre sujet et la méthodologie</a:t>
            </a:r>
          </a:p>
          <a:p>
            <a:pPr marL="755014" indent="-377507" lvl="1">
              <a:lnSpc>
                <a:spcPts val="4895"/>
              </a:lnSpc>
              <a:buAutoNum type="arabicPeriod" startAt="1"/>
            </a:pPr>
            <a:r>
              <a:rPr lang="en-US" sz="3497">
                <a:solidFill>
                  <a:srgbClr val="FFFFFF"/>
                </a:solidFill>
                <a:latin typeface="Canva Sans"/>
              </a:rPr>
              <a:t>Planifier votre projet</a:t>
            </a:r>
          </a:p>
          <a:p>
            <a:pPr marL="755014" indent="-377507" lvl="1">
              <a:lnSpc>
                <a:spcPts val="4895"/>
              </a:lnSpc>
              <a:buAutoNum type="arabicPeriod" startAt="1"/>
            </a:pPr>
            <a:r>
              <a:rPr lang="en-US" sz="3497">
                <a:solidFill>
                  <a:srgbClr val="FFFFFF"/>
                </a:solidFill>
                <a:latin typeface="Canva Sans"/>
              </a:rPr>
              <a:t>Tenir un journal de bord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6171286" y="-3609005"/>
            <a:ext cx="0" cy="1828800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12157387" y="-4000500"/>
            <a:ext cx="0" cy="1828800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0" y="1398830"/>
            <a:ext cx="6171286" cy="128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5"/>
              </a:lnSpc>
            </a:pPr>
            <a:r>
              <a:rPr lang="en-US" sz="3697">
                <a:solidFill>
                  <a:srgbClr val="FFFFFF"/>
                </a:solidFill>
                <a:latin typeface="Canva Sans Bold"/>
              </a:rPr>
              <a:t>Les trois conseils de </a:t>
            </a:r>
          </a:p>
          <a:p>
            <a:pPr algn="ctr">
              <a:lnSpc>
                <a:spcPts val="5175"/>
              </a:lnSpc>
              <a:spcBef>
                <a:spcPct val="0"/>
              </a:spcBef>
            </a:pPr>
            <a:r>
              <a:rPr lang="en-US" sz="3697">
                <a:solidFill>
                  <a:srgbClr val="FFFFFF"/>
                </a:solidFill>
                <a:latin typeface="Canva Sans Bold"/>
              </a:rPr>
              <a:t>Shalini Lal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171286" y="1398830"/>
            <a:ext cx="5986101" cy="128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5"/>
              </a:lnSpc>
            </a:pPr>
            <a:r>
              <a:rPr lang="en-US" sz="3697">
                <a:solidFill>
                  <a:srgbClr val="FFFFFF"/>
                </a:solidFill>
                <a:latin typeface="Canva Sans Bold"/>
              </a:rPr>
              <a:t>Les trois conseils de </a:t>
            </a:r>
          </a:p>
          <a:p>
            <a:pPr algn="ctr">
              <a:lnSpc>
                <a:spcPts val="5175"/>
              </a:lnSpc>
              <a:spcBef>
                <a:spcPct val="0"/>
              </a:spcBef>
            </a:pPr>
            <a:r>
              <a:rPr lang="en-US" sz="3697">
                <a:solidFill>
                  <a:srgbClr val="FFFFFF"/>
                </a:solidFill>
                <a:latin typeface="Canva Sans Bold"/>
              </a:rPr>
              <a:t>Claudine Auger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157387" y="1398830"/>
            <a:ext cx="6130613" cy="128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5"/>
              </a:lnSpc>
            </a:pPr>
            <a:r>
              <a:rPr lang="en-US" sz="3697">
                <a:solidFill>
                  <a:srgbClr val="FFFFFF"/>
                </a:solidFill>
                <a:latin typeface="Canva Sans Bold"/>
              </a:rPr>
              <a:t>Les trois conseils de </a:t>
            </a:r>
          </a:p>
          <a:p>
            <a:pPr algn="ctr">
              <a:lnSpc>
                <a:spcPts val="5175"/>
              </a:lnSpc>
              <a:spcBef>
                <a:spcPct val="0"/>
              </a:spcBef>
            </a:pPr>
            <a:r>
              <a:rPr lang="en-US" sz="3697">
                <a:solidFill>
                  <a:srgbClr val="FFFFFF"/>
                </a:solidFill>
                <a:latin typeface="Canva Sans Bold"/>
              </a:rPr>
              <a:t>Tania Sabatino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80861" y="2963825"/>
            <a:ext cx="5576526" cy="430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014" indent="-377507" lvl="1">
              <a:lnSpc>
                <a:spcPts val="4895"/>
              </a:lnSpc>
              <a:buAutoNum type="arabicPeriod" startAt="1"/>
            </a:pPr>
            <a:r>
              <a:rPr lang="en-US" sz="3497">
                <a:solidFill>
                  <a:srgbClr val="FFFFFF"/>
                </a:solidFill>
                <a:latin typeface="Canva Sans"/>
              </a:rPr>
              <a:t>Faire une carte conceptuelle</a:t>
            </a:r>
          </a:p>
          <a:p>
            <a:pPr marL="755014" indent="-377507" lvl="1">
              <a:lnSpc>
                <a:spcPts val="4895"/>
              </a:lnSpc>
              <a:buAutoNum type="arabicPeriod" startAt="1"/>
            </a:pPr>
            <a:r>
              <a:rPr lang="en-US" sz="3497">
                <a:solidFill>
                  <a:srgbClr val="FFFFFF"/>
                </a:solidFill>
                <a:latin typeface="Canva Sans"/>
              </a:rPr>
              <a:t>Prendre en note les décisions dans un cahier</a:t>
            </a:r>
          </a:p>
          <a:p>
            <a:pPr marL="755014" indent="-377507" lvl="1">
              <a:lnSpc>
                <a:spcPts val="4895"/>
              </a:lnSpc>
              <a:buAutoNum type="arabicPeriod" startAt="1"/>
            </a:pPr>
            <a:r>
              <a:rPr lang="en-US" sz="3497">
                <a:solidFill>
                  <a:srgbClr val="FFFFFF"/>
                </a:solidFill>
                <a:latin typeface="Canva Sans"/>
              </a:rPr>
              <a:t>Être accompagné·e d’un comité aviseur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566962" y="2963825"/>
            <a:ext cx="5101913" cy="430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014" indent="-377507" lvl="1">
              <a:lnSpc>
                <a:spcPts val="4895"/>
              </a:lnSpc>
              <a:buAutoNum type="arabicPeriod" startAt="1"/>
            </a:pPr>
            <a:r>
              <a:rPr lang="en-US" sz="3497">
                <a:solidFill>
                  <a:srgbClr val="FFFFFF"/>
                </a:solidFill>
                <a:latin typeface="Canva Sans"/>
              </a:rPr>
              <a:t>S’entourer d’un groupe de pair·e·s</a:t>
            </a:r>
          </a:p>
          <a:p>
            <a:pPr marL="755014" indent="-377507" lvl="1">
              <a:lnSpc>
                <a:spcPts val="4895"/>
              </a:lnSpc>
              <a:buAutoNum type="arabicPeriod" startAt="1"/>
            </a:pPr>
            <a:r>
              <a:rPr lang="en-US" sz="3497">
                <a:solidFill>
                  <a:srgbClr val="FFFFFF"/>
                </a:solidFill>
                <a:latin typeface="Canva Sans"/>
              </a:rPr>
              <a:t>Travailler en équipe</a:t>
            </a:r>
          </a:p>
          <a:p>
            <a:pPr marL="755014" indent="-377507" lvl="1">
              <a:lnSpc>
                <a:spcPts val="4895"/>
              </a:lnSpc>
              <a:buAutoNum type="arabicPeriod" startAt="1"/>
            </a:pPr>
            <a:r>
              <a:rPr lang="en-US" sz="3497">
                <a:solidFill>
                  <a:srgbClr val="FFFFFF"/>
                </a:solidFill>
                <a:latin typeface="Canva Sans"/>
              </a:rPr>
              <a:t>Organiser l’environnement de travail et décortiquer la tâche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75675" y="2963825"/>
            <a:ext cx="5117375" cy="368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014" indent="-377507" lvl="1">
              <a:lnSpc>
                <a:spcPts val="4895"/>
              </a:lnSpc>
              <a:buAutoNum type="arabicPeriod" startAt="1"/>
            </a:pPr>
            <a:r>
              <a:rPr lang="en-US" sz="3497">
                <a:solidFill>
                  <a:srgbClr val="FFFFFF"/>
                </a:solidFill>
                <a:latin typeface="Canva Sans"/>
              </a:rPr>
              <a:t>Lire sur votre sujet et la méthodologie</a:t>
            </a:r>
          </a:p>
          <a:p>
            <a:pPr marL="755014" indent="-377507" lvl="1">
              <a:lnSpc>
                <a:spcPts val="4895"/>
              </a:lnSpc>
              <a:buAutoNum type="arabicPeriod" startAt="1"/>
            </a:pPr>
            <a:r>
              <a:rPr lang="en-US" sz="3497">
                <a:solidFill>
                  <a:srgbClr val="FFFFFF"/>
                </a:solidFill>
                <a:latin typeface="Canva Sans"/>
              </a:rPr>
              <a:t>Planifier votre projet</a:t>
            </a:r>
          </a:p>
          <a:p>
            <a:pPr marL="755014" indent="-377507" lvl="1">
              <a:lnSpc>
                <a:spcPts val="4895"/>
              </a:lnSpc>
              <a:buAutoNum type="arabicPeriod" startAt="1"/>
            </a:pPr>
            <a:r>
              <a:rPr lang="en-US" sz="3497">
                <a:solidFill>
                  <a:srgbClr val="FFFFFF"/>
                </a:solidFill>
                <a:latin typeface="Canva Sans"/>
              </a:rPr>
              <a:t>Tenir un journal de bord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81075"/>
            <a:ext cx="4747910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Responsables du contenu et de la conception de la vidéo expérientielle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179059" y="981075"/>
            <a:ext cx="11080241" cy="4714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Shalini Lal,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 professeure agrégée à l’École de réadaptation de l’Université de Montréal</a:t>
            </a:r>
          </a:p>
          <a:p>
            <a:pPr algn="just">
              <a:lnSpc>
                <a:spcPts val="700"/>
              </a:lnSpc>
            </a:p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Tania Sabatino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, étudiante à la maîtrise en sciences de la réadaptation et auxiliaire de recherche</a:t>
            </a:r>
          </a:p>
          <a:p>
            <a:pPr>
              <a:lnSpc>
                <a:spcPts val="700"/>
              </a:lnSpc>
            </a:p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Claudine Auger, 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professeure agrégée à l’École de réadaptation de l’Université de Montréal</a:t>
            </a:r>
          </a:p>
          <a:p>
            <a:pPr algn="just">
              <a:lnSpc>
                <a:spcPts val="700"/>
              </a:lnSpc>
            </a:pP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Hajar Sedfi,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 étudiante en 3e année en ergothérapie et membre de Viser Ergo, Université de Montréal</a:t>
            </a:r>
          </a:p>
          <a:p>
            <a:pPr algn="just">
              <a:lnSpc>
                <a:spcPts val="700"/>
              </a:lnSpc>
            </a:pP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Tamara Lefranc,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 étudiante en 3e année en ergothérapie et membre de Viser Ergo, Université de Montréal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56414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857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214892" y="8177966"/>
            <a:ext cx="13858216" cy="729541"/>
            <a:chOff x="0" y="0"/>
            <a:chExt cx="18477621" cy="97272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78543" y="6433721"/>
            <a:ext cx="15930914" cy="1744245"/>
            <a:chOff x="0" y="0"/>
            <a:chExt cx="21241219" cy="23256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004887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204561" y="573122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7647986" y="460687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9037" r="0" b="-39037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9012802" y="779420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303876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56414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857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14892" y="8177966"/>
            <a:ext cx="13858216" cy="729541"/>
            <a:chOff x="0" y="0"/>
            <a:chExt cx="18477621" cy="9727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6433721"/>
            <a:ext cx="15930914" cy="1744245"/>
            <a:chOff x="0" y="0"/>
            <a:chExt cx="21241219" cy="232566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004887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3204561" y="573122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7647986" y="460687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9037" r="0" b="-39037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19012802" y="779420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3" id="13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303876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978051" y="1028700"/>
            <a:ext cx="16230600" cy="1862668"/>
            <a:chOff x="0" y="0"/>
            <a:chExt cx="21640800" cy="2483557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47625"/>
              <a:ext cx="6330547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Soutien pédagogique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7061677" y="-47625"/>
              <a:ext cx="14579123" cy="25311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Pascal Martinolli,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 bibliothécaire à l’Université de Montréal</a:t>
              </a:r>
            </a:p>
            <a:p>
              <a:pPr algn="just">
                <a:lnSpc>
                  <a:spcPts val="700"/>
                </a:lnSpc>
              </a:pPr>
            </a:p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Mouna Moumene,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 bibliothécaire à l’Université de Montréal</a:t>
              </a:r>
            </a:p>
            <a:p>
              <a:pPr algn="just">
                <a:lnSpc>
                  <a:spcPts val="700"/>
                </a:lnSpc>
              </a:pPr>
            </a:p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Normand Roy,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 professeur agrégé à la Faculté des sciences de l’éducation de l’Université de Montréal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78051" y="3082557"/>
            <a:ext cx="16230600" cy="812800"/>
            <a:chOff x="0" y="0"/>
            <a:chExt cx="21640800" cy="1083733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-47625"/>
              <a:ext cx="6330547" cy="1131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Conception graphique et animation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7061677" y="-47625"/>
              <a:ext cx="14579123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Federico Bellini, 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technicien à la production en audiovisuel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78051" y="4086546"/>
            <a:ext cx="16230600" cy="2751668"/>
            <a:chOff x="0" y="0"/>
            <a:chExt cx="21640800" cy="3668891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-47625"/>
              <a:ext cx="6330547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Participantes à la vidéo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7061677" y="-47625"/>
              <a:ext cx="14579123" cy="37165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Shalini Lal, 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professeure agrégée à l’École de réadaptation de l’Université de Montréal</a:t>
              </a:r>
            </a:p>
            <a:p>
              <a:pPr>
                <a:lnSpc>
                  <a:spcPts val="700"/>
                </a:lnSpc>
              </a:pPr>
            </a:p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Claudine Auger, 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professeure agrégée à l’École de réadaptation de l’Université de Montréal</a:t>
              </a:r>
            </a:p>
            <a:p>
              <a:pPr>
                <a:lnSpc>
                  <a:spcPts val="700"/>
                </a:lnSpc>
              </a:pPr>
            </a:p>
            <a:p>
              <a:pPr>
                <a:lnSpc>
                  <a:spcPts val="3500"/>
                </a:lnSpc>
              </a:pPr>
              <a:r>
                <a:rPr lang="en-US" sz="2500">
                  <a:solidFill>
                    <a:srgbClr val="FFFFFF"/>
                  </a:solidFill>
                  <a:latin typeface="Canva Sans Bold"/>
                </a:rPr>
                <a:t>Tania Sabatino</a:t>
              </a:r>
              <a:r>
                <a:rPr lang="en-US" sz="2500">
                  <a:solidFill>
                    <a:srgbClr val="FFFFFF"/>
                  </a:solidFill>
                  <a:latin typeface="Canva Sans"/>
                </a:rPr>
                <a:t>, étudiante à la maîtrise en sciences de la réadaptation et auxiliaire de recherche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78051" y="971550"/>
            <a:ext cx="16281249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 Bold"/>
              </a:rPr>
              <a:t>Médiagraphie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56414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857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2214892" y="8177966"/>
            <a:ext cx="13858216" cy="729541"/>
            <a:chOff x="0" y="0"/>
            <a:chExt cx="18477621" cy="9727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28700" y="6433721"/>
            <a:ext cx="15930914" cy="1744245"/>
            <a:chOff x="0" y="0"/>
            <a:chExt cx="21241219" cy="23256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4004887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3204561" y="573122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7647986" y="460687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9037" r="0" b="-39037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9012802" y="779420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03876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003376" y="1835525"/>
            <a:ext cx="16281300" cy="126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2900">
                <a:solidFill>
                  <a:srgbClr val="FFFFFF"/>
                </a:solidFill>
                <a:latin typeface="Arial"/>
              </a:rPr>
              <a:t>Pour consulter la licence des images et de la bande sonore, veuillez cliquer sur le lien suivant : </a:t>
            </a:r>
            <a:r>
              <a:rPr lang="en-US" sz="2900" u="sng">
                <a:solidFill>
                  <a:srgbClr val="FFFFFF"/>
                </a:solidFill>
                <a:latin typeface="Arial"/>
                <a:hlinkClick r:id="rId9" tooltip="https://pressbooks.etsmtl.ca/reussirexamensciencessante/back-matter/annexe/"/>
              </a:rPr>
              <a:t>https://pressbooks.etsmtl.ca/reussirexamensciencessante/back-matter/annexe/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55751" y="3102610"/>
            <a:ext cx="16281249" cy="204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 Bold"/>
              </a:rPr>
              <a:t>Pour citer ce projet :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Lal, S., Sabatino, T. et Jazi, S. (2024). </a:t>
            </a:r>
            <a:r>
              <a:rPr lang="en-US" sz="2900">
                <a:solidFill>
                  <a:srgbClr val="FFFFFF"/>
                </a:solidFill>
                <a:latin typeface="Canva Sans Italics"/>
              </a:rPr>
              <a:t>Mieux réussir un examen de la portée en sciences de la santé : Une boîte à outils.</a:t>
            </a:r>
            <a:r>
              <a:rPr lang="en-US" sz="2900">
                <a:solidFill>
                  <a:srgbClr val="FFFFFF"/>
                </a:solidFill>
                <a:latin typeface="Canva Sans"/>
              </a:rPr>
              <a:t> Université de Montréal.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Licence CC BY-NC-SA 4.0 International.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71550"/>
            <a:ext cx="16135350" cy="1526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Cette vidéo a été conçue dans le cadre du projet « Mieux réussir un examen de la portée en sciences de la santé », dirigée par la professeure Shalini Lal, et disponible sur la plateforme </a:t>
            </a:r>
            <a:r>
              <a:rPr lang="en-US" sz="2900" u="sng">
                <a:solidFill>
                  <a:srgbClr val="FFFFFF"/>
                </a:solidFill>
                <a:latin typeface="Canva Sans"/>
                <a:hlinkClick r:id="rId2" tooltip="https://pressbooks.etsmtl.ca/reussirexamensciencessante/"/>
              </a:rPr>
              <a:t>Pressbooks</a:t>
            </a:r>
            <a:r>
              <a:rPr lang="en-US" sz="2900">
                <a:solidFill>
                  <a:srgbClr val="FFFFFF"/>
                </a:solidFill>
                <a:latin typeface="Canva Sans"/>
              </a:rPr>
              <a:t>.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56414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0857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214892" y="8177966"/>
            <a:ext cx="13858216" cy="729541"/>
            <a:chOff x="0" y="0"/>
            <a:chExt cx="18477621" cy="97272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6433721"/>
            <a:ext cx="15930914" cy="1744245"/>
            <a:chOff x="0" y="0"/>
            <a:chExt cx="21241219" cy="23256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004887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204561" y="573122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7647986" y="460687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39037" r="0" b="-39037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9012802" y="779420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303876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DAF9WQV3ZjI</dc:identifier>
  <dcterms:modified xsi:type="dcterms:W3CDTF">2011-08-01T06:04:30Z</dcterms:modified>
  <cp:revision>1</cp:revision>
  <dc:title>05_Vidéo expérientielle_Claudine Auger, Shalini Lal, Tania Sabatino</dc:title>
</cp:coreProperties>
</file>